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64" r:id="rId3"/>
    <p:sldId id="257" r:id="rId4"/>
    <p:sldId id="258" r:id="rId5"/>
    <p:sldId id="261" r:id="rId6"/>
    <p:sldId id="262" r:id="rId7"/>
    <p:sldId id="272" r:id="rId8"/>
    <p:sldId id="273" r:id="rId9"/>
    <p:sldId id="263" r:id="rId10"/>
    <p:sldId id="297" r:id="rId11"/>
    <p:sldId id="259" r:id="rId12"/>
    <p:sldId id="270" r:id="rId13"/>
    <p:sldId id="274" r:id="rId14"/>
    <p:sldId id="275" r:id="rId15"/>
    <p:sldId id="277" r:id="rId16"/>
    <p:sldId id="278" r:id="rId17"/>
    <p:sldId id="276" r:id="rId18"/>
    <p:sldId id="281" r:id="rId19"/>
    <p:sldId id="279" r:id="rId20"/>
    <p:sldId id="284" r:id="rId21"/>
    <p:sldId id="280" r:id="rId22"/>
    <p:sldId id="282" r:id="rId23"/>
    <p:sldId id="283" r:id="rId24"/>
    <p:sldId id="267" r:id="rId25"/>
    <p:sldId id="298" r:id="rId26"/>
    <p:sldId id="301" r:id="rId27"/>
    <p:sldId id="302" r:id="rId28"/>
    <p:sldId id="303" r:id="rId29"/>
    <p:sldId id="304" r:id="rId30"/>
    <p:sldId id="271" r:id="rId31"/>
    <p:sldId id="286" r:id="rId32"/>
    <p:sldId id="265" r:id="rId33"/>
    <p:sldId id="268" r:id="rId34"/>
    <p:sldId id="269" r:id="rId35"/>
    <p:sldId id="288" r:id="rId36"/>
    <p:sldId id="285" r:id="rId37"/>
    <p:sldId id="289" r:id="rId38"/>
    <p:sldId id="290" r:id="rId39"/>
    <p:sldId id="291" r:id="rId40"/>
    <p:sldId id="292" r:id="rId41"/>
    <p:sldId id="293" r:id="rId42"/>
    <p:sldId id="295" r:id="rId43"/>
    <p:sldId id="296"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9903" autoAdjust="0"/>
  </p:normalViewPr>
  <p:slideViewPr>
    <p:cSldViewPr snapToGrid="0">
      <p:cViewPr varScale="1">
        <p:scale>
          <a:sx n="62" d="100"/>
          <a:sy n="62" d="100"/>
        </p:scale>
        <p:origin x="148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792500-22BA-46CE-BC58-6B9E41807D3B}" type="datetimeFigureOut">
              <a:rPr lang="zh-CN" altLang="en-US" smtClean="0"/>
              <a:t>2019/10/15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D1EC9-A560-44D8-8AA3-347EE4E5C994}" type="slidenum">
              <a:rPr lang="zh-CN" altLang="en-US" smtClean="0"/>
              <a:t>‹#›</a:t>
            </a:fld>
            <a:endParaRPr lang="zh-CN" altLang="en-US"/>
          </a:p>
        </p:txBody>
      </p:sp>
    </p:spTree>
    <p:extLst>
      <p:ext uri="{BB962C8B-B14F-4D97-AF65-F5344CB8AC3E}">
        <p14:creationId xmlns:p14="http://schemas.microsoft.com/office/powerpoint/2010/main" val="2106287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2</a:t>
            </a:fld>
            <a:endParaRPr lang="zh-CN" altLang="en-US"/>
          </a:p>
        </p:txBody>
      </p:sp>
    </p:spTree>
    <p:extLst>
      <p:ext uri="{BB962C8B-B14F-4D97-AF65-F5344CB8AC3E}">
        <p14:creationId xmlns:p14="http://schemas.microsoft.com/office/powerpoint/2010/main" val="11816620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17</a:t>
            </a:fld>
            <a:endParaRPr lang="zh-CN" altLang="en-US"/>
          </a:p>
        </p:txBody>
      </p:sp>
    </p:spTree>
    <p:extLst>
      <p:ext uri="{BB962C8B-B14F-4D97-AF65-F5344CB8AC3E}">
        <p14:creationId xmlns:p14="http://schemas.microsoft.com/office/powerpoint/2010/main" val="4013433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22</a:t>
            </a:fld>
            <a:endParaRPr lang="zh-CN" altLang="en-US"/>
          </a:p>
        </p:txBody>
      </p:sp>
    </p:spTree>
    <p:extLst>
      <p:ext uri="{BB962C8B-B14F-4D97-AF65-F5344CB8AC3E}">
        <p14:creationId xmlns:p14="http://schemas.microsoft.com/office/powerpoint/2010/main" val="39627740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TW" dirty="0" smtClean="0"/>
              <a:t>G</a:t>
            </a:r>
            <a:r>
              <a:rPr lang="zh-TW" altLang="en-US" dirty="0" smtClean="0"/>
              <a:t> </a:t>
            </a:r>
            <a:r>
              <a:rPr lang="en-US" altLang="zh-TW" dirty="0" smtClean="0"/>
              <a:t>fixed,</a:t>
            </a:r>
          </a:p>
          <a:p>
            <a:r>
              <a:rPr lang="en-US" altLang="zh-CN" dirty="0" smtClean="0"/>
              <a:t>x</a:t>
            </a:r>
            <a:r>
              <a:rPr lang="en-US" altLang="zh-CN" baseline="0" dirty="0" smtClean="0"/>
              <a:t> = G(z) ,</a:t>
            </a:r>
          </a:p>
          <a:p>
            <a:r>
              <a:rPr lang="en-US" altLang="zh-CN" baseline="0" dirty="0" smtClean="0"/>
              <a:t>for every z, optimize at z </a:t>
            </a:r>
            <a:r>
              <a:rPr lang="en-US" altLang="zh-CN" baseline="0" dirty="0" smtClean="0">
                <a:sym typeface="Wingdings" panose="05000000000000000000" pitchFamily="2" charset="2"/>
              </a:rPr>
              <a:t> optimize at x</a:t>
            </a:r>
          </a:p>
          <a:p>
            <a:endParaRPr lang="en-US" altLang="zh-CN" baseline="0" dirty="0" smtClean="0">
              <a:sym typeface="Wingdings" panose="05000000000000000000" pitchFamily="2" charset="2"/>
            </a:endParaRPr>
          </a:p>
        </p:txBody>
      </p:sp>
      <p:sp>
        <p:nvSpPr>
          <p:cNvPr id="4" name="灯片编号占位符 3"/>
          <p:cNvSpPr>
            <a:spLocks noGrp="1"/>
          </p:cNvSpPr>
          <p:nvPr>
            <p:ph type="sldNum" sz="quarter" idx="10"/>
          </p:nvPr>
        </p:nvSpPr>
        <p:spPr/>
        <p:txBody>
          <a:bodyPr/>
          <a:lstStyle/>
          <a:p>
            <a:fld id="{212D1EC9-A560-44D8-8AA3-347EE4E5C994}" type="slidenum">
              <a:rPr lang="zh-CN" altLang="en-US" smtClean="0"/>
              <a:t>25</a:t>
            </a:fld>
            <a:endParaRPr lang="zh-CN" altLang="en-US"/>
          </a:p>
        </p:txBody>
      </p:sp>
    </p:spTree>
    <p:extLst>
      <p:ext uri="{BB962C8B-B14F-4D97-AF65-F5344CB8AC3E}">
        <p14:creationId xmlns:p14="http://schemas.microsoft.com/office/powerpoint/2010/main" val="666205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Note that the training objective for D can be interpreted as maximizing the log-likelihood for estimating</a:t>
            </a:r>
          </a:p>
          <a:p>
            <a:r>
              <a:rPr lang="en-US" altLang="zh-CN" sz="1200" b="0" i="0" u="none" strike="noStrike" kern="1200" baseline="0" dirty="0" smtClean="0">
                <a:solidFill>
                  <a:schemeClr val="tx1"/>
                </a:solidFill>
                <a:latin typeface="+mn-lt"/>
                <a:ea typeface="+mn-ea"/>
                <a:cs typeface="+mn-cs"/>
              </a:rPr>
              <a:t>the conditional probability P(Y = </a:t>
            </a:r>
            <a:r>
              <a:rPr lang="en-US" altLang="zh-CN" sz="1200" b="0" i="0" u="none" strike="noStrike" kern="1200" baseline="0" dirty="0" err="1" smtClean="0">
                <a:solidFill>
                  <a:schemeClr val="tx1"/>
                </a:solidFill>
                <a:latin typeface="+mn-lt"/>
                <a:ea typeface="+mn-ea"/>
                <a:cs typeface="+mn-cs"/>
              </a:rPr>
              <a:t>y|x</a:t>
            </a:r>
            <a:r>
              <a:rPr lang="en-US" altLang="zh-CN" sz="1200" b="0" i="0" u="none" strike="noStrike" kern="1200" baseline="0" dirty="0" smtClean="0">
                <a:solidFill>
                  <a:schemeClr val="tx1"/>
                </a:solidFill>
                <a:latin typeface="+mn-lt"/>
                <a:ea typeface="+mn-ea"/>
                <a:cs typeface="+mn-cs"/>
              </a:rPr>
              <a:t>), where Y indicates whether x comes from </a:t>
            </a:r>
            <a:r>
              <a:rPr lang="en-US" altLang="zh-CN" sz="1200" b="0" i="0" u="none" strike="noStrike" kern="1200" baseline="0" dirty="0" err="1" smtClean="0">
                <a:solidFill>
                  <a:schemeClr val="tx1"/>
                </a:solidFill>
                <a:latin typeface="+mn-lt"/>
                <a:ea typeface="+mn-ea"/>
                <a:cs typeface="+mn-cs"/>
              </a:rPr>
              <a:t>pdata</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(with y = 1) or from </a:t>
            </a:r>
            <a:r>
              <a:rPr lang="en-US" altLang="zh-CN" sz="1200" b="0" i="0" u="none" strike="noStrike" kern="1200" baseline="0" dirty="0" err="1" smtClean="0">
                <a:solidFill>
                  <a:schemeClr val="tx1"/>
                </a:solidFill>
                <a:latin typeface="+mn-lt"/>
                <a:ea typeface="+mn-ea"/>
                <a:cs typeface="+mn-cs"/>
              </a:rPr>
              <a:t>pg</a:t>
            </a:r>
            <a:r>
              <a:rPr lang="en-US" altLang="zh-CN" sz="1200" b="0" i="0" u="none" strike="noStrike" kern="1200" baseline="0" dirty="0" smtClean="0">
                <a:solidFill>
                  <a:schemeClr val="tx1"/>
                </a:solidFill>
                <a:latin typeface="+mn-lt"/>
                <a:ea typeface="+mn-ea"/>
                <a:cs typeface="+mn-cs"/>
              </a:rPr>
              <a:t> (with y = 0). The minimax game in Eq. 1 can now be reformulated as:</a:t>
            </a:r>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26</a:t>
            </a:fld>
            <a:endParaRPr lang="zh-CN" altLang="en-US"/>
          </a:p>
        </p:txBody>
      </p:sp>
    </p:spTree>
    <p:extLst>
      <p:ext uri="{BB962C8B-B14F-4D97-AF65-F5344CB8AC3E}">
        <p14:creationId xmlns:p14="http://schemas.microsoft.com/office/powerpoint/2010/main" val="14642568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Note that the training objective for D can be interpreted as maximizing the log-likelihood for estimating</a:t>
            </a:r>
          </a:p>
          <a:p>
            <a:r>
              <a:rPr lang="en-US" altLang="zh-CN" sz="1200" b="0" i="0" u="none" strike="noStrike" kern="1200" baseline="0" dirty="0" smtClean="0">
                <a:solidFill>
                  <a:schemeClr val="tx1"/>
                </a:solidFill>
                <a:latin typeface="+mn-lt"/>
                <a:ea typeface="+mn-ea"/>
                <a:cs typeface="+mn-cs"/>
              </a:rPr>
              <a:t>the conditional probability P(Y = </a:t>
            </a:r>
            <a:r>
              <a:rPr lang="en-US" altLang="zh-CN" sz="1200" b="0" i="0" u="none" strike="noStrike" kern="1200" baseline="0" dirty="0" err="1" smtClean="0">
                <a:solidFill>
                  <a:schemeClr val="tx1"/>
                </a:solidFill>
                <a:latin typeface="+mn-lt"/>
                <a:ea typeface="+mn-ea"/>
                <a:cs typeface="+mn-cs"/>
              </a:rPr>
              <a:t>y|x</a:t>
            </a:r>
            <a:r>
              <a:rPr lang="en-US" altLang="zh-CN" sz="1200" b="0" i="0" u="none" strike="noStrike" kern="1200" baseline="0" dirty="0" smtClean="0">
                <a:solidFill>
                  <a:schemeClr val="tx1"/>
                </a:solidFill>
                <a:latin typeface="+mn-lt"/>
                <a:ea typeface="+mn-ea"/>
                <a:cs typeface="+mn-cs"/>
              </a:rPr>
              <a:t>), where Y indicates whether x comes from </a:t>
            </a:r>
            <a:r>
              <a:rPr lang="en-US" altLang="zh-CN" sz="1200" b="0" i="0" u="none" strike="noStrike" kern="1200" baseline="0" dirty="0" err="1" smtClean="0">
                <a:solidFill>
                  <a:schemeClr val="tx1"/>
                </a:solidFill>
                <a:latin typeface="+mn-lt"/>
                <a:ea typeface="+mn-ea"/>
                <a:cs typeface="+mn-cs"/>
              </a:rPr>
              <a:t>pdata</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(with y = 1) or from </a:t>
            </a:r>
            <a:r>
              <a:rPr lang="en-US" altLang="zh-CN" sz="1200" b="0" i="0" u="none" strike="noStrike" kern="1200" baseline="0" dirty="0" err="1" smtClean="0">
                <a:solidFill>
                  <a:schemeClr val="tx1"/>
                </a:solidFill>
                <a:latin typeface="+mn-lt"/>
                <a:ea typeface="+mn-ea"/>
                <a:cs typeface="+mn-cs"/>
              </a:rPr>
              <a:t>pg</a:t>
            </a:r>
            <a:r>
              <a:rPr lang="en-US" altLang="zh-CN" sz="1200" b="0" i="0" u="none" strike="noStrike" kern="1200" baseline="0" dirty="0" smtClean="0">
                <a:solidFill>
                  <a:schemeClr val="tx1"/>
                </a:solidFill>
                <a:latin typeface="+mn-lt"/>
                <a:ea typeface="+mn-ea"/>
                <a:cs typeface="+mn-cs"/>
              </a:rPr>
              <a:t> (with y = 0). The minimax game in Eq. 1 can now be reformulated as:</a:t>
            </a:r>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27</a:t>
            </a:fld>
            <a:endParaRPr lang="zh-CN" altLang="en-US"/>
          </a:p>
        </p:txBody>
      </p:sp>
    </p:spTree>
    <p:extLst>
      <p:ext uri="{BB962C8B-B14F-4D97-AF65-F5344CB8AC3E}">
        <p14:creationId xmlns:p14="http://schemas.microsoft.com/office/powerpoint/2010/main" val="1912802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28</a:t>
            </a:fld>
            <a:endParaRPr lang="zh-CN" altLang="en-US"/>
          </a:p>
        </p:txBody>
      </p:sp>
    </p:spTree>
    <p:extLst>
      <p:ext uri="{BB962C8B-B14F-4D97-AF65-F5344CB8AC3E}">
        <p14:creationId xmlns:p14="http://schemas.microsoft.com/office/powerpoint/2010/main" val="2661470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Note that the training objective for D can be interpreted as maximizing the log-likelihood for estimating</a:t>
            </a:r>
          </a:p>
          <a:p>
            <a:r>
              <a:rPr lang="en-US" altLang="zh-CN" sz="1200" b="0" i="0" u="none" strike="noStrike" kern="1200" baseline="0" dirty="0" smtClean="0">
                <a:solidFill>
                  <a:schemeClr val="tx1"/>
                </a:solidFill>
                <a:latin typeface="+mn-lt"/>
                <a:ea typeface="+mn-ea"/>
                <a:cs typeface="+mn-cs"/>
              </a:rPr>
              <a:t>the conditional probability P(Y = </a:t>
            </a:r>
            <a:r>
              <a:rPr lang="en-US" altLang="zh-CN" sz="1200" b="0" i="0" u="none" strike="noStrike" kern="1200" baseline="0" dirty="0" err="1" smtClean="0">
                <a:solidFill>
                  <a:schemeClr val="tx1"/>
                </a:solidFill>
                <a:latin typeface="+mn-lt"/>
                <a:ea typeface="+mn-ea"/>
                <a:cs typeface="+mn-cs"/>
              </a:rPr>
              <a:t>y|x</a:t>
            </a:r>
            <a:r>
              <a:rPr lang="en-US" altLang="zh-CN" sz="1200" b="0" i="0" u="none" strike="noStrike" kern="1200" baseline="0" dirty="0" smtClean="0">
                <a:solidFill>
                  <a:schemeClr val="tx1"/>
                </a:solidFill>
                <a:latin typeface="+mn-lt"/>
                <a:ea typeface="+mn-ea"/>
                <a:cs typeface="+mn-cs"/>
              </a:rPr>
              <a:t>), where Y indicates whether x comes from </a:t>
            </a:r>
            <a:r>
              <a:rPr lang="en-US" altLang="zh-CN" sz="1200" b="0" i="0" u="none" strike="noStrike" kern="1200" baseline="0" dirty="0" err="1" smtClean="0">
                <a:solidFill>
                  <a:schemeClr val="tx1"/>
                </a:solidFill>
                <a:latin typeface="+mn-lt"/>
                <a:ea typeface="+mn-ea"/>
                <a:cs typeface="+mn-cs"/>
              </a:rPr>
              <a:t>pdata</a:t>
            </a:r>
            <a:endParaRPr lang="en-US" altLang="zh-CN" sz="1200" b="0" i="0" u="none" strike="noStrike" kern="1200" baseline="0" dirty="0" smtClean="0">
              <a:solidFill>
                <a:schemeClr val="tx1"/>
              </a:solidFill>
              <a:latin typeface="+mn-lt"/>
              <a:ea typeface="+mn-ea"/>
              <a:cs typeface="+mn-cs"/>
            </a:endParaRPr>
          </a:p>
          <a:p>
            <a:r>
              <a:rPr lang="en-US" altLang="zh-CN" sz="1200" b="0" i="0" u="none" strike="noStrike" kern="1200" baseline="0" dirty="0" smtClean="0">
                <a:solidFill>
                  <a:schemeClr val="tx1"/>
                </a:solidFill>
                <a:latin typeface="+mn-lt"/>
                <a:ea typeface="+mn-ea"/>
                <a:cs typeface="+mn-cs"/>
              </a:rPr>
              <a:t>(with y = 1) or from </a:t>
            </a:r>
            <a:r>
              <a:rPr lang="en-US" altLang="zh-CN" sz="1200" b="0" i="0" u="none" strike="noStrike" kern="1200" baseline="0" dirty="0" err="1" smtClean="0">
                <a:solidFill>
                  <a:schemeClr val="tx1"/>
                </a:solidFill>
                <a:latin typeface="+mn-lt"/>
                <a:ea typeface="+mn-ea"/>
                <a:cs typeface="+mn-cs"/>
              </a:rPr>
              <a:t>pg</a:t>
            </a:r>
            <a:r>
              <a:rPr lang="en-US" altLang="zh-CN" sz="1200" b="0" i="0" u="none" strike="noStrike" kern="1200" baseline="0" dirty="0" smtClean="0">
                <a:solidFill>
                  <a:schemeClr val="tx1"/>
                </a:solidFill>
                <a:latin typeface="+mn-lt"/>
                <a:ea typeface="+mn-ea"/>
                <a:cs typeface="+mn-cs"/>
              </a:rPr>
              <a:t> (with y = 0). The minimax game in Eq. 1 can now be reformulated as:</a:t>
            </a:r>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29</a:t>
            </a:fld>
            <a:endParaRPr lang="zh-CN" altLang="en-US"/>
          </a:p>
        </p:txBody>
      </p:sp>
    </p:spTree>
    <p:extLst>
      <p:ext uri="{BB962C8B-B14F-4D97-AF65-F5344CB8AC3E}">
        <p14:creationId xmlns:p14="http://schemas.microsoft.com/office/powerpoint/2010/main" val="1379617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updating the discriminative distribution (D, blue, dashed line) so that it discriminates between samples from the data generating distribution (black, dotted line) </a:t>
            </a:r>
            <a:r>
              <a:rPr lang="en-US" altLang="zh-CN" sz="1200" b="0" i="0" u="none" strike="noStrike" kern="1200" baseline="0" dirty="0" err="1" smtClean="0">
                <a:solidFill>
                  <a:schemeClr val="tx1"/>
                </a:solidFill>
                <a:latin typeface="+mn-lt"/>
                <a:ea typeface="+mn-ea"/>
                <a:cs typeface="+mn-cs"/>
              </a:rPr>
              <a:t>px</a:t>
            </a:r>
            <a:r>
              <a:rPr lang="en-US" altLang="zh-CN" sz="1200" b="0" i="0" u="none" strike="noStrike" kern="1200" baseline="0" dirty="0" smtClean="0">
                <a:solidFill>
                  <a:schemeClr val="tx1"/>
                </a:solidFill>
                <a:latin typeface="+mn-lt"/>
                <a:ea typeface="+mn-ea"/>
                <a:cs typeface="+mn-cs"/>
              </a:rPr>
              <a:t> from those of the generative distribution </a:t>
            </a:r>
            <a:r>
              <a:rPr lang="en-US" altLang="zh-CN" sz="1200" b="0" i="0" u="none" strike="noStrike" kern="1200" baseline="0" dirty="0" err="1" smtClean="0">
                <a:solidFill>
                  <a:schemeClr val="tx1"/>
                </a:solidFill>
                <a:latin typeface="+mn-lt"/>
                <a:ea typeface="+mn-ea"/>
                <a:cs typeface="+mn-cs"/>
              </a:rPr>
              <a:t>pg</a:t>
            </a:r>
            <a:r>
              <a:rPr lang="en-US" altLang="zh-CN" sz="1200" b="0" i="0" u="none" strike="noStrike" kern="1200" baseline="0" dirty="0" smtClean="0">
                <a:solidFill>
                  <a:schemeClr val="tx1"/>
                </a:solidFill>
                <a:latin typeface="+mn-lt"/>
                <a:ea typeface="+mn-ea"/>
                <a:cs typeface="+mn-cs"/>
              </a:rPr>
              <a:t> (G) (green, solid line). </a:t>
            </a:r>
          </a:p>
          <a:p>
            <a:r>
              <a:rPr lang="en-US" altLang="zh-CN" sz="1200" b="0" i="0" u="none" strike="noStrike" kern="1200" baseline="0" dirty="0" smtClean="0">
                <a:solidFill>
                  <a:schemeClr val="tx1"/>
                </a:solidFill>
                <a:latin typeface="+mn-lt"/>
                <a:ea typeface="+mn-ea"/>
                <a:cs typeface="+mn-cs"/>
              </a:rPr>
              <a:t>The lower horizontal line is the domain from which z is sampled, in this case uniformly. </a:t>
            </a:r>
          </a:p>
          <a:p>
            <a:r>
              <a:rPr lang="en-US" altLang="zh-CN" sz="1200" b="0" i="0" u="none" strike="noStrike" kern="1200" baseline="0" dirty="0" smtClean="0">
                <a:solidFill>
                  <a:schemeClr val="tx1"/>
                </a:solidFill>
                <a:latin typeface="+mn-lt"/>
                <a:ea typeface="+mn-ea"/>
                <a:cs typeface="+mn-cs"/>
              </a:rPr>
              <a:t>The horizontal line above is part of the domain of x. </a:t>
            </a:r>
          </a:p>
          <a:p>
            <a:r>
              <a:rPr lang="en-US" altLang="zh-CN" sz="1200" b="0" i="0" u="none" strike="noStrike" kern="1200" baseline="0" dirty="0" smtClean="0">
                <a:solidFill>
                  <a:schemeClr val="tx1"/>
                </a:solidFill>
                <a:latin typeface="+mn-lt"/>
                <a:ea typeface="+mn-ea"/>
                <a:cs typeface="+mn-cs"/>
              </a:rPr>
              <a:t>The upward arrows show how the mapping x = G(z) imposes the non-uniform distribution </a:t>
            </a:r>
            <a:r>
              <a:rPr lang="en-US" altLang="zh-CN" sz="1200" b="0" i="0" u="none" strike="noStrike" kern="1200" baseline="0" dirty="0" err="1" smtClean="0">
                <a:solidFill>
                  <a:schemeClr val="tx1"/>
                </a:solidFill>
                <a:latin typeface="+mn-lt"/>
                <a:ea typeface="+mn-ea"/>
                <a:cs typeface="+mn-cs"/>
              </a:rPr>
              <a:t>pg</a:t>
            </a:r>
            <a:r>
              <a:rPr lang="en-US" altLang="zh-CN" sz="1200" b="0" i="0" u="none" strike="noStrike" kern="1200" baseline="0" dirty="0" smtClean="0">
                <a:solidFill>
                  <a:schemeClr val="tx1"/>
                </a:solidFill>
                <a:latin typeface="+mn-lt"/>
                <a:ea typeface="+mn-ea"/>
                <a:cs typeface="+mn-cs"/>
              </a:rPr>
              <a:t> on transformed samples. </a:t>
            </a:r>
          </a:p>
          <a:p>
            <a:r>
              <a:rPr lang="en-US" altLang="zh-CN" sz="1200" b="0" i="0" u="none" strike="noStrike" kern="1200" baseline="0" dirty="0" smtClean="0">
                <a:solidFill>
                  <a:schemeClr val="tx1"/>
                </a:solidFill>
                <a:latin typeface="+mn-lt"/>
                <a:ea typeface="+mn-ea"/>
                <a:cs typeface="+mn-cs"/>
              </a:rPr>
              <a:t>G contracts in regions of high density and expands in regions of low density of pg. </a:t>
            </a:r>
          </a:p>
          <a:p>
            <a:r>
              <a:rPr lang="en-US" altLang="zh-CN" sz="1200" b="0" i="0" u="none" strike="noStrike" kern="1200" baseline="0" dirty="0" smtClean="0">
                <a:solidFill>
                  <a:schemeClr val="tx1"/>
                </a:solidFill>
                <a:latin typeface="+mn-lt"/>
                <a:ea typeface="+mn-ea"/>
                <a:cs typeface="+mn-cs"/>
              </a:rPr>
              <a:t>(a) Consider an adversarial pair near convergence: </a:t>
            </a:r>
            <a:r>
              <a:rPr lang="en-US" altLang="zh-CN" sz="1200" b="0" i="0" u="none" strike="noStrike" kern="1200" baseline="0" dirty="0" err="1" smtClean="0">
                <a:solidFill>
                  <a:schemeClr val="tx1"/>
                </a:solidFill>
                <a:latin typeface="+mn-lt"/>
                <a:ea typeface="+mn-ea"/>
                <a:cs typeface="+mn-cs"/>
              </a:rPr>
              <a:t>pg</a:t>
            </a:r>
            <a:r>
              <a:rPr lang="en-US" altLang="zh-CN" sz="1200" b="0" i="0" u="none" strike="noStrike" kern="1200" baseline="0" dirty="0" smtClean="0">
                <a:solidFill>
                  <a:schemeClr val="tx1"/>
                </a:solidFill>
                <a:latin typeface="+mn-lt"/>
                <a:ea typeface="+mn-ea"/>
                <a:cs typeface="+mn-cs"/>
              </a:rPr>
              <a:t> is similar to </a:t>
            </a:r>
            <a:r>
              <a:rPr lang="en-US" altLang="zh-CN" sz="1200" b="0" i="0" u="none" strike="noStrike" kern="1200" baseline="0" dirty="0" err="1" smtClean="0">
                <a:solidFill>
                  <a:schemeClr val="tx1"/>
                </a:solidFill>
                <a:latin typeface="+mn-lt"/>
                <a:ea typeface="+mn-ea"/>
                <a:cs typeface="+mn-cs"/>
              </a:rPr>
              <a:t>pdata</a:t>
            </a:r>
            <a:r>
              <a:rPr lang="en-US" altLang="zh-CN" sz="1200" b="0" i="0" u="none" strike="noStrike" kern="1200" baseline="0" dirty="0" smtClean="0">
                <a:solidFill>
                  <a:schemeClr val="tx1"/>
                </a:solidFill>
                <a:latin typeface="+mn-lt"/>
                <a:ea typeface="+mn-ea"/>
                <a:cs typeface="+mn-cs"/>
              </a:rPr>
              <a:t> and D is a partially accurate classifier.</a:t>
            </a:r>
          </a:p>
          <a:p>
            <a:r>
              <a:rPr lang="en-US" altLang="zh-CN" sz="1200" b="0" i="0" u="none" strike="noStrike" kern="1200" baseline="0" dirty="0" smtClean="0">
                <a:solidFill>
                  <a:schemeClr val="tx1"/>
                </a:solidFill>
                <a:latin typeface="+mn-lt"/>
                <a:ea typeface="+mn-ea"/>
                <a:cs typeface="+mn-cs"/>
              </a:rPr>
              <a:t>(b) In the inner loop of the algorithm D is trained to discriminate samples from data, converging to D*(x) =</a:t>
            </a:r>
            <a:r>
              <a:rPr lang="en-US" altLang="zh-CN" sz="1200" b="0" i="0" u="none" strike="noStrike" kern="1200" baseline="0" dirty="0" err="1" smtClean="0">
                <a:solidFill>
                  <a:schemeClr val="tx1"/>
                </a:solidFill>
                <a:latin typeface="+mn-lt"/>
                <a:ea typeface="+mn-ea"/>
                <a:cs typeface="+mn-cs"/>
              </a:rPr>
              <a:t>pdata</a:t>
            </a:r>
            <a:r>
              <a:rPr lang="en-US" altLang="zh-CN" sz="1200" b="0" i="0" u="none" strike="noStrike" kern="1200" baseline="0" dirty="0" smtClean="0">
                <a:solidFill>
                  <a:schemeClr val="tx1"/>
                </a:solidFill>
                <a:latin typeface="+mn-lt"/>
                <a:ea typeface="+mn-ea"/>
                <a:cs typeface="+mn-cs"/>
              </a:rPr>
              <a:t>(x) / </a:t>
            </a:r>
            <a:r>
              <a:rPr lang="en-US" altLang="zh-CN" sz="1200" b="0" i="0" u="none" strike="noStrike" kern="1200" baseline="0" dirty="0" err="1" smtClean="0">
                <a:solidFill>
                  <a:schemeClr val="tx1"/>
                </a:solidFill>
                <a:latin typeface="+mn-lt"/>
                <a:ea typeface="+mn-ea"/>
                <a:cs typeface="+mn-cs"/>
              </a:rPr>
              <a:t>pdata</a:t>
            </a:r>
            <a:r>
              <a:rPr lang="en-US" altLang="zh-CN" sz="1200" b="0" i="0" u="none" strike="noStrike" kern="1200" baseline="0" dirty="0" smtClean="0">
                <a:solidFill>
                  <a:schemeClr val="tx1"/>
                </a:solidFill>
                <a:latin typeface="+mn-lt"/>
                <a:ea typeface="+mn-ea"/>
                <a:cs typeface="+mn-cs"/>
              </a:rPr>
              <a:t>(x)+</a:t>
            </a:r>
            <a:r>
              <a:rPr lang="en-US" altLang="zh-CN" sz="1200" b="0" i="0" u="none" strike="noStrike" kern="1200" baseline="0" dirty="0" err="1" smtClean="0">
                <a:solidFill>
                  <a:schemeClr val="tx1"/>
                </a:solidFill>
                <a:latin typeface="+mn-lt"/>
                <a:ea typeface="+mn-ea"/>
                <a:cs typeface="+mn-cs"/>
              </a:rPr>
              <a:t>pg</a:t>
            </a:r>
            <a:r>
              <a:rPr lang="en-US" altLang="zh-CN" sz="1200" b="0" i="0" u="none" strike="noStrike" kern="1200" baseline="0" dirty="0" smtClean="0">
                <a:solidFill>
                  <a:schemeClr val="tx1"/>
                </a:solidFill>
                <a:latin typeface="+mn-lt"/>
                <a:ea typeface="+mn-ea"/>
                <a:cs typeface="+mn-cs"/>
              </a:rPr>
              <a:t>(x) . </a:t>
            </a:r>
          </a:p>
          <a:p>
            <a:r>
              <a:rPr lang="en-US" altLang="zh-CN" sz="1200" b="0" i="0" u="none" strike="noStrike" kern="1200" baseline="0" dirty="0" smtClean="0">
                <a:solidFill>
                  <a:schemeClr val="tx1"/>
                </a:solidFill>
                <a:latin typeface="+mn-lt"/>
                <a:ea typeface="+mn-ea"/>
                <a:cs typeface="+mn-cs"/>
              </a:rPr>
              <a:t>(c) After an update to G, gradient of D has guided G(z) to flow to regions that are more likely to be classified as data. </a:t>
            </a:r>
          </a:p>
          <a:p>
            <a:r>
              <a:rPr lang="en-US" altLang="zh-CN" sz="1200" b="0" i="0" u="none" strike="noStrike" kern="1200" baseline="0" dirty="0" smtClean="0">
                <a:solidFill>
                  <a:schemeClr val="tx1"/>
                </a:solidFill>
                <a:latin typeface="+mn-lt"/>
                <a:ea typeface="+mn-ea"/>
                <a:cs typeface="+mn-cs"/>
              </a:rPr>
              <a:t>(d) After several steps of training, if G and D have enough capacity, they will reach a point at which both cannot improve because </a:t>
            </a:r>
            <a:r>
              <a:rPr lang="en-US" altLang="zh-CN" sz="1200" b="0" i="0" u="none" strike="noStrike" kern="1200" baseline="0" dirty="0" err="1" smtClean="0">
                <a:solidFill>
                  <a:schemeClr val="tx1"/>
                </a:solidFill>
                <a:latin typeface="+mn-lt"/>
                <a:ea typeface="+mn-ea"/>
                <a:cs typeface="+mn-cs"/>
              </a:rPr>
              <a:t>pg</a:t>
            </a:r>
            <a:r>
              <a:rPr lang="en-US" altLang="zh-CN" sz="1200" b="0" i="0" u="none" strike="noStrike" kern="1200" baseline="0" dirty="0" smtClean="0">
                <a:solidFill>
                  <a:schemeClr val="tx1"/>
                </a:solidFill>
                <a:latin typeface="+mn-lt"/>
                <a:ea typeface="+mn-ea"/>
                <a:cs typeface="+mn-cs"/>
              </a:rPr>
              <a:t> = </a:t>
            </a:r>
            <a:r>
              <a:rPr lang="en-US" altLang="zh-CN" sz="1200" b="0" i="0" u="none" strike="noStrike" kern="1200" baseline="0" dirty="0" err="1" smtClean="0">
                <a:solidFill>
                  <a:schemeClr val="tx1"/>
                </a:solidFill>
                <a:latin typeface="+mn-lt"/>
                <a:ea typeface="+mn-ea"/>
                <a:cs typeface="+mn-cs"/>
              </a:rPr>
              <a:t>pdata</a:t>
            </a:r>
            <a:r>
              <a:rPr lang="en-US" altLang="zh-CN" sz="1200" b="0" i="0" u="none" strike="noStrike" kern="1200" baseline="0" dirty="0" smtClean="0">
                <a:solidFill>
                  <a:schemeClr val="tx1"/>
                </a:solidFill>
                <a:latin typeface="+mn-lt"/>
                <a:ea typeface="+mn-ea"/>
                <a:cs typeface="+mn-cs"/>
              </a:rPr>
              <a:t>. The discriminator is unable to differentiate between the two distributions, i.e. D(x) = 0.5</a:t>
            </a:r>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30</a:t>
            </a:fld>
            <a:endParaRPr lang="zh-CN" altLang="en-US"/>
          </a:p>
        </p:txBody>
      </p:sp>
    </p:spTree>
    <p:extLst>
      <p:ext uri="{BB962C8B-B14F-4D97-AF65-F5344CB8AC3E}">
        <p14:creationId xmlns:p14="http://schemas.microsoft.com/office/powerpoint/2010/main" val="523263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用分布</a:t>
            </a:r>
            <a:r>
              <a:rPr lang="en-US" altLang="zh-CN" sz="1200" b="0" i="0" kern="1200" dirty="0" smtClean="0">
                <a:solidFill>
                  <a:schemeClr val="tx1"/>
                </a:solidFill>
                <a:effectLst/>
                <a:latin typeface="+mn-lt"/>
                <a:ea typeface="+mn-ea"/>
                <a:cs typeface="+mn-cs"/>
              </a:rPr>
              <a:t>PG</a:t>
            </a:r>
            <a:r>
              <a:rPr lang="zh-CN" altLang="en-US" sz="1200" b="0" i="0" kern="1200" dirty="0" smtClean="0">
                <a:solidFill>
                  <a:schemeClr val="tx1"/>
                </a:solidFill>
                <a:effectLst/>
                <a:latin typeface="+mn-lt"/>
                <a:ea typeface="+mn-ea"/>
                <a:cs typeface="+mn-cs"/>
              </a:rPr>
              <a:t>去拟合分布</a:t>
            </a:r>
            <a:r>
              <a:rPr lang="en-US" altLang="zh-CN" sz="1200" b="0" i="0" kern="1200" dirty="0" err="1" smtClean="0">
                <a:solidFill>
                  <a:schemeClr val="tx1"/>
                </a:solidFill>
                <a:effectLst/>
                <a:latin typeface="+mn-lt"/>
                <a:ea typeface="+mn-ea"/>
                <a:cs typeface="+mn-cs"/>
              </a:rPr>
              <a:t>Pdata</a:t>
            </a:r>
            <a:r>
              <a:rPr lang="zh-CN" altLang="en-US" sz="1200" b="0" i="0" kern="1200" dirty="0" smtClean="0">
                <a:solidFill>
                  <a:schemeClr val="tx1"/>
                </a:solidFill>
                <a:effectLst/>
                <a:latin typeface="+mn-lt"/>
                <a:ea typeface="+mn-ea"/>
                <a:cs typeface="+mn-cs"/>
              </a:rPr>
              <a:t>，选择</a:t>
            </a:r>
            <a:r>
              <a:rPr lang="en-US" altLang="zh-CN" sz="1200" b="0" i="0" kern="1200" dirty="0" smtClean="0">
                <a:solidFill>
                  <a:schemeClr val="tx1"/>
                </a:solidFill>
                <a:effectLst/>
                <a:latin typeface="+mn-lt"/>
                <a:ea typeface="+mn-ea"/>
                <a:cs typeface="+mn-cs"/>
              </a:rPr>
              <a:t>KL</a:t>
            </a:r>
            <a:r>
              <a:rPr lang="zh-CN" altLang="en-US" sz="1200" b="0" i="0" kern="1200" dirty="0" smtClean="0">
                <a:solidFill>
                  <a:schemeClr val="tx1"/>
                </a:solidFill>
                <a:effectLst/>
                <a:latin typeface="+mn-lt"/>
                <a:ea typeface="+mn-ea"/>
                <a:cs typeface="+mn-cs"/>
              </a:rPr>
              <a:t>散度，会将诸多高概率的峰模糊化</a:t>
            </a:r>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31</a:t>
            </a:fld>
            <a:endParaRPr lang="zh-CN" altLang="en-US"/>
          </a:p>
        </p:txBody>
      </p:sp>
    </p:spTree>
    <p:extLst>
      <p:ext uri="{BB962C8B-B14F-4D97-AF65-F5344CB8AC3E}">
        <p14:creationId xmlns:p14="http://schemas.microsoft.com/office/powerpoint/2010/main" val="2540117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用分布</a:t>
            </a:r>
            <a:r>
              <a:rPr lang="en-US" altLang="zh-CN" sz="1200" b="0" i="0" kern="1200" dirty="0" smtClean="0">
                <a:solidFill>
                  <a:schemeClr val="tx1"/>
                </a:solidFill>
                <a:effectLst/>
                <a:latin typeface="+mn-lt"/>
                <a:ea typeface="+mn-ea"/>
                <a:cs typeface="+mn-cs"/>
              </a:rPr>
              <a:t>PG</a:t>
            </a:r>
            <a:r>
              <a:rPr lang="zh-CN" altLang="en-US" sz="1200" b="0" i="0" kern="1200" dirty="0" smtClean="0">
                <a:solidFill>
                  <a:schemeClr val="tx1"/>
                </a:solidFill>
                <a:effectLst/>
                <a:latin typeface="+mn-lt"/>
                <a:ea typeface="+mn-ea"/>
                <a:cs typeface="+mn-cs"/>
              </a:rPr>
              <a:t>去拟合分布</a:t>
            </a:r>
            <a:r>
              <a:rPr lang="en-US" altLang="zh-CN" sz="1200" b="0" i="0" kern="1200" dirty="0" err="1" smtClean="0">
                <a:solidFill>
                  <a:schemeClr val="tx1"/>
                </a:solidFill>
                <a:effectLst/>
                <a:latin typeface="+mn-lt"/>
                <a:ea typeface="+mn-ea"/>
                <a:cs typeface="+mn-cs"/>
              </a:rPr>
              <a:t>Pdata</a:t>
            </a:r>
            <a:r>
              <a:rPr lang="zh-CN" altLang="en-US" sz="1200" b="0" i="0" kern="1200" dirty="0" smtClean="0">
                <a:solidFill>
                  <a:schemeClr val="tx1"/>
                </a:solidFill>
                <a:effectLst/>
                <a:latin typeface="+mn-lt"/>
                <a:ea typeface="+mn-ea"/>
                <a:cs typeface="+mn-cs"/>
              </a:rPr>
              <a:t>，选择</a:t>
            </a:r>
            <a:r>
              <a:rPr lang="en-US" altLang="zh-CN" sz="1200" b="0" i="0" kern="1200" dirty="0" smtClean="0">
                <a:solidFill>
                  <a:schemeClr val="tx1"/>
                </a:solidFill>
                <a:effectLst/>
                <a:latin typeface="+mn-lt"/>
                <a:ea typeface="+mn-ea"/>
                <a:cs typeface="+mn-cs"/>
              </a:rPr>
              <a:t>KL</a:t>
            </a:r>
            <a:r>
              <a:rPr lang="zh-CN" altLang="en-US" sz="1200" b="0" i="0" kern="1200" dirty="0" smtClean="0">
                <a:solidFill>
                  <a:schemeClr val="tx1"/>
                </a:solidFill>
                <a:effectLst/>
                <a:latin typeface="+mn-lt"/>
                <a:ea typeface="+mn-ea"/>
                <a:cs typeface="+mn-cs"/>
              </a:rPr>
              <a:t>散度，会将诸多高概率的峰模糊化</a:t>
            </a:r>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32</a:t>
            </a:fld>
            <a:endParaRPr lang="zh-CN" altLang="en-US"/>
          </a:p>
        </p:txBody>
      </p:sp>
    </p:spTree>
    <p:extLst>
      <p:ext uri="{BB962C8B-B14F-4D97-AF65-F5344CB8AC3E}">
        <p14:creationId xmlns:p14="http://schemas.microsoft.com/office/powerpoint/2010/main" val="1618127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Solve unsupervised learning =&gt; understand </a:t>
            </a:r>
            <a:r>
              <a:rPr lang="en-US" altLang="zh-CN" sz="1200" b="1" i="0" u="none" strike="noStrike" kern="1200" baseline="0" dirty="0" smtClean="0">
                <a:solidFill>
                  <a:schemeClr val="tx1"/>
                </a:solidFill>
                <a:latin typeface="+mn-lt"/>
                <a:ea typeface="+mn-ea"/>
                <a:cs typeface="+mn-cs"/>
              </a:rPr>
              <a:t>structure</a:t>
            </a:r>
            <a:r>
              <a:rPr lang="en-US" altLang="zh-CN" sz="1200" b="0" i="0" u="none" strike="noStrike" kern="1200" baseline="0" dirty="0" smtClean="0">
                <a:solidFill>
                  <a:schemeClr val="tx1"/>
                </a:solidFill>
                <a:latin typeface="+mn-lt"/>
                <a:ea typeface="+mn-ea"/>
                <a:cs typeface="+mn-cs"/>
              </a:rPr>
              <a:t> of visual world</a:t>
            </a:r>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3</a:t>
            </a:fld>
            <a:endParaRPr lang="zh-CN" altLang="en-US"/>
          </a:p>
        </p:txBody>
      </p:sp>
    </p:spTree>
    <p:extLst>
      <p:ext uri="{BB962C8B-B14F-4D97-AF65-F5344CB8AC3E}">
        <p14:creationId xmlns:p14="http://schemas.microsoft.com/office/powerpoint/2010/main" val="16305516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33</a:t>
            </a:fld>
            <a:endParaRPr lang="zh-CN" altLang="en-US"/>
          </a:p>
        </p:txBody>
      </p:sp>
    </p:spTree>
    <p:extLst>
      <p:ext uri="{BB962C8B-B14F-4D97-AF65-F5344CB8AC3E}">
        <p14:creationId xmlns:p14="http://schemas.microsoft.com/office/powerpoint/2010/main" val="1167186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簡報出自李宏毅教授</a:t>
            </a:r>
            <a:r>
              <a:rPr lang="en-US" altLang="zh-TW" dirty="0" err="1" smtClean="0"/>
              <a:t>ppt</a:t>
            </a:r>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34</a:t>
            </a:fld>
            <a:endParaRPr lang="zh-CN" altLang="en-US"/>
          </a:p>
        </p:txBody>
      </p:sp>
    </p:spTree>
    <p:extLst>
      <p:ext uri="{BB962C8B-B14F-4D97-AF65-F5344CB8AC3E}">
        <p14:creationId xmlns:p14="http://schemas.microsoft.com/office/powerpoint/2010/main" val="8575391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35</a:t>
            </a:fld>
            <a:endParaRPr lang="zh-CN" altLang="en-US"/>
          </a:p>
        </p:txBody>
      </p:sp>
    </p:spTree>
    <p:extLst>
      <p:ext uri="{BB962C8B-B14F-4D97-AF65-F5344CB8AC3E}">
        <p14:creationId xmlns:p14="http://schemas.microsoft.com/office/powerpoint/2010/main" val="32022797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備註 </a:t>
            </a:r>
            <a:r>
              <a:rPr lang="en-US" altLang="zh-TW" dirty="0" smtClean="0"/>
              <a:t>:</a:t>
            </a:r>
            <a:r>
              <a:rPr lang="zh-TW" altLang="en-US" dirty="0" smtClean="0"/>
              <a:t> 嚴謹的定義應該是上確界 </a:t>
            </a:r>
            <a:r>
              <a:rPr lang="en-US" altLang="zh-TW" dirty="0" smtClean="0"/>
              <a:t>sup , </a:t>
            </a:r>
            <a:r>
              <a:rPr lang="zh-TW" altLang="en-US" dirty="0" smtClean="0"/>
              <a:t>但為了讓大家更好懂</a:t>
            </a:r>
            <a:r>
              <a:rPr lang="en-US" altLang="zh-TW" dirty="0" smtClean="0"/>
              <a:t>, </a:t>
            </a:r>
            <a:r>
              <a:rPr lang="zh-TW" altLang="en-US" dirty="0" smtClean="0"/>
              <a:t>用</a:t>
            </a:r>
            <a:r>
              <a:rPr lang="en-US" altLang="zh-TW" dirty="0" smtClean="0"/>
              <a:t>max</a:t>
            </a:r>
            <a:r>
              <a:rPr lang="zh-TW" altLang="en-US" dirty="0" smtClean="0"/>
              <a:t>代替 </a:t>
            </a:r>
            <a:r>
              <a:rPr lang="en-US" altLang="zh-TW" dirty="0" smtClean="0"/>
              <a:t>(</a:t>
            </a:r>
            <a:r>
              <a:rPr lang="zh-TW" altLang="en-US" dirty="0" smtClean="0"/>
              <a:t>李宏毅教授的</a:t>
            </a:r>
            <a:r>
              <a:rPr lang="en-US" altLang="zh-TW" dirty="0" err="1" smtClean="0"/>
              <a:t>ppt</a:t>
            </a:r>
            <a:r>
              <a:rPr lang="en-US" altLang="zh-TW" dirty="0" smtClean="0"/>
              <a:t>)</a:t>
            </a:r>
            <a:r>
              <a:rPr lang="zh-TW" altLang="en-US" dirty="0" smtClean="0"/>
              <a:t> </a:t>
            </a:r>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36</a:t>
            </a:fld>
            <a:endParaRPr lang="zh-CN" altLang="en-US"/>
          </a:p>
        </p:txBody>
      </p:sp>
    </p:spTree>
    <p:extLst>
      <p:ext uri="{BB962C8B-B14F-4D97-AF65-F5344CB8AC3E}">
        <p14:creationId xmlns:p14="http://schemas.microsoft.com/office/powerpoint/2010/main" val="28288641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37</a:t>
            </a:fld>
            <a:endParaRPr lang="zh-CN" altLang="en-US"/>
          </a:p>
        </p:txBody>
      </p:sp>
    </p:spTree>
    <p:extLst>
      <p:ext uri="{BB962C8B-B14F-4D97-AF65-F5344CB8AC3E}">
        <p14:creationId xmlns:p14="http://schemas.microsoft.com/office/powerpoint/2010/main" val="1679003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38</a:t>
            </a:fld>
            <a:endParaRPr lang="zh-CN" altLang="en-US"/>
          </a:p>
        </p:txBody>
      </p:sp>
    </p:spTree>
    <p:extLst>
      <p:ext uri="{BB962C8B-B14F-4D97-AF65-F5344CB8AC3E}">
        <p14:creationId xmlns:p14="http://schemas.microsoft.com/office/powerpoint/2010/main" val="130735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39</a:t>
            </a:fld>
            <a:endParaRPr lang="zh-CN" altLang="en-US"/>
          </a:p>
        </p:txBody>
      </p:sp>
    </p:spTree>
    <p:extLst>
      <p:ext uri="{BB962C8B-B14F-4D97-AF65-F5344CB8AC3E}">
        <p14:creationId xmlns:p14="http://schemas.microsoft.com/office/powerpoint/2010/main" val="28509005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40</a:t>
            </a:fld>
            <a:endParaRPr lang="zh-CN" altLang="en-US"/>
          </a:p>
        </p:txBody>
      </p:sp>
    </p:spTree>
    <p:extLst>
      <p:ext uri="{BB962C8B-B14F-4D97-AF65-F5344CB8AC3E}">
        <p14:creationId xmlns:p14="http://schemas.microsoft.com/office/powerpoint/2010/main" val="19072546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41</a:t>
            </a:fld>
            <a:endParaRPr lang="zh-CN" altLang="en-US"/>
          </a:p>
        </p:txBody>
      </p:sp>
    </p:spTree>
    <p:extLst>
      <p:ext uri="{BB962C8B-B14F-4D97-AF65-F5344CB8AC3E}">
        <p14:creationId xmlns:p14="http://schemas.microsoft.com/office/powerpoint/2010/main" val="22427030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42</a:t>
            </a:fld>
            <a:endParaRPr lang="zh-CN" altLang="en-US"/>
          </a:p>
        </p:txBody>
      </p:sp>
    </p:spTree>
    <p:extLst>
      <p:ext uri="{BB962C8B-B14F-4D97-AF65-F5344CB8AC3E}">
        <p14:creationId xmlns:p14="http://schemas.microsoft.com/office/powerpoint/2010/main" val="12523021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5</a:t>
            </a:fld>
            <a:endParaRPr lang="zh-CN" altLang="en-US"/>
          </a:p>
        </p:txBody>
      </p:sp>
    </p:spTree>
    <p:extLst>
      <p:ext uri="{BB962C8B-B14F-4D97-AF65-F5344CB8AC3E}">
        <p14:creationId xmlns:p14="http://schemas.microsoft.com/office/powerpoint/2010/main" val="4293699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43</a:t>
            </a:fld>
            <a:endParaRPr lang="zh-CN" altLang="en-US"/>
          </a:p>
        </p:txBody>
      </p:sp>
    </p:spTree>
    <p:extLst>
      <p:ext uri="{BB962C8B-B14F-4D97-AF65-F5344CB8AC3E}">
        <p14:creationId xmlns:p14="http://schemas.microsoft.com/office/powerpoint/2010/main" val="2764249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6</a:t>
            </a:fld>
            <a:endParaRPr lang="zh-CN" altLang="en-US"/>
          </a:p>
        </p:txBody>
      </p:sp>
    </p:spTree>
    <p:extLst>
      <p:ext uri="{BB962C8B-B14F-4D97-AF65-F5344CB8AC3E}">
        <p14:creationId xmlns:p14="http://schemas.microsoft.com/office/powerpoint/2010/main" val="3757951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sz="1200" b="0" i="0" kern="1200" dirty="0" smtClean="0">
                <a:solidFill>
                  <a:schemeClr val="tx1"/>
                </a:solidFill>
                <a:effectLst/>
                <a:latin typeface="+mn-lt"/>
                <a:ea typeface="+mn-ea"/>
                <a:cs typeface="+mn-cs"/>
              </a:rPr>
              <a:t>判別模型主要的精神是想要學習「判斷目標變數的準則」，因此判別模型是透過觀察大量資料估計後驗分配  </a:t>
            </a:r>
            <a:r>
              <a:rPr lang="en-US" altLang="zh-TW" sz="1200" b="0" i="0" kern="1200" dirty="0" smtClean="0">
                <a:solidFill>
                  <a:schemeClr val="tx1"/>
                </a:solidFill>
                <a:effectLst/>
                <a:latin typeface="+mn-lt"/>
                <a:ea typeface="+mn-ea"/>
                <a:cs typeface="+mn-cs"/>
              </a:rPr>
              <a:t>P(Y|X)</a:t>
            </a:r>
            <a:r>
              <a:rPr lang="zh-TW" altLang="en-US" sz="1200" b="0" i="0" kern="1200" dirty="0" smtClean="0">
                <a:solidFill>
                  <a:schemeClr val="tx1"/>
                </a:solidFill>
                <a:effectLst/>
                <a:latin typeface="+mn-lt"/>
                <a:ea typeface="+mn-ea"/>
                <a:cs typeface="+mn-cs"/>
              </a:rPr>
              <a:t> 的機器學習方法。生成模型主要的精神是想要學習「生成資料的機制」，因此生成模型主要是透過觀察大量資料估計聯合分配 ，再透過貝氏定理得出判斷準則。</a:t>
            </a:r>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7</a:t>
            </a:fld>
            <a:endParaRPr lang="zh-CN" altLang="en-US"/>
          </a:p>
        </p:txBody>
      </p:sp>
    </p:spTree>
    <p:extLst>
      <p:ext uri="{BB962C8B-B14F-4D97-AF65-F5344CB8AC3E}">
        <p14:creationId xmlns:p14="http://schemas.microsoft.com/office/powerpoint/2010/main" val="973572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smtClean="0">
                <a:solidFill>
                  <a:schemeClr val="tx1"/>
                </a:solidFill>
                <a:effectLst/>
                <a:latin typeface="+mn-lt"/>
                <a:ea typeface="+mn-ea"/>
                <a:cs typeface="+mn-cs"/>
              </a:rPr>
              <a:t>The discriminative model tries to tell the difference between handwritten 0's and 1's by drawing a line in the data space. If it gets the line right, it can distinguish 0's from 1's without ever having to model exactly where the instances are placed in the data space on either side of the line.</a:t>
            </a:r>
          </a:p>
          <a:p>
            <a:endParaRPr lang="en-US" altLang="zh-CN"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In contrast, the generative model tries to produce convincing 1's and 0's by generating digits that fall close to their real counterparts in the data space. It has to model the distribution throughout the data space.</a:t>
            </a:r>
          </a:p>
          <a:p>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9</a:t>
            </a:fld>
            <a:endParaRPr lang="zh-CN" altLang="en-US"/>
          </a:p>
        </p:txBody>
      </p:sp>
    </p:spTree>
    <p:extLst>
      <p:ext uri="{BB962C8B-B14F-4D97-AF65-F5344CB8AC3E}">
        <p14:creationId xmlns:p14="http://schemas.microsoft.com/office/powerpoint/2010/main" val="2945376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10</a:t>
            </a:fld>
            <a:endParaRPr lang="zh-CN" altLang="en-US"/>
          </a:p>
        </p:txBody>
      </p:sp>
    </p:spTree>
    <p:extLst>
      <p:ext uri="{BB962C8B-B14F-4D97-AF65-F5344CB8AC3E}">
        <p14:creationId xmlns:p14="http://schemas.microsoft.com/office/powerpoint/2010/main" val="1079244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11</a:t>
            </a:fld>
            <a:endParaRPr lang="zh-CN" altLang="en-US"/>
          </a:p>
        </p:txBody>
      </p:sp>
    </p:spTree>
    <p:extLst>
      <p:ext uri="{BB962C8B-B14F-4D97-AF65-F5344CB8AC3E}">
        <p14:creationId xmlns:p14="http://schemas.microsoft.com/office/powerpoint/2010/main" val="14110720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TW" altLang="en-US" dirty="0" smtClean="0"/>
              <a:t>簡報出自李宏毅教授</a:t>
            </a:r>
            <a:r>
              <a:rPr lang="en-US" altLang="zh-TW" dirty="0" err="1" smtClean="0"/>
              <a:t>ppt</a:t>
            </a:r>
            <a:endParaRPr lang="zh-CN" altLang="en-US" dirty="0"/>
          </a:p>
        </p:txBody>
      </p:sp>
      <p:sp>
        <p:nvSpPr>
          <p:cNvPr id="4" name="灯片编号占位符 3"/>
          <p:cNvSpPr>
            <a:spLocks noGrp="1"/>
          </p:cNvSpPr>
          <p:nvPr>
            <p:ph type="sldNum" sz="quarter" idx="10"/>
          </p:nvPr>
        </p:nvSpPr>
        <p:spPr/>
        <p:txBody>
          <a:bodyPr/>
          <a:lstStyle/>
          <a:p>
            <a:fld id="{212D1EC9-A560-44D8-8AA3-347EE4E5C994}" type="slidenum">
              <a:rPr lang="zh-CN" altLang="en-US" smtClean="0"/>
              <a:t>13</a:t>
            </a:fld>
            <a:endParaRPr lang="zh-CN" altLang="en-US"/>
          </a:p>
        </p:txBody>
      </p:sp>
    </p:spTree>
    <p:extLst>
      <p:ext uri="{BB962C8B-B14F-4D97-AF65-F5344CB8AC3E}">
        <p14:creationId xmlns:p14="http://schemas.microsoft.com/office/powerpoint/2010/main" val="1446342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EFA4C0AD-F319-46C4-9C8A-D98603D87071}" type="datetimeFigureOut">
              <a:rPr lang="zh-CN" altLang="en-US" smtClean="0"/>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DA531D-ACD1-4449-9B21-60C630440293}" type="slidenum">
              <a:rPr lang="zh-CN" altLang="en-US" smtClean="0"/>
              <a:t>‹#›</a:t>
            </a:fld>
            <a:endParaRPr lang="zh-CN" altLang="en-US"/>
          </a:p>
        </p:txBody>
      </p:sp>
    </p:spTree>
    <p:extLst>
      <p:ext uri="{BB962C8B-B14F-4D97-AF65-F5344CB8AC3E}">
        <p14:creationId xmlns:p14="http://schemas.microsoft.com/office/powerpoint/2010/main" val="1628181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A4C0AD-F319-46C4-9C8A-D98603D87071}" type="datetimeFigureOut">
              <a:rPr lang="zh-CN" altLang="en-US" smtClean="0"/>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DA531D-ACD1-4449-9B21-60C630440293}" type="slidenum">
              <a:rPr lang="zh-CN" altLang="en-US" smtClean="0"/>
              <a:t>‹#›</a:t>
            </a:fld>
            <a:endParaRPr lang="zh-CN" altLang="en-US"/>
          </a:p>
        </p:txBody>
      </p:sp>
    </p:spTree>
    <p:extLst>
      <p:ext uri="{BB962C8B-B14F-4D97-AF65-F5344CB8AC3E}">
        <p14:creationId xmlns:p14="http://schemas.microsoft.com/office/powerpoint/2010/main" val="1777593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A4C0AD-F319-46C4-9C8A-D98603D87071}" type="datetimeFigureOut">
              <a:rPr lang="zh-CN" altLang="en-US" smtClean="0"/>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DA531D-ACD1-4449-9B21-60C630440293}" type="slidenum">
              <a:rPr lang="zh-CN" altLang="en-US" smtClean="0"/>
              <a:t>‹#›</a:t>
            </a:fld>
            <a:endParaRPr lang="zh-CN" altLang="en-US"/>
          </a:p>
        </p:txBody>
      </p:sp>
    </p:spTree>
    <p:extLst>
      <p:ext uri="{BB962C8B-B14F-4D97-AF65-F5344CB8AC3E}">
        <p14:creationId xmlns:p14="http://schemas.microsoft.com/office/powerpoint/2010/main" val="1081247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FA4C0AD-F319-46C4-9C8A-D98603D87071}" type="datetimeFigureOut">
              <a:rPr lang="zh-CN" altLang="en-US" smtClean="0"/>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DA531D-ACD1-4449-9B21-60C630440293}" type="slidenum">
              <a:rPr lang="zh-CN" altLang="en-US" smtClean="0"/>
              <a:t>‹#›</a:t>
            </a:fld>
            <a:endParaRPr lang="zh-CN" altLang="en-US"/>
          </a:p>
        </p:txBody>
      </p:sp>
    </p:spTree>
    <p:extLst>
      <p:ext uri="{BB962C8B-B14F-4D97-AF65-F5344CB8AC3E}">
        <p14:creationId xmlns:p14="http://schemas.microsoft.com/office/powerpoint/2010/main" val="3495528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EFA4C0AD-F319-46C4-9C8A-D98603D87071}" type="datetimeFigureOut">
              <a:rPr lang="zh-CN" altLang="en-US" smtClean="0"/>
              <a:t>2019/10/15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1DA531D-ACD1-4449-9B21-60C630440293}" type="slidenum">
              <a:rPr lang="zh-CN" altLang="en-US" smtClean="0"/>
              <a:t>‹#›</a:t>
            </a:fld>
            <a:endParaRPr lang="zh-CN" altLang="en-US"/>
          </a:p>
        </p:txBody>
      </p:sp>
    </p:spTree>
    <p:extLst>
      <p:ext uri="{BB962C8B-B14F-4D97-AF65-F5344CB8AC3E}">
        <p14:creationId xmlns:p14="http://schemas.microsoft.com/office/powerpoint/2010/main" val="1444775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FA4C0AD-F319-46C4-9C8A-D98603D87071}" type="datetimeFigureOut">
              <a:rPr lang="zh-CN" altLang="en-US" smtClean="0"/>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DA531D-ACD1-4449-9B21-60C630440293}" type="slidenum">
              <a:rPr lang="zh-CN" altLang="en-US" smtClean="0"/>
              <a:t>‹#›</a:t>
            </a:fld>
            <a:endParaRPr lang="zh-CN" altLang="en-US"/>
          </a:p>
        </p:txBody>
      </p:sp>
    </p:spTree>
    <p:extLst>
      <p:ext uri="{BB962C8B-B14F-4D97-AF65-F5344CB8AC3E}">
        <p14:creationId xmlns:p14="http://schemas.microsoft.com/office/powerpoint/2010/main" val="1514299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FA4C0AD-F319-46C4-9C8A-D98603D87071}" type="datetimeFigureOut">
              <a:rPr lang="zh-CN" altLang="en-US" smtClean="0"/>
              <a:t>2019/10/15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1DA531D-ACD1-4449-9B21-60C630440293}" type="slidenum">
              <a:rPr lang="zh-CN" altLang="en-US" smtClean="0"/>
              <a:t>‹#›</a:t>
            </a:fld>
            <a:endParaRPr lang="zh-CN" altLang="en-US"/>
          </a:p>
        </p:txBody>
      </p:sp>
    </p:spTree>
    <p:extLst>
      <p:ext uri="{BB962C8B-B14F-4D97-AF65-F5344CB8AC3E}">
        <p14:creationId xmlns:p14="http://schemas.microsoft.com/office/powerpoint/2010/main" val="2616969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FA4C0AD-F319-46C4-9C8A-D98603D87071}" type="datetimeFigureOut">
              <a:rPr lang="zh-CN" altLang="en-US" smtClean="0"/>
              <a:t>2019/10/15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1DA531D-ACD1-4449-9B21-60C630440293}" type="slidenum">
              <a:rPr lang="zh-CN" altLang="en-US" smtClean="0"/>
              <a:t>‹#›</a:t>
            </a:fld>
            <a:endParaRPr lang="zh-CN" altLang="en-US"/>
          </a:p>
        </p:txBody>
      </p:sp>
    </p:spTree>
    <p:extLst>
      <p:ext uri="{BB962C8B-B14F-4D97-AF65-F5344CB8AC3E}">
        <p14:creationId xmlns:p14="http://schemas.microsoft.com/office/powerpoint/2010/main" val="3032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FA4C0AD-F319-46C4-9C8A-D98603D87071}" type="datetimeFigureOut">
              <a:rPr lang="zh-CN" altLang="en-US" smtClean="0"/>
              <a:t>2019/10/15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1DA531D-ACD1-4449-9B21-60C630440293}" type="slidenum">
              <a:rPr lang="zh-CN" altLang="en-US" smtClean="0"/>
              <a:t>‹#›</a:t>
            </a:fld>
            <a:endParaRPr lang="zh-CN" altLang="en-US"/>
          </a:p>
        </p:txBody>
      </p:sp>
    </p:spTree>
    <p:extLst>
      <p:ext uri="{BB962C8B-B14F-4D97-AF65-F5344CB8AC3E}">
        <p14:creationId xmlns:p14="http://schemas.microsoft.com/office/powerpoint/2010/main" val="3968482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FA4C0AD-F319-46C4-9C8A-D98603D87071}" type="datetimeFigureOut">
              <a:rPr lang="zh-CN" altLang="en-US" smtClean="0"/>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DA531D-ACD1-4449-9B21-60C630440293}" type="slidenum">
              <a:rPr lang="zh-CN" altLang="en-US" smtClean="0"/>
              <a:t>‹#›</a:t>
            </a:fld>
            <a:endParaRPr lang="zh-CN" altLang="en-US"/>
          </a:p>
        </p:txBody>
      </p:sp>
    </p:spTree>
    <p:extLst>
      <p:ext uri="{BB962C8B-B14F-4D97-AF65-F5344CB8AC3E}">
        <p14:creationId xmlns:p14="http://schemas.microsoft.com/office/powerpoint/2010/main" val="738574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EFA4C0AD-F319-46C4-9C8A-D98603D87071}" type="datetimeFigureOut">
              <a:rPr lang="zh-CN" altLang="en-US" smtClean="0"/>
              <a:t>2019/10/15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1DA531D-ACD1-4449-9B21-60C630440293}" type="slidenum">
              <a:rPr lang="zh-CN" altLang="en-US" smtClean="0"/>
              <a:t>‹#›</a:t>
            </a:fld>
            <a:endParaRPr lang="zh-CN" altLang="en-US"/>
          </a:p>
        </p:txBody>
      </p:sp>
    </p:spTree>
    <p:extLst>
      <p:ext uri="{BB962C8B-B14F-4D97-AF65-F5344CB8AC3E}">
        <p14:creationId xmlns:p14="http://schemas.microsoft.com/office/powerpoint/2010/main" val="394445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4C0AD-F319-46C4-9C8A-D98603D87071}" type="datetimeFigureOut">
              <a:rPr lang="zh-CN" altLang="en-US" smtClean="0"/>
              <a:t>2019/10/15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DA531D-ACD1-4449-9B21-60C630440293}" type="slidenum">
              <a:rPr lang="zh-CN" altLang="en-US" smtClean="0"/>
              <a:t>‹#›</a:t>
            </a:fld>
            <a:endParaRPr lang="zh-CN" altLang="en-US"/>
          </a:p>
        </p:txBody>
      </p:sp>
    </p:spTree>
    <p:extLst>
      <p:ext uri="{BB962C8B-B14F-4D97-AF65-F5344CB8AC3E}">
        <p14:creationId xmlns:p14="http://schemas.microsoft.com/office/powerpoint/2010/main" val="442548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TW" sz="4800" dirty="0" smtClean="0"/>
              <a:t>Generative Adversarial Network-(1)</a:t>
            </a:r>
            <a:endParaRPr lang="zh-CN" altLang="en-US" sz="4800" dirty="0"/>
          </a:p>
        </p:txBody>
      </p:sp>
      <p:sp>
        <p:nvSpPr>
          <p:cNvPr id="3" name="副标题 2"/>
          <p:cNvSpPr>
            <a:spLocks noGrp="1"/>
          </p:cNvSpPr>
          <p:nvPr>
            <p:ph type="subTitle" idx="1"/>
          </p:nvPr>
        </p:nvSpPr>
        <p:spPr>
          <a:xfrm>
            <a:off x="1524000" y="3705555"/>
            <a:ext cx="9144000" cy="1655762"/>
          </a:xfrm>
        </p:spPr>
        <p:txBody>
          <a:bodyPr>
            <a:normAutofit/>
          </a:bodyPr>
          <a:lstStyle/>
          <a:p>
            <a:r>
              <a:rPr lang="zh-CN" altLang="en-US" sz="2800" dirty="0"/>
              <a:t>计</a:t>
            </a:r>
            <a:r>
              <a:rPr lang="en-US" altLang="zh-CN" sz="2800" dirty="0" smtClean="0"/>
              <a:t>86-</a:t>
            </a:r>
            <a:r>
              <a:rPr lang="zh-TW" altLang="en-US" sz="2800" dirty="0" smtClean="0"/>
              <a:t>周恩贤</a:t>
            </a:r>
            <a:endParaRPr lang="zh-CN" altLang="en-US" sz="2800" dirty="0"/>
          </a:p>
        </p:txBody>
      </p:sp>
    </p:spTree>
    <p:extLst>
      <p:ext uri="{BB962C8B-B14F-4D97-AF65-F5344CB8AC3E}">
        <p14:creationId xmlns:p14="http://schemas.microsoft.com/office/powerpoint/2010/main" val="40581093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Arial" panose="020B0604020202020204" pitchFamily="34" charset="0"/>
                <a:cs typeface="Arial" panose="020B0604020202020204" pitchFamily="34" charset="0"/>
              </a:rPr>
              <a:t>Discriminative </a:t>
            </a:r>
            <a:r>
              <a:rPr lang="en-US" altLang="zh-CN" b="1" dirty="0" err="1">
                <a:latin typeface="Arial" panose="020B0604020202020204" pitchFamily="34" charset="0"/>
                <a:cs typeface="Arial" panose="020B0604020202020204" pitchFamily="34" charset="0"/>
              </a:rPr>
              <a:t>v.s</a:t>
            </a:r>
            <a:r>
              <a:rPr lang="en-US" altLang="zh-CN" b="1" dirty="0">
                <a:latin typeface="Arial" panose="020B0604020202020204" pitchFamily="34" charset="0"/>
                <a:cs typeface="Arial" panose="020B0604020202020204" pitchFamily="34" charset="0"/>
              </a:rPr>
              <a:t>. Generative</a:t>
            </a:r>
            <a:endParaRPr lang="zh-CN" altLang="en-US" dirty="0"/>
          </a:p>
        </p:txBody>
      </p:sp>
      <p:pic>
        <p:nvPicPr>
          <p:cNvPr id="4" name="图片 3"/>
          <p:cNvPicPr>
            <a:picLocks noChangeAspect="1"/>
          </p:cNvPicPr>
          <p:nvPr/>
        </p:nvPicPr>
        <p:blipFill rotWithShape="1">
          <a:blip r:embed="rId3"/>
          <a:srcRect t="32561"/>
          <a:stretch/>
        </p:blipFill>
        <p:spPr>
          <a:xfrm>
            <a:off x="1196546" y="1865867"/>
            <a:ext cx="10157254" cy="3984065"/>
          </a:xfrm>
          <a:prstGeom prst="rect">
            <a:avLst/>
          </a:prstGeom>
        </p:spPr>
      </p:pic>
    </p:spTree>
    <p:extLst>
      <p:ext uri="{BB962C8B-B14F-4D97-AF65-F5344CB8AC3E}">
        <p14:creationId xmlns:p14="http://schemas.microsoft.com/office/powerpoint/2010/main" val="2085233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2088444" y="681459"/>
            <a:ext cx="8105421" cy="5818966"/>
          </a:xfrm>
          <a:prstGeom prst="rect">
            <a:avLst/>
          </a:prstGeom>
        </p:spPr>
      </p:pic>
      <p:sp>
        <p:nvSpPr>
          <p:cNvPr id="3" name="标题 1"/>
          <p:cNvSpPr>
            <a:spLocks noGrp="1"/>
          </p:cNvSpPr>
          <p:nvPr>
            <p:ph type="title"/>
          </p:nvPr>
        </p:nvSpPr>
        <p:spPr>
          <a:xfrm>
            <a:off x="883355" y="381881"/>
            <a:ext cx="10515600" cy="1325563"/>
          </a:xfrm>
        </p:spPr>
        <p:txBody>
          <a:bodyPr/>
          <a:lstStyle/>
          <a:p>
            <a:r>
              <a:rPr lang="en-US" altLang="zh-CN" b="1" dirty="0" smtClean="0">
                <a:latin typeface="Arial" panose="020B0604020202020204" pitchFamily="34" charset="0"/>
                <a:cs typeface="Arial" panose="020B0604020202020204" pitchFamily="34" charset="0"/>
              </a:rPr>
              <a:t>Types of GM</a:t>
            </a:r>
            <a:endParaRPr lang="zh-CN" altLang="en-US" dirty="0"/>
          </a:p>
        </p:txBody>
      </p:sp>
      <p:sp>
        <p:nvSpPr>
          <p:cNvPr id="2" name="矩形 1"/>
          <p:cNvSpPr/>
          <p:nvPr/>
        </p:nvSpPr>
        <p:spPr>
          <a:xfrm>
            <a:off x="9131643" y="2273643"/>
            <a:ext cx="827903" cy="481914"/>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80943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GAN : A two-player game</a:t>
            </a:r>
            <a:endParaRPr lang="zh-CN" altLang="en-US" dirty="0"/>
          </a:p>
        </p:txBody>
      </p:sp>
      <p:sp>
        <p:nvSpPr>
          <p:cNvPr id="3" name="内容占位符 2"/>
          <p:cNvSpPr>
            <a:spLocks noGrp="1"/>
          </p:cNvSpPr>
          <p:nvPr>
            <p:ph idx="1"/>
          </p:nvPr>
        </p:nvSpPr>
        <p:spPr/>
        <p:txBody>
          <a:bodyPr/>
          <a:lstStyle/>
          <a:p>
            <a:r>
              <a:rPr lang="en-US" altLang="zh-CN" dirty="0" smtClean="0">
                <a:latin typeface="Arial" panose="020B0604020202020204" pitchFamily="34" charset="0"/>
                <a:cs typeface="Arial" panose="020B0604020202020204" pitchFamily="34" charset="0"/>
              </a:rPr>
              <a:t>Generator : Generate fake images to </a:t>
            </a:r>
            <a:r>
              <a:rPr lang="en-US" altLang="zh-CN" b="1" dirty="0" smtClean="0">
                <a:solidFill>
                  <a:srgbClr val="FF0000"/>
                </a:solidFill>
                <a:latin typeface="Arial" panose="020B0604020202020204" pitchFamily="34" charset="0"/>
                <a:cs typeface="Arial" panose="020B0604020202020204" pitchFamily="34" charset="0"/>
              </a:rPr>
              <a:t>fool the Discriminator</a:t>
            </a:r>
          </a:p>
          <a:p>
            <a:r>
              <a:rPr lang="en-US" altLang="zh-CN" dirty="0" smtClean="0">
                <a:latin typeface="Arial" panose="020B0604020202020204" pitchFamily="34" charset="0"/>
                <a:cs typeface="Arial" panose="020B0604020202020204" pitchFamily="34" charset="0"/>
              </a:rPr>
              <a:t>Discriminator</a:t>
            </a:r>
            <a:r>
              <a:rPr lang="zh-TW" altLang="en-US" dirty="0" smtClean="0">
                <a:latin typeface="Arial" panose="020B0604020202020204" pitchFamily="34" charset="0"/>
                <a:cs typeface="Arial" panose="020B0604020202020204" pitchFamily="34" charset="0"/>
              </a:rPr>
              <a:t> </a:t>
            </a:r>
            <a:r>
              <a:rPr lang="en-US" altLang="zh-TW" dirty="0" smtClean="0">
                <a:latin typeface="Arial" panose="020B0604020202020204" pitchFamily="34" charset="0"/>
                <a:cs typeface="Arial" panose="020B0604020202020204" pitchFamily="34" charset="0"/>
              </a:rPr>
              <a:t>:</a:t>
            </a:r>
            <a:r>
              <a:rPr lang="zh-TW" altLang="en-US" dirty="0" smtClean="0">
                <a:latin typeface="Arial" panose="020B0604020202020204" pitchFamily="34" charset="0"/>
                <a:cs typeface="Arial" panose="020B0604020202020204" pitchFamily="34" charset="0"/>
              </a:rPr>
              <a:t> </a:t>
            </a:r>
            <a:r>
              <a:rPr lang="en-US" altLang="zh-TW" b="1" dirty="0" smtClean="0">
                <a:solidFill>
                  <a:srgbClr val="FF0000"/>
                </a:solidFill>
                <a:latin typeface="Arial" panose="020B0604020202020204" pitchFamily="34" charset="0"/>
                <a:cs typeface="Arial" panose="020B0604020202020204" pitchFamily="34" charset="0"/>
              </a:rPr>
              <a:t>Distinguish</a:t>
            </a:r>
            <a:r>
              <a:rPr lang="en-US" altLang="zh-TW" dirty="0" smtClean="0">
                <a:latin typeface="Arial" panose="020B0604020202020204" pitchFamily="34" charset="0"/>
                <a:cs typeface="Arial" panose="020B0604020202020204" pitchFamily="34" charset="0"/>
              </a:rPr>
              <a:t> between real and fake</a:t>
            </a:r>
          </a:p>
          <a:p>
            <a:pPr marL="0" indent="0">
              <a:buNone/>
            </a:pPr>
            <a:endParaRPr lang="en-US" altLang="zh-CN" dirty="0" smtClean="0">
              <a:latin typeface="Arial" panose="020B0604020202020204" pitchFamily="34" charset="0"/>
              <a:cs typeface="Arial" panose="020B0604020202020204" pitchFamily="34" charset="0"/>
            </a:endParaRPr>
          </a:p>
          <a:p>
            <a:r>
              <a:rPr lang="en-US" altLang="zh-TW" dirty="0">
                <a:latin typeface="Arial" panose="020B0604020202020204" pitchFamily="34" charset="0"/>
                <a:cs typeface="Arial" panose="020B0604020202020204" pitchFamily="34" charset="0"/>
              </a:rPr>
              <a:t>Generator = </a:t>
            </a:r>
            <a:r>
              <a:rPr lang="en-US" altLang="zh-CN" dirty="0">
                <a:latin typeface="Arial" panose="020B0604020202020204" pitchFamily="34" charset="0"/>
                <a:cs typeface="Arial" panose="020B0604020202020204" pitchFamily="34" charset="0"/>
              </a:rPr>
              <a:t>counterfeiters</a:t>
            </a:r>
          </a:p>
          <a:p>
            <a:r>
              <a:rPr lang="en-US" altLang="zh-CN" dirty="0">
                <a:latin typeface="Arial" panose="020B0604020202020204" pitchFamily="34" charset="0"/>
                <a:cs typeface="Arial" panose="020B0604020202020204" pitchFamily="34" charset="0"/>
              </a:rPr>
              <a:t>Discriminator = police</a:t>
            </a:r>
          </a:p>
          <a:p>
            <a:endParaRPr lang="en-US" altLang="zh-CN" dirty="0" smtClean="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Train them together </a:t>
            </a:r>
            <a:r>
              <a:rPr lang="en-US" altLang="zh-CN" dirty="0" smtClean="0">
                <a:latin typeface="Arial" panose="020B0604020202020204" pitchFamily="34" charset="0"/>
                <a:cs typeface="Arial" panose="020B0604020202020204" pitchFamily="34" charset="0"/>
                <a:sym typeface="Wingdings" panose="05000000000000000000" pitchFamily="2" charset="2"/>
              </a:rPr>
              <a:t> </a:t>
            </a:r>
            <a:r>
              <a:rPr lang="en-US" altLang="zh-CN" b="1" dirty="0"/>
              <a:t>get better Generator and Discriminator</a:t>
            </a:r>
            <a:endParaRPr lang="zh-CN"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3620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GAN : “evolution” through  generation </a:t>
            </a:r>
            <a:endParaRPr lang="zh-CN" altLang="en-US" dirty="0"/>
          </a:p>
        </p:txBody>
      </p:sp>
      <p:pic>
        <p:nvPicPr>
          <p:cNvPr id="4" name="图片 3"/>
          <p:cNvPicPr>
            <a:picLocks noChangeAspect="1"/>
          </p:cNvPicPr>
          <p:nvPr/>
        </p:nvPicPr>
        <p:blipFill>
          <a:blip r:embed="rId3"/>
          <a:stretch>
            <a:fillRect/>
          </a:stretch>
        </p:blipFill>
        <p:spPr>
          <a:xfrm>
            <a:off x="2384854" y="1690688"/>
            <a:ext cx="7603781" cy="4785744"/>
          </a:xfrm>
          <a:prstGeom prst="rect">
            <a:avLst/>
          </a:prstGeom>
        </p:spPr>
      </p:pic>
    </p:spTree>
    <p:extLst>
      <p:ext uri="{BB962C8B-B14F-4D97-AF65-F5344CB8AC3E}">
        <p14:creationId xmlns:p14="http://schemas.microsoft.com/office/powerpoint/2010/main" val="1395883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GAN model</a:t>
            </a:r>
            <a:endParaRPr lang="zh-CN" altLang="en-US" dirty="0"/>
          </a:p>
        </p:txBody>
      </p:sp>
      <p:pic>
        <p:nvPicPr>
          <p:cNvPr id="5" name="图片 4"/>
          <p:cNvPicPr>
            <a:picLocks noChangeAspect="1"/>
          </p:cNvPicPr>
          <p:nvPr/>
        </p:nvPicPr>
        <p:blipFill>
          <a:blip r:embed="rId2"/>
          <a:stretch>
            <a:fillRect/>
          </a:stretch>
        </p:blipFill>
        <p:spPr>
          <a:xfrm>
            <a:off x="1599170" y="1307629"/>
            <a:ext cx="8993659" cy="4102240"/>
          </a:xfrm>
          <a:prstGeom prst="rect">
            <a:avLst/>
          </a:prstGeom>
        </p:spPr>
      </p:pic>
      <p:sp>
        <p:nvSpPr>
          <p:cNvPr id="6" name="文本框 5"/>
          <p:cNvSpPr txBox="1"/>
          <p:nvPr/>
        </p:nvSpPr>
        <p:spPr>
          <a:xfrm>
            <a:off x="1309816" y="5706042"/>
            <a:ext cx="8367996" cy="830997"/>
          </a:xfrm>
          <a:prstGeom prst="rect">
            <a:avLst/>
          </a:prstGeom>
          <a:noFill/>
        </p:spPr>
        <p:txBody>
          <a:bodyPr wrap="none" rtlCol="0">
            <a:spAutoFit/>
          </a:bodyPr>
          <a:lstStyle/>
          <a:p>
            <a:r>
              <a:rPr lang="en-US" altLang="zh-CN" sz="2400"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Z </a:t>
            </a:r>
            <a:r>
              <a:rPr lang="en-US" altLang="zh-CN" sz="2400" dirty="0">
                <a:latin typeface="Arial" panose="020B0604020202020204" pitchFamily="34" charset="0"/>
                <a:cs typeface="Arial" panose="020B0604020202020204" pitchFamily="34" charset="0"/>
              </a:rPr>
              <a:t>is some random noise (Gaussian/Uniform</a:t>
            </a:r>
            <a:r>
              <a:rPr lang="en-US" altLang="zh-CN" sz="2400" dirty="0" smtClean="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 </a:t>
            </a:r>
            <a:r>
              <a:rPr lang="en-US" altLang="zh-CN" sz="2400" b="1" dirty="0">
                <a:latin typeface="Arial" panose="020B0604020202020204" pitchFamily="34" charset="0"/>
                <a:cs typeface="Arial" panose="020B0604020202020204" pitchFamily="34" charset="0"/>
              </a:rPr>
              <a:t>Z </a:t>
            </a:r>
            <a:r>
              <a:rPr lang="en-US" altLang="zh-CN" sz="2400" dirty="0">
                <a:latin typeface="Arial" panose="020B0604020202020204" pitchFamily="34" charset="0"/>
                <a:cs typeface="Arial" panose="020B0604020202020204" pitchFamily="34" charset="0"/>
              </a:rPr>
              <a:t>can be thought as the latent representation of the image.</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4039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GAN training : Discriminator</a:t>
            </a:r>
            <a:endParaRPr lang="zh-CN" altLang="en-US" dirty="0"/>
          </a:p>
        </p:txBody>
      </p:sp>
      <p:pic>
        <p:nvPicPr>
          <p:cNvPr id="3" name="图片 2"/>
          <p:cNvPicPr>
            <a:picLocks noChangeAspect="1"/>
          </p:cNvPicPr>
          <p:nvPr/>
        </p:nvPicPr>
        <p:blipFill>
          <a:blip r:embed="rId2"/>
          <a:stretch>
            <a:fillRect/>
          </a:stretch>
        </p:blipFill>
        <p:spPr>
          <a:xfrm>
            <a:off x="1557228" y="1492980"/>
            <a:ext cx="9275400" cy="4868304"/>
          </a:xfrm>
          <a:prstGeom prst="rect">
            <a:avLst/>
          </a:prstGeom>
        </p:spPr>
      </p:pic>
    </p:spTree>
    <p:extLst>
      <p:ext uri="{BB962C8B-B14F-4D97-AF65-F5344CB8AC3E}">
        <p14:creationId xmlns:p14="http://schemas.microsoft.com/office/powerpoint/2010/main" val="3728937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GAN training : Generator</a:t>
            </a:r>
            <a:endParaRPr lang="zh-CN" altLang="en-US" dirty="0"/>
          </a:p>
        </p:txBody>
      </p:sp>
      <p:pic>
        <p:nvPicPr>
          <p:cNvPr id="4" name="图片 3"/>
          <p:cNvPicPr>
            <a:picLocks noChangeAspect="1"/>
          </p:cNvPicPr>
          <p:nvPr/>
        </p:nvPicPr>
        <p:blipFill>
          <a:blip r:embed="rId2"/>
          <a:stretch>
            <a:fillRect/>
          </a:stretch>
        </p:blipFill>
        <p:spPr>
          <a:xfrm>
            <a:off x="1544595" y="1690688"/>
            <a:ext cx="10089034" cy="4832753"/>
          </a:xfrm>
          <a:prstGeom prst="rect">
            <a:avLst/>
          </a:prstGeom>
        </p:spPr>
      </p:pic>
    </p:spTree>
    <p:extLst>
      <p:ext uri="{BB962C8B-B14F-4D97-AF65-F5344CB8AC3E}">
        <p14:creationId xmlns:p14="http://schemas.microsoft.com/office/powerpoint/2010/main" val="3207694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GA</a:t>
            </a:r>
            <a:r>
              <a:rPr lang="en-US" altLang="zh-TW" b="1" dirty="0" smtClean="0">
                <a:latin typeface="Arial" panose="020B0604020202020204" pitchFamily="34" charset="0"/>
                <a:cs typeface="Arial" panose="020B0604020202020204" pitchFamily="34" charset="0"/>
              </a:rPr>
              <a:t>N training : min-max game</a:t>
            </a:r>
            <a:endParaRPr lang="zh-CN" altLang="en-US" dirty="0"/>
          </a:p>
        </p:txBody>
      </p:sp>
      <p:pic>
        <p:nvPicPr>
          <p:cNvPr id="7" name="图片 6"/>
          <p:cNvPicPr>
            <a:picLocks noChangeAspect="1"/>
          </p:cNvPicPr>
          <p:nvPr/>
        </p:nvPicPr>
        <p:blipFill>
          <a:blip r:embed="rId3"/>
          <a:stretch>
            <a:fillRect/>
          </a:stretch>
        </p:blipFill>
        <p:spPr>
          <a:xfrm>
            <a:off x="542732" y="1820758"/>
            <a:ext cx="11106536" cy="1514921"/>
          </a:xfrm>
          <a:prstGeom prst="rect">
            <a:avLst/>
          </a:prstGeom>
        </p:spPr>
      </p:pic>
      <p:sp>
        <p:nvSpPr>
          <p:cNvPr id="8" name="矩形 7"/>
          <p:cNvSpPr/>
          <p:nvPr/>
        </p:nvSpPr>
        <p:spPr>
          <a:xfrm>
            <a:off x="1097692" y="3684024"/>
            <a:ext cx="10890422" cy="2431435"/>
          </a:xfrm>
          <a:prstGeom prst="rect">
            <a:avLst/>
          </a:prstGeom>
        </p:spPr>
        <p:txBody>
          <a:bodyPr wrap="square">
            <a:spAutoFit/>
          </a:bodyPr>
          <a:lstStyle/>
          <a:p>
            <a:r>
              <a:rPr lang="en-US" altLang="zh-CN" sz="3200" dirty="0">
                <a:latin typeface="ArialMT"/>
              </a:rPr>
              <a:t>• </a:t>
            </a:r>
            <a:r>
              <a:rPr lang="en-US" altLang="zh-CN" sz="3200" dirty="0">
                <a:latin typeface="Calibri" panose="020F0502020204030204" pitchFamily="34" charset="0"/>
              </a:rPr>
              <a:t>The Discriminator is trying to maximize its </a:t>
            </a:r>
            <a:r>
              <a:rPr lang="en-US" altLang="zh-CN" sz="3200" dirty="0" smtClean="0">
                <a:latin typeface="Calibri" panose="020F0502020204030204" pitchFamily="34" charset="0"/>
              </a:rPr>
              <a:t>reward  V(G,D)</a:t>
            </a:r>
          </a:p>
          <a:p>
            <a:r>
              <a:rPr lang="en-US" altLang="zh-CN" dirty="0" smtClean="0"/>
              <a:t>	</a:t>
            </a:r>
            <a:r>
              <a:rPr lang="en-US" altLang="zh-CN" sz="2400" dirty="0" smtClean="0"/>
              <a:t>=&gt;  </a:t>
            </a:r>
            <a:r>
              <a:rPr lang="en-US" altLang="zh-CN" sz="2400" dirty="0"/>
              <a:t>D(x) is close to 1 (real) </a:t>
            </a:r>
            <a:r>
              <a:rPr lang="en-US" altLang="zh-CN" sz="2400" dirty="0" smtClean="0"/>
              <a:t>and D(G(z</a:t>
            </a:r>
            <a:r>
              <a:rPr lang="en-US" altLang="zh-CN" sz="2400" dirty="0"/>
              <a:t>)) is close to 0 (fake</a:t>
            </a:r>
            <a:r>
              <a:rPr lang="en-US" altLang="zh-CN" sz="2400" dirty="0" smtClean="0"/>
              <a:t>)</a:t>
            </a:r>
          </a:p>
          <a:p>
            <a:endParaRPr lang="zh-CN" altLang="en-US" sz="4000" dirty="0">
              <a:latin typeface="CambriaMath"/>
            </a:endParaRPr>
          </a:p>
          <a:p>
            <a:r>
              <a:rPr lang="en-US" altLang="zh-CN" sz="3200" dirty="0">
                <a:latin typeface="ArialMT"/>
              </a:rPr>
              <a:t>• </a:t>
            </a:r>
            <a:r>
              <a:rPr lang="en-US" altLang="zh-CN" sz="3200" dirty="0">
                <a:latin typeface="Calibri" panose="020F0502020204030204" pitchFamily="34" charset="0"/>
              </a:rPr>
              <a:t>The Generator is trying to minimize Discriminator’s </a:t>
            </a:r>
            <a:r>
              <a:rPr lang="en-US" altLang="zh-CN" sz="3200" dirty="0" smtClean="0">
                <a:latin typeface="Calibri" panose="020F0502020204030204" pitchFamily="34" charset="0"/>
              </a:rPr>
              <a:t>reward</a:t>
            </a:r>
          </a:p>
          <a:p>
            <a:r>
              <a:rPr lang="en-US" altLang="zh-CN" sz="2400" dirty="0" smtClean="0"/>
              <a:t>	=&gt; D(G(z</a:t>
            </a:r>
            <a:r>
              <a:rPr lang="en-US" altLang="zh-CN" sz="2400" dirty="0"/>
              <a:t>)) is close to 1 (discriminator is fooled)</a:t>
            </a:r>
            <a:endParaRPr lang="zh-CN" altLang="en-US" sz="2400" dirty="0"/>
          </a:p>
        </p:txBody>
      </p:sp>
    </p:spTree>
    <p:extLst>
      <p:ext uri="{BB962C8B-B14F-4D97-AF65-F5344CB8AC3E}">
        <p14:creationId xmlns:p14="http://schemas.microsoft.com/office/powerpoint/2010/main" val="41145049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GA</a:t>
            </a:r>
            <a:r>
              <a:rPr lang="en-US" altLang="zh-TW" b="1" dirty="0" smtClean="0">
                <a:latin typeface="Arial" panose="020B0604020202020204" pitchFamily="34" charset="0"/>
                <a:cs typeface="Arial" panose="020B0604020202020204" pitchFamily="34" charset="0"/>
              </a:rPr>
              <a:t>N training</a:t>
            </a:r>
            <a:endParaRPr lang="zh-CN" altLang="en-US" dirty="0"/>
          </a:p>
        </p:txBody>
      </p:sp>
      <p:pic>
        <p:nvPicPr>
          <p:cNvPr id="3" name="图片 2"/>
          <p:cNvPicPr>
            <a:picLocks noChangeAspect="1"/>
          </p:cNvPicPr>
          <p:nvPr/>
        </p:nvPicPr>
        <p:blipFill>
          <a:blip r:embed="rId2"/>
          <a:stretch>
            <a:fillRect/>
          </a:stretch>
        </p:blipFill>
        <p:spPr>
          <a:xfrm>
            <a:off x="838200" y="1690688"/>
            <a:ext cx="11074871" cy="4322116"/>
          </a:xfrm>
          <a:prstGeom prst="rect">
            <a:avLst/>
          </a:prstGeom>
        </p:spPr>
      </p:pic>
    </p:spTree>
    <p:extLst>
      <p:ext uri="{BB962C8B-B14F-4D97-AF65-F5344CB8AC3E}">
        <p14:creationId xmlns:p14="http://schemas.microsoft.com/office/powerpoint/2010/main" val="28248107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35155" y="314840"/>
            <a:ext cx="11660669" cy="6543160"/>
          </a:xfrm>
          <a:prstGeom prst="rect">
            <a:avLst/>
          </a:prstGeom>
        </p:spPr>
      </p:pic>
    </p:spTree>
    <p:extLst>
      <p:ext uri="{BB962C8B-B14F-4D97-AF65-F5344CB8AC3E}">
        <p14:creationId xmlns:p14="http://schemas.microsoft.com/office/powerpoint/2010/main" val="2257498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Introduction: GAN</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4000" dirty="0" smtClean="0">
                <a:latin typeface="Arial" panose="020B0604020202020204" pitchFamily="34" charset="0"/>
                <a:cs typeface="Arial" panose="020B0604020202020204" pitchFamily="34" charset="0"/>
              </a:rPr>
              <a:t>  Generative   Adversarial     Network</a:t>
            </a:r>
            <a:endParaRPr lang="zh-CN" altLang="en-US" sz="4000" dirty="0">
              <a:latin typeface="Arial" panose="020B0604020202020204" pitchFamily="34" charset="0"/>
              <a:cs typeface="Arial" panose="020B0604020202020204" pitchFamily="34" charset="0"/>
            </a:endParaRPr>
          </a:p>
        </p:txBody>
      </p:sp>
      <p:sp>
        <p:nvSpPr>
          <p:cNvPr id="6" name="文本框 5"/>
          <p:cNvSpPr txBox="1"/>
          <p:nvPr/>
        </p:nvSpPr>
        <p:spPr>
          <a:xfrm>
            <a:off x="1648179" y="2460976"/>
            <a:ext cx="1682044" cy="646331"/>
          </a:xfrm>
          <a:prstGeom prst="rect">
            <a:avLst/>
          </a:prstGeom>
          <a:noFill/>
        </p:spPr>
        <p:txBody>
          <a:bodyPr wrap="square" rtlCol="0">
            <a:spAutoFit/>
          </a:bodyPr>
          <a:lstStyle/>
          <a:p>
            <a:pPr algn="ctr"/>
            <a:r>
              <a:rPr lang="en-US" altLang="zh-CN" dirty="0" smtClean="0">
                <a:solidFill>
                  <a:srgbClr val="FF0000"/>
                </a:solidFill>
              </a:rPr>
              <a:t>Generate new images</a:t>
            </a:r>
            <a:endParaRPr lang="zh-CN" altLang="en-US" dirty="0">
              <a:solidFill>
                <a:srgbClr val="FF0000"/>
              </a:solidFill>
            </a:endParaRPr>
          </a:p>
        </p:txBody>
      </p:sp>
      <p:sp>
        <p:nvSpPr>
          <p:cNvPr id="7" name="文本框 6"/>
          <p:cNvSpPr txBox="1"/>
          <p:nvPr/>
        </p:nvSpPr>
        <p:spPr>
          <a:xfrm>
            <a:off x="3771710" y="2460975"/>
            <a:ext cx="3019776" cy="646331"/>
          </a:xfrm>
          <a:prstGeom prst="rect">
            <a:avLst/>
          </a:prstGeom>
          <a:noFill/>
        </p:spPr>
        <p:txBody>
          <a:bodyPr wrap="square" rtlCol="0">
            <a:spAutoFit/>
          </a:bodyPr>
          <a:lstStyle/>
          <a:p>
            <a:pPr algn="ctr"/>
            <a:r>
              <a:rPr lang="en-US" altLang="zh-CN" dirty="0" smtClean="0">
                <a:solidFill>
                  <a:srgbClr val="FF0000"/>
                </a:solidFill>
              </a:rPr>
              <a:t>A Game between</a:t>
            </a:r>
          </a:p>
          <a:p>
            <a:pPr algn="ctr"/>
            <a:r>
              <a:rPr lang="en-US" altLang="zh-CN" dirty="0" smtClean="0">
                <a:solidFill>
                  <a:srgbClr val="FF0000"/>
                </a:solidFill>
              </a:rPr>
              <a:t>Generator &amp; Discriminator</a:t>
            </a:r>
            <a:endParaRPr lang="zh-CN" altLang="en-US" dirty="0">
              <a:solidFill>
                <a:srgbClr val="FF0000"/>
              </a:solidFill>
            </a:endParaRPr>
          </a:p>
        </p:txBody>
      </p:sp>
      <p:sp>
        <p:nvSpPr>
          <p:cNvPr id="8" name="文本框 7"/>
          <p:cNvSpPr txBox="1"/>
          <p:nvPr/>
        </p:nvSpPr>
        <p:spPr>
          <a:xfrm>
            <a:off x="6791486" y="2460975"/>
            <a:ext cx="3019776" cy="646331"/>
          </a:xfrm>
          <a:prstGeom prst="rect">
            <a:avLst/>
          </a:prstGeom>
          <a:noFill/>
        </p:spPr>
        <p:txBody>
          <a:bodyPr wrap="square" rtlCol="0">
            <a:spAutoFit/>
          </a:bodyPr>
          <a:lstStyle/>
          <a:p>
            <a:pPr algn="ctr"/>
            <a:r>
              <a:rPr lang="en-US" altLang="zh-TW" dirty="0" smtClean="0">
                <a:solidFill>
                  <a:srgbClr val="FF0000"/>
                </a:solidFill>
              </a:rPr>
              <a:t>A GAN</a:t>
            </a:r>
            <a:r>
              <a:rPr lang="zh-TW" altLang="en-US" dirty="0" smtClean="0">
                <a:solidFill>
                  <a:srgbClr val="FF0000"/>
                </a:solidFill>
              </a:rPr>
              <a:t> </a:t>
            </a:r>
            <a:r>
              <a:rPr lang="en-US" altLang="zh-TW" dirty="0" smtClean="0">
                <a:solidFill>
                  <a:srgbClr val="FF0000"/>
                </a:solidFill>
              </a:rPr>
              <a:t>Network  with</a:t>
            </a:r>
          </a:p>
          <a:p>
            <a:pPr algn="ctr"/>
            <a:r>
              <a:rPr lang="en-US" altLang="zh-CN" dirty="0" smtClean="0">
                <a:solidFill>
                  <a:srgbClr val="FF0000"/>
                </a:solidFill>
              </a:rPr>
              <a:t>Generator &amp; Discriminator</a:t>
            </a:r>
            <a:endParaRPr lang="zh-CN" altLang="en-US" dirty="0">
              <a:solidFill>
                <a:srgbClr val="FF0000"/>
              </a:solidFill>
            </a:endParaRPr>
          </a:p>
        </p:txBody>
      </p:sp>
      <p:pic>
        <p:nvPicPr>
          <p:cNvPr id="4" name="图片 3"/>
          <p:cNvPicPr>
            <a:picLocks noChangeAspect="1"/>
          </p:cNvPicPr>
          <p:nvPr/>
        </p:nvPicPr>
        <p:blipFill>
          <a:blip r:embed="rId3"/>
          <a:stretch>
            <a:fillRect/>
          </a:stretch>
        </p:blipFill>
        <p:spPr>
          <a:xfrm>
            <a:off x="1188720" y="3354298"/>
            <a:ext cx="6610894" cy="3503702"/>
          </a:xfrm>
          <a:prstGeom prst="rect">
            <a:avLst/>
          </a:prstGeom>
        </p:spPr>
      </p:pic>
      <p:sp>
        <p:nvSpPr>
          <p:cNvPr id="5" name="文本框 4"/>
          <p:cNvSpPr txBox="1"/>
          <p:nvPr/>
        </p:nvSpPr>
        <p:spPr>
          <a:xfrm>
            <a:off x="7970870" y="4690650"/>
            <a:ext cx="3562194" cy="830997"/>
          </a:xfrm>
          <a:prstGeom prst="rect">
            <a:avLst/>
          </a:prstGeom>
          <a:noFill/>
        </p:spPr>
        <p:txBody>
          <a:bodyPr wrap="none" rtlCol="0">
            <a:spAutoFit/>
          </a:bodyPr>
          <a:lstStyle/>
          <a:p>
            <a:r>
              <a:rPr lang="en-US" altLang="zh-CN" sz="2400" b="1" dirty="0" smtClean="0">
                <a:solidFill>
                  <a:srgbClr val="0000FF"/>
                </a:solidFill>
              </a:rPr>
              <a:t>GAN can create</a:t>
            </a:r>
          </a:p>
          <a:p>
            <a:r>
              <a:rPr lang="en-US" altLang="zh-CN" sz="2400" b="1" dirty="0" smtClean="0">
                <a:solidFill>
                  <a:srgbClr val="0000FF"/>
                </a:solidFill>
              </a:rPr>
              <a:t>high resolution images !</a:t>
            </a:r>
            <a:endParaRPr lang="zh-CN" altLang="en-US" sz="2400" b="1" dirty="0">
              <a:solidFill>
                <a:srgbClr val="0000FF"/>
              </a:solidFill>
            </a:endParaRPr>
          </a:p>
        </p:txBody>
      </p:sp>
    </p:spTree>
    <p:extLst>
      <p:ext uri="{BB962C8B-B14F-4D97-AF65-F5344CB8AC3E}">
        <p14:creationId xmlns:p14="http://schemas.microsoft.com/office/powerpoint/2010/main" val="1268710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b="1" dirty="0">
                <a:latin typeface="Arial" panose="020B0604020202020204" pitchFamily="34" charset="0"/>
                <a:cs typeface="Arial" panose="020B0604020202020204" pitchFamily="34" charset="0"/>
              </a:rPr>
              <a:t>Training generator : Problem</a:t>
            </a:r>
            <a:endParaRPr lang="zh-CN" altLang="en-US" dirty="0"/>
          </a:p>
        </p:txBody>
      </p:sp>
      <p:pic>
        <p:nvPicPr>
          <p:cNvPr id="4" name="图片 3"/>
          <p:cNvPicPr>
            <a:picLocks noChangeAspect="1"/>
          </p:cNvPicPr>
          <p:nvPr/>
        </p:nvPicPr>
        <p:blipFill>
          <a:blip r:embed="rId2"/>
          <a:stretch>
            <a:fillRect/>
          </a:stretch>
        </p:blipFill>
        <p:spPr>
          <a:xfrm>
            <a:off x="838200" y="2174586"/>
            <a:ext cx="10703268" cy="2765153"/>
          </a:xfrm>
          <a:prstGeom prst="rect">
            <a:avLst/>
          </a:prstGeom>
        </p:spPr>
      </p:pic>
    </p:spTree>
    <p:extLst>
      <p:ext uri="{BB962C8B-B14F-4D97-AF65-F5344CB8AC3E}">
        <p14:creationId xmlns:p14="http://schemas.microsoft.com/office/powerpoint/2010/main" val="1582449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b="1" dirty="0" smtClean="0">
                <a:latin typeface="Arial" panose="020B0604020202020204" pitchFamily="34" charset="0"/>
                <a:cs typeface="Arial" panose="020B0604020202020204" pitchFamily="34" charset="0"/>
              </a:rPr>
              <a:t>Training generator : Problem</a:t>
            </a:r>
            <a:endParaRPr lang="zh-CN" altLang="en-US" dirty="0"/>
          </a:p>
        </p:txBody>
      </p:sp>
      <p:pic>
        <p:nvPicPr>
          <p:cNvPr id="3" name="图片 2"/>
          <p:cNvPicPr>
            <a:picLocks noChangeAspect="1"/>
          </p:cNvPicPr>
          <p:nvPr/>
        </p:nvPicPr>
        <p:blipFill>
          <a:blip r:embed="rId2"/>
          <a:stretch>
            <a:fillRect/>
          </a:stretch>
        </p:blipFill>
        <p:spPr>
          <a:xfrm>
            <a:off x="1131546" y="1830850"/>
            <a:ext cx="5963735" cy="1261892"/>
          </a:xfrm>
          <a:prstGeom prst="rect">
            <a:avLst/>
          </a:prstGeom>
        </p:spPr>
      </p:pic>
      <p:pic>
        <p:nvPicPr>
          <p:cNvPr id="4" name="图片 3"/>
          <p:cNvPicPr>
            <a:picLocks noChangeAspect="1"/>
          </p:cNvPicPr>
          <p:nvPr/>
        </p:nvPicPr>
        <p:blipFill>
          <a:blip r:embed="rId3"/>
          <a:stretch>
            <a:fillRect/>
          </a:stretch>
        </p:blipFill>
        <p:spPr>
          <a:xfrm>
            <a:off x="3646720" y="3232904"/>
            <a:ext cx="7938573" cy="3164169"/>
          </a:xfrm>
          <a:prstGeom prst="rect">
            <a:avLst/>
          </a:prstGeom>
        </p:spPr>
      </p:pic>
      <p:pic>
        <p:nvPicPr>
          <p:cNvPr id="5" name="图片 4"/>
          <p:cNvPicPr>
            <a:picLocks noChangeAspect="1"/>
          </p:cNvPicPr>
          <p:nvPr/>
        </p:nvPicPr>
        <p:blipFill>
          <a:blip r:embed="rId4"/>
          <a:stretch>
            <a:fillRect/>
          </a:stretch>
        </p:blipFill>
        <p:spPr>
          <a:xfrm>
            <a:off x="7991475" y="1609309"/>
            <a:ext cx="3362325" cy="1704975"/>
          </a:xfrm>
          <a:prstGeom prst="rect">
            <a:avLst/>
          </a:prstGeom>
        </p:spPr>
      </p:pic>
    </p:spTree>
    <p:extLst>
      <p:ext uri="{BB962C8B-B14F-4D97-AF65-F5344CB8AC3E}">
        <p14:creationId xmlns:p14="http://schemas.microsoft.com/office/powerpoint/2010/main" val="33841460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TW" b="1" dirty="0" smtClean="0">
                <a:latin typeface="Arial" panose="020B0604020202020204" pitchFamily="34" charset="0"/>
                <a:cs typeface="Arial" panose="020B0604020202020204" pitchFamily="34" charset="0"/>
              </a:rPr>
              <a:t>Training generator : trick</a:t>
            </a:r>
            <a:endParaRPr lang="zh-CN" altLang="en-US" dirty="0"/>
          </a:p>
        </p:txBody>
      </p:sp>
      <p:pic>
        <p:nvPicPr>
          <p:cNvPr id="6" name="图片 5"/>
          <p:cNvPicPr>
            <a:picLocks noChangeAspect="1"/>
          </p:cNvPicPr>
          <p:nvPr/>
        </p:nvPicPr>
        <p:blipFill>
          <a:blip r:embed="rId3"/>
          <a:stretch>
            <a:fillRect/>
          </a:stretch>
        </p:blipFill>
        <p:spPr>
          <a:xfrm>
            <a:off x="942373" y="1734229"/>
            <a:ext cx="4886325" cy="790575"/>
          </a:xfrm>
          <a:prstGeom prst="rect">
            <a:avLst/>
          </a:prstGeom>
        </p:spPr>
      </p:pic>
      <p:pic>
        <p:nvPicPr>
          <p:cNvPr id="7" name="图片 6"/>
          <p:cNvPicPr>
            <a:picLocks noChangeAspect="1"/>
          </p:cNvPicPr>
          <p:nvPr/>
        </p:nvPicPr>
        <p:blipFill>
          <a:blip r:embed="rId4"/>
          <a:stretch>
            <a:fillRect/>
          </a:stretch>
        </p:blipFill>
        <p:spPr>
          <a:xfrm>
            <a:off x="6535838" y="1595442"/>
            <a:ext cx="5486400" cy="3000375"/>
          </a:xfrm>
          <a:prstGeom prst="rect">
            <a:avLst/>
          </a:prstGeom>
        </p:spPr>
      </p:pic>
      <p:sp>
        <p:nvSpPr>
          <p:cNvPr id="8" name="文本框 7"/>
          <p:cNvSpPr txBox="1"/>
          <p:nvPr/>
        </p:nvSpPr>
        <p:spPr>
          <a:xfrm>
            <a:off x="1210578" y="2693849"/>
            <a:ext cx="5410141" cy="2246769"/>
          </a:xfrm>
          <a:prstGeom prst="rect">
            <a:avLst/>
          </a:prstGeom>
          <a:noFill/>
        </p:spPr>
        <p:txBody>
          <a:bodyPr wrap="square" rtlCol="0">
            <a:spAutoFit/>
          </a:bodyPr>
          <a:lstStyle/>
          <a:p>
            <a:r>
              <a:rPr lang="en-US" altLang="zh-CN" sz="2800" dirty="0">
                <a:latin typeface="Arial" panose="020B0604020202020204" pitchFamily="34" charset="0"/>
                <a:cs typeface="Arial" panose="020B0604020202020204" pitchFamily="34" charset="0"/>
              </a:rPr>
              <a:t>minimizing likelihood of discriminator being </a:t>
            </a:r>
            <a:r>
              <a:rPr lang="en-US" altLang="zh-CN" sz="2800" dirty="0" smtClean="0">
                <a:latin typeface="Arial" panose="020B0604020202020204" pitchFamily="34" charset="0"/>
                <a:cs typeface="Arial" panose="020B0604020202020204" pitchFamily="34" charset="0"/>
              </a:rPr>
              <a:t>correct   </a:t>
            </a:r>
          </a:p>
          <a:p>
            <a:r>
              <a:rPr lang="en-US" altLang="zh-CN" sz="2800" dirty="0" smtClean="0">
                <a:latin typeface="Arial" panose="020B0604020202020204" pitchFamily="34" charset="0"/>
                <a:cs typeface="Arial" panose="020B0604020202020204" pitchFamily="34" charset="0"/>
              </a:rPr>
              <a:t>&lt;=&gt; </a:t>
            </a:r>
          </a:p>
          <a:p>
            <a:r>
              <a:rPr lang="en-US" altLang="zh-CN" sz="2800" dirty="0" smtClean="0">
                <a:latin typeface="Arial" panose="020B0604020202020204" pitchFamily="34" charset="0"/>
                <a:cs typeface="Arial" panose="020B0604020202020204" pitchFamily="34" charset="0"/>
              </a:rPr>
              <a:t>maximize </a:t>
            </a:r>
            <a:r>
              <a:rPr lang="en-US" altLang="zh-CN" sz="2800" dirty="0">
                <a:latin typeface="Arial" panose="020B0604020202020204" pitchFamily="34" charset="0"/>
                <a:cs typeface="Arial" panose="020B0604020202020204" pitchFamily="34" charset="0"/>
              </a:rPr>
              <a:t>likelihood of </a:t>
            </a:r>
            <a:endParaRPr lang="en-US" altLang="zh-CN" sz="2800" dirty="0" smtClean="0">
              <a:latin typeface="Arial" panose="020B0604020202020204" pitchFamily="34" charset="0"/>
              <a:cs typeface="Arial" panose="020B0604020202020204" pitchFamily="34" charset="0"/>
            </a:endParaRPr>
          </a:p>
          <a:p>
            <a:r>
              <a:rPr lang="en-US" altLang="zh-CN" sz="2800" dirty="0" smtClean="0">
                <a:latin typeface="Arial" panose="020B0604020202020204" pitchFamily="34" charset="0"/>
                <a:cs typeface="Arial" panose="020B0604020202020204" pitchFamily="34" charset="0"/>
              </a:rPr>
              <a:t>discriminator </a:t>
            </a:r>
            <a:r>
              <a:rPr lang="en-US" altLang="zh-CN" sz="2800" dirty="0">
                <a:latin typeface="Arial" panose="020B0604020202020204" pitchFamily="34" charset="0"/>
                <a:cs typeface="Arial" panose="020B0604020202020204" pitchFamily="34" charset="0"/>
              </a:rPr>
              <a:t>being wrong</a:t>
            </a:r>
            <a:endParaRPr lang="zh-CN" altLang="en-US" sz="2800" dirty="0">
              <a:latin typeface="Arial" panose="020B0604020202020204" pitchFamily="34" charset="0"/>
              <a:cs typeface="Arial" panose="020B0604020202020204" pitchFamily="34" charset="0"/>
            </a:endParaRPr>
          </a:p>
        </p:txBody>
      </p:sp>
      <p:sp>
        <p:nvSpPr>
          <p:cNvPr id="9" name="矩形 8"/>
          <p:cNvSpPr/>
          <p:nvPr/>
        </p:nvSpPr>
        <p:spPr>
          <a:xfrm>
            <a:off x="1702684" y="5109663"/>
            <a:ext cx="9666308" cy="1077218"/>
          </a:xfrm>
          <a:prstGeom prst="rect">
            <a:avLst/>
          </a:prstGeom>
        </p:spPr>
        <p:txBody>
          <a:bodyPr wrap="square">
            <a:spAutoFit/>
          </a:bodyPr>
          <a:lstStyle/>
          <a:p>
            <a:r>
              <a:rPr lang="en-US" altLang="zh-CN" sz="3200" b="1" dirty="0">
                <a:solidFill>
                  <a:srgbClr val="FF0000"/>
                </a:solidFill>
                <a:latin typeface="Arial" panose="020B0604020202020204" pitchFamily="34" charset="0"/>
                <a:cs typeface="Arial" panose="020B0604020202020204" pitchFamily="34" charset="0"/>
              </a:rPr>
              <a:t>Same objective of fooling discriminator, </a:t>
            </a:r>
            <a:endParaRPr lang="en-US" altLang="zh-CN" sz="3200" b="1" dirty="0" smtClean="0">
              <a:solidFill>
                <a:srgbClr val="FF0000"/>
              </a:solidFill>
              <a:latin typeface="Arial" panose="020B0604020202020204" pitchFamily="34" charset="0"/>
              <a:cs typeface="Arial" panose="020B0604020202020204" pitchFamily="34" charset="0"/>
            </a:endParaRPr>
          </a:p>
          <a:p>
            <a:r>
              <a:rPr lang="en-US" altLang="zh-CN" sz="3200" b="1" dirty="0" smtClean="0">
                <a:solidFill>
                  <a:srgbClr val="FF0000"/>
                </a:solidFill>
                <a:latin typeface="Arial" panose="020B0604020202020204" pitchFamily="34" charset="0"/>
                <a:cs typeface="Arial" panose="020B0604020202020204" pitchFamily="34" charset="0"/>
              </a:rPr>
              <a:t>but </a:t>
            </a:r>
            <a:r>
              <a:rPr lang="en-US" altLang="zh-CN" sz="3200" b="1" dirty="0">
                <a:solidFill>
                  <a:srgbClr val="FF0000"/>
                </a:solidFill>
                <a:latin typeface="Arial" panose="020B0604020202020204" pitchFamily="34" charset="0"/>
                <a:cs typeface="Arial" panose="020B0604020202020204" pitchFamily="34" charset="0"/>
              </a:rPr>
              <a:t>now higher </a:t>
            </a:r>
            <a:r>
              <a:rPr lang="en-US" altLang="zh-CN" sz="3200" b="1" dirty="0" smtClean="0">
                <a:solidFill>
                  <a:srgbClr val="FF0000"/>
                </a:solidFill>
                <a:latin typeface="Arial" panose="020B0604020202020204" pitchFamily="34" charset="0"/>
                <a:cs typeface="Arial" panose="020B0604020202020204" pitchFamily="34" charset="0"/>
              </a:rPr>
              <a:t>gradient signal </a:t>
            </a:r>
            <a:r>
              <a:rPr lang="en-US" altLang="zh-CN" sz="3200" b="1" dirty="0">
                <a:solidFill>
                  <a:srgbClr val="FF0000"/>
                </a:solidFill>
                <a:latin typeface="Arial" panose="020B0604020202020204" pitchFamily="34" charset="0"/>
                <a:cs typeface="Arial" panose="020B0604020202020204" pitchFamily="34" charset="0"/>
              </a:rPr>
              <a:t>for bad </a:t>
            </a:r>
            <a:r>
              <a:rPr lang="en-US" altLang="zh-CN" sz="3200" b="1" dirty="0" smtClean="0">
                <a:solidFill>
                  <a:srgbClr val="FF0000"/>
                </a:solidFill>
                <a:latin typeface="Arial" panose="020B0604020202020204" pitchFamily="34" charset="0"/>
                <a:cs typeface="Arial" panose="020B0604020202020204" pitchFamily="34" charset="0"/>
              </a:rPr>
              <a:t>samples</a:t>
            </a:r>
            <a:endParaRPr lang="zh-CN" altLang="en-US" sz="32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955977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781472" y="988540"/>
            <a:ext cx="10103797" cy="5336831"/>
          </a:xfrm>
          <a:prstGeom prst="rect">
            <a:avLst/>
          </a:prstGeom>
        </p:spPr>
      </p:pic>
      <p:pic>
        <p:nvPicPr>
          <p:cNvPr id="4" name="图片 3"/>
          <p:cNvPicPr>
            <a:picLocks noChangeAspect="1"/>
          </p:cNvPicPr>
          <p:nvPr/>
        </p:nvPicPr>
        <p:blipFill>
          <a:blip r:embed="rId3"/>
          <a:stretch>
            <a:fillRect/>
          </a:stretch>
        </p:blipFill>
        <p:spPr>
          <a:xfrm>
            <a:off x="591965" y="2273386"/>
            <a:ext cx="1419225" cy="2533650"/>
          </a:xfrm>
          <a:prstGeom prst="rect">
            <a:avLst/>
          </a:prstGeom>
        </p:spPr>
      </p:pic>
    </p:spTree>
    <p:extLst>
      <p:ext uri="{BB962C8B-B14F-4D97-AF65-F5344CB8AC3E}">
        <p14:creationId xmlns:p14="http://schemas.microsoft.com/office/powerpoint/2010/main" val="34338341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Convergence of GAN</a:t>
            </a:r>
            <a:endParaRPr lang="zh-CN" altLang="en-US" dirty="0"/>
          </a:p>
        </p:txBody>
      </p:sp>
      <p:pic>
        <p:nvPicPr>
          <p:cNvPr id="4" name="内容占位符 3"/>
          <p:cNvPicPr>
            <a:picLocks noGrp="1" noChangeAspect="1"/>
          </p:cNvPicPr>
          <p:nvPr>
            <p:ph idx="1"/>
          </p:nvPr>
        </p:nvPicPr>
        <p:blipFill>
          <a:blip r:embed="rId2"/>
          <a:stretch>
            <a:fillRect/>
          </a:stretch>
        </p:blipFill>
        <p:spPr>
          <a:xfrm>
            <a:off x="877711" y="1837146"/>
            <a:ext cx="10287000" cy="1473329"/>
          </a:xfrm>
          <a:prstGeom prst="rect">
            <a:avLst/>
          </a:prstGeom>
        </p:spPr>
      </p:pic>
      <p:pic>
        <p:nvPicPr>
          <p:cNvPr id="5" name="图片 4"/>
          <p:cNvPicPr>
            <a:picLocks noChangeAspect="1"/>
          </p:cNvPicPr>
          <p:nvPr/>
        </p:nvPicPr>
        <p:blipFill>
          <a:blip r:embed="rId3"/>
          <a:stretch>
            <a:fillRect/>
          </a:stretch>
        </p:blipFill>
        <p:spPr>
          <a:xfrm>
            <a:off x="838200" y="3714397"/>
            <a:ext cx="10879667" cy="916729"/>
          </a:xfrm>
          <a:prstGeom prst="rect">
            <a:avLst/>
          </a:prstGeom>
        </p:spPr>
      </p:pic>
      <p:sp>
        <p:nvSpPr>
          <p:cNvPr id="8" name="文本框 7"/>
          <p:cNvSpPr txBox="1"/>
          <p:nvPr/>
        </p:nvSpPr>
        <p:spPr>
          <a:xfrm>
            <a:off x="1102781" y="5072574"/>
            <a:ext cx="9836860" cy="1384995"/>
          </a:xfrm>
          <a:prstGeom prst="rect">
            <a:avLst/>
          </a:prstGeom>
          <a:noFill/>
        </p:spPr>
        <p:txBody>
          <a:bodyPr wrap="none" rtlCol="0">
            <a:spAutoFit/>
          </a:bodyPr>
          <a:lstStyle/>
          <a:p>
            <a:r>
              <a:rPr lang="en-US" altLang="zh-CN" sz="2800" dirty="0" smtClean="0">
                <a:latin typeface="Arial" panose="020B0604020202020204" pitchFamily="34" charset="0"/>
                <a:cs typeface="Arial" panose="020B0604020202020204" pitchFamily="34" charset="0"/>
              </a:rPr>
              <a:t>In Game Theory, this is also the point of </a:t>
            </a:r>
            <a:r>
              <a:rPr lang="en-US" altLang="zh-CN" sz="2800" b="1" dirty="0" smtClean="0">
                <a:solidFill>
                  <a:srgbClr val="FF0000"/>
                </a:solidFill>
                <a:latin typeface="Arial" panose="020B0604020202020204" pitchFamily="34" charset="0"/>
                <a:cs typeface="Arial" panose="020B0604020202020204" pitchFamily="34" charset="0"/>
              </a:rPr>
              <a:t>NASH EQUILIBIUM</a:t>
            </a:r>
          </a:p>
          <a:p>
            <a:endParaRPr lang="en-US" altLang="zh-CN" sz="2800" b="1" dirty="0">
              <a:solidFill>
                <a:srgbClr val="FF0000"/>
              </a:solidFill>
              <a:latin typeface="Arial" panose="020B0604020202020204" pitchFamily="34" charset="0"/>
              <a:cs typeface="Arial" panose="020B0604020202020204" pitchFamily="34" charset="0"/>
            </a:endParaRPr>
          </a:p>
          <a:p>
            <a:r>
              <a:rPr lang="en-US" altLang="zh-TW" sz="2800" dirty="0" smtClean="0">
                <a:latin typeface="Arial" panose="020B0604020202020204" pitchFamily="34" charset="0"/>
                <a:cs typeface="Arial" panose="020B0604020202020204" pitchFamily="34" charset="0"/>
              </a:rPr>
              <a:t>(MATH</a:t>
            </a:r>
            <a:r>
              <a:rPr lang="zh-TW" altLang="en-US" sz="2800" dirty="0" smtClean="0">
                <a:latin typeface="Arial" panose="020B0604020202020204" pitchFamily="34" charset="0"/>
                <a:cs typeface="Arial" panose="020B0604020202020204" pitchFamily="34" charset="0"/>
              </a:rPr>
              <a:t> </a:t>
            </a:r>
            <a:r>
              <a:rPr lang="en-US" altLang="zh-TW" sz="2800" dirty="0" smtClean="0">
                <a:latin typeface="Arial" panose="020B0604020202020204" pitchFamily="34" charset="0"/>
                <a:cs typeface="Arial" panose="020B0604020202020204" pitchFamily="34" charset="0"/>
              </a:rPr>
              <a:t>WARNING!!)</a:t>
            </a:r>
            <a:endParaRPr lang="zh-CN"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116581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Prop.1 proof:</a:t>
            </a:r>
            <a:endParaRPr lang="zh-CN" altLang="en-US" dirty="0"/>
          </a:p>
        </p:txBody>
      </p:sp>
      <p:pic>
        <p:nvPicPr>
          <p:cNvPr id="6" name="图片 5"/>
          <p:cNvPicPr>
            <a:picLocks noChangeAspect="1"/>
          </p:cNvPicPr>
          <p:nvPr/>
        </p:nvPicPr>
        <p:blipFill>
          <a:blip r:embed="rId3"/>
          <a:stretch>
            <a:fillRect/>
          </a:stretch>
        </p:blipFill>
        <p:spPr>
          <a:xfrm>
            <a:off x="734069" y="2115246"/>
            <a:ext cx="10943068" cy="2244508"/>
          </a:xfrm>
          <a:prstGeom prst="rect">
            <a:avLst/>
          </a:prstGeom>
        </p:spPr>
      </p:pic>
      <p:pic>
        <p:nvPicPr>
          <p:cNvPr id="9" name="内容占位符 3"/>
          <p:cNvPicPr>
            <a:picLocks noChangeAspect="1"/>
          </p:cNvPicPr>
          <p:nvPr/>
        </p:nvPicPr>
        <p:blipFill rotWithShape="1">
          <a:blip r:embed="rId4"/>
          <a:srcRect l="16933" r="31775"/>
          <a:stretch/>
        </p:blipFill>
        <p:spPr>
          <a:xfrm>
            <a:off x="7815961" y="818765"/>
            <a:ext cx="4264827" cy="1190882"/>
          </a:xfrm>
          <a:prstGeom prst="rect">
            <a:avLst/>
          </a:prstGeom>
        </p:spPr>
      </p:pic>
      <p:pic>
        <p:nvPicPr>
          <p:cNvPr id="7" name="图片 6"/>
          <p:cNvPicPr>
            <a:picLocks noChangeAspect="1"/>
          </p:cNvPicPr>
          <p:nvPr/>
        </p:nvPicPr>
        <p:blipFill>
          <a:blip r:embed="rId5"/>
          <a:stretch>
            <a:fillRect/>
          </a:stretch>
        </p:blipFill>
        <p:spPr>
          <a:xfrm>
            <a:off x="10470895" y="2789332"/>
            <a:ext cx="1095029" cy="1927654"/>
          </a:xfrm>
          <a:prstGeom prst="rect">
            <a:avLst/>
          </a:prstGeom>
        </p:spPr>
      </p:pic>
      <mc:AlternateContent xmlns:mc="http://schemas.openxmlformats.org/markup-compatibility/2006" xmlns:a14="http://schemas.microsoft.com/office/drawing/2010/main">
        <mc:Choice Requires="a14">
          <p:sp>
            <p:nvSpPr>
              <p:cNvPr id="11" name="文本框 10"/>
              <p:cNvSpPr txBox="1"/>
              <p:nvPr/>
            </p:nvSpPr>
            <p:spPr>
              <a:xfrm>
                <a:off x="734069" y="4716986"/>
                <a:ext cx="9592306" cy="10514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𝑎𝑙𝑜𝑔𝑥</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𝑏𝑙𝑜𝑔</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1−</m:t>
                          </m:r>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 </m:t>
                      </m:r>
                    </m:oMath>
                  </m:oMathPara>
                </a14:m>
                <a:endParaRPr lang="en-US" altLang="zh-CN" sz="2800" b="0" i="1" dirty="0" smtClean="0">
                  <a:latin typeface="Cambria Math" panose="02040503050406030204" pitchFamily="18" charset="0"/>
                </a:endParaRPr>
              </a:p>
              <a:p>
                <a:r>
                  <a:rPr lang="en-US" altLang="zh-CN" sz="2800" b="0" dirty="0" smtClean="0">
                    <a:ea typeface="Cambria Math" panose="02040503050406030204" pitchFamily="18" charset="0"/>
                  </a:rPr>
                  <a:t>	</a:t>
                </a:r>
                <a14:m>
                  <m:oMath xmlns:m="http://schemas.openxmlformats.org/officeDocument/2006/math">
                    <m:r>
                      <a:rPr lang="en-US" altLang="zh-CN" sz="2800" b="0" i="1" smtClean="0">
                        <a:latin typeface="Cambria Math" panose="02040503050406030204" pitchFamily="18" charset="0"/>
                        <a:ea typeface="Cambria Math" panose="02040503050406030204" pitchFamily="18" charset="0"/>
                      </a:rPr>
                      <m:t>⇒</m:t>
                    </m:r>
                    <m:sSup>
                      <m:sSupPr>
                        <m:ctrlPr>
                          <a:rPr lang="en-US" altLang="zh-CN" sz="2800" b="0" i="1" smtClean="0">
                            <a:latin typeface="Cambria Math" panose="02040503050406030204" pitchFamily="18" charset="0"/>
                            <a:ea typeface="Cambria Math" panose="02040503050406030204" pitchFamily="18" charset="0"/>
                          </a:rPr>
                        </m:ctrlPr>
                      </m:sSupPr>
                      <m:e>
                        <m:r>
                          <a:rPr lang="en-US" altLang="zh-CN" sz="2800" b="0" i="1" smtClean="0">
                            <a:latin typeface="Cambria Math" panose="02040503050406030204" pitchFamily="18" charset="0"/>
                            <a:ea typeface="Cambria Math" panose="02040503050406030204" pitchFamily="18" charset="0"/>
                          </a:rPr>
                          <m:t>𝑓</m:t>
                        </m:r>
                      </m:e>
                      <m:sup>
                        <m:r>
                          <a:rPr lang="en-US" altLang="zh-CN" sz="2800" b="0" i="1" smtClean="0">
                            <a:latin typeface="Cambria Math" panose="02040503050406030204" pitchFamily="18" charset="0"/>
                            <a:ea typeface="Cambria Math" panose="02040503050406030204" pitchFamily="18" charset="0"/>
                          </a:rPr>
                          <m:t>′</m:t>
                        </m:r>
                      </m:sup>
                    </m:sSup>
                    <m:d>
                      <m:dPr>
                        <m:ctrlPr>
                          <a:rPr lang="en-US" altLang="zh-CN" sz="2800" b="0" i="1" smtClean="0">
                            <a:latin typeface="Cambria Math" panose="02040503050406030204" pitchFamily="18" charset="0"/>
                            <a:ea typeface="Cambria Math" panose="02040503050406030204" pitchFamily="18" charset="0"/>
                          </a:rPr>
                        </m:ctrlPr>
                      </m:dPr>
                      <m:e>
                        <m:r>
                          <a:rPr lang="en-US" altLang="zh-CN" sz="2800" b="0" i="1" smtClean="0">
                            <a:latin typeface="Cambria Math" panose="02040503050406030204" pitchFamily="18" charset="0"/>
                            <a:ea typeface="Cambria Math" panose="02040503050406030204" pitchFamily="18" charset="0"/>
                          </a:rPr>
                          <m:t>𝑥</m:t>
                        </m:r>
                      </m:e>
                    </m:d>
                    <m:r>
                      <a:rPr lang="en-US" altLang="zh-CN" sz="2800" b="0" i="1"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𝑎</m:t>
                        </m:r>
                      </m:num>
                      <m:den>
                        <m:r>
                          <a:rPr lang="en-US" altLang="zh-CN" sz="2800" b="0" i="1" smtClean="0">
                            <a:latin typeface="Cambria Math" panose="02040503050406030204" pitchFamily="18" charset="0"/>
                            <a:ea typeface="Cambria Math" panose="02040503050406030204" pitchFamily="18" charset="0"/>
                          </a:rPr>
                          <m:t>𝑥</m:t>
                        </m:r>
                      </m:den>
                    </m:f>
                    <m:r>
                      <a:rPr lang="en-US" altLang="zh-CN" sz="2800" b="0" i="1"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𝑏</m:t>
                        </m:r>
                      </m:num>
                      <m:den>
                        <m:r>
                          <a:rPr lang="en-US" altLang="zh-CN" sz="2800" b="0" i="1" smtClean="0">
                            <a:latin typeface="Cambria Math" panose="02040503050406030204" pitchFamily="18" charset="0"/>
                            <a:ea typeface="Cambria Math" panose="02040503050406030204" pitchFamily="18" charset="0"/>
                          </a:rPr>
                          <m:t>𝑥</m:t>
                        </m:r>
                        <m:r>
                          <a:rPr lang="en-US" altLang="zh-CN" sz="2800" b="0" i="1" smtClean="0">
                            <a:latin typeface="Cambria Math" panose="02040503050406030204" pitchFamily="18" charset="0"/>
                            <a:ea typeface="Cambria Math" panose="02040503050406030204" pitchFamily="18" charset="0"/>
                          </a:rPr>
                          <m:t>−1</m:t>
                        </m:r>
                      </m:den>
                    </m:f>
                    <m:r>
                      <a:rPr lang="en-US" altLang="zh-CN" sz="2800" b="0" i="1" smtClean="0">
                        <a:latin typeface="Cambria Math" panose="02040503050406030204" pitchFamily="18" charset="0"/>
                        <a:ea typeface="Cambria Math" panose="02040503050406030204" pitchFamily="18" charset="0"/>
                      </a:rPr>
                      <m:t>=0 ⇒</m:t>
                    </m:r>
                    <m:r>
                      <a:rPr lang="en-US" altLang="zh-CN" sz="2800" b="0" i="1" smtClean="0">
                        <a:latin typeface="Cambria Math" panose="02040503050406030204" pitchFamily="18" charset="0"/>
                        <a:ea typeface="Cambria Math" panose="02040503050406030204" pitchFamily="18" charset="0"/>
                      </a:rPr>
                      <m:t>𝑎</m:t>
                    </m:r>
                    <m:d>
                      <m:dPr>
                        <m:ctrlPr>
                          <a:rPr lang="en-US" altLang="zh-CN" sz="2800" b="0" i="1" smtClean="0">
                            <a:latin typeface="Cambria Math" panose="02040503050406030204" pitchFamily="18" charset="0"/>
                            <a:ea typeface="Cambria Math" panose="02040503050406030204" pitchFamily="18" charset="0"/>
                          </a:rPr>
                        </m:ctrlPr>
                      </m:dPr>
                      <m:e>
                        <m:r>
                          <a:rPr lang="en-US" altLang="zh-CN" sz="2800" b="0" i="1" smtClean="0">
                            <a:latin typeface="Cambria Math" panose="02040503050406030204" pitchFamily="18" charset="0"/>
                            <a:ea typeface="Cambria Math" panose="02040503050406030204" pitchFamily="18" charset="0"/>
                          </a:rPr>
                          <m:t>𝑥</m:t>
                        </m:r>
                        <m:r>
                          <a:rPr lang="en-US" altLang="zh-CN" sz="2800" b="0" i="1" smtClean="0">
                            <a:latin typeface="Cambria Math" panose="02040503050406030204" pitchFamily="18" charset="0"/>
                            <a:ea typeface="Cambria Math" panose="02040503050406030204" pitchFamily="18" charset="0"/>
                          </a:rPr>
                          <m:t>−1</m:t>
                        </m:r>
                      </m:e>
                    </m:d>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𝑏𝑥</m:t>
                    </m:r>
                    <m:r>
                      <a:rPr lang="en-US" altLang="zh-CN" sz="2800" b="0" i="1" smtClean="0">
                        <a:latin typeface="Cambria Math" panose="02040503050406030204" pitchFamily="18" charset="0"/>
                        <a:ea typeface="Cambria Math" panose="02040503050406030204" pitchFamily="18" charset="0"/>
                      </a:rPr>
                      <m:t>=0⇒</m:t>
                    </m:r>
                    <m:r>
                      <a:rPr lang="en-US" altLang="zh-CN" sz="2800" b="0" i="1" smtClean="0">
                        <a:latin typeface="Cambria Math" panose="02040503050406030204" pitchFamily="18" charset="0"/>
                        <a:ea typeface="Cambria Math" panose="02040503050406030204" pitchFamily="18" charset="0"/>
                      </a:rPr>
                      <m:t>𝑥</m:t>
                    </m:r>
                    <m:r>
                      <a:rPr lang="en-US" altLang="zh-CN" sz="2800" b="0" i="1" smtClean="0">
                        <a:latin typeface="Cambria Math" panose="02040503050406030204" pitchFamily="18" charset="0"/>
                        <a:ea typeface="Cambria Math" panose="02040503050406030204" pitchFamily="18" charset="0"/>
                      </a:rPr>
                      <m:t>=</m:t>
                    </m:r>
                    <m:f>
                      <m:fPr>
                        <m:ctrlPr>
                          <a:rPr lang="en-US" altLang="zh-CN" sz="2800" b="0" i="1" smtClean="0">
                            <a:latin typeface="Cambria Math" panose="02040503050406030204" pitchFamily="18" charset="0"/>
                            <a:ea typeface="Cambria Math" panose="02040503050406030204" pitchFamily="18" charset="0"/>
                          </a:rPr>
                        </m:ctrlPr>
                      </m:fPr>
                      <m:num>
                        <m:r>
                          <a:rPr lang="en-US" altLang="zh-CN" sz="2800" b="0" i="1" smtClean="0">
                            <a:latin typeface="Cambria Math" panose="02040503050406030204" pitchFamily="18" charset="0"/>
                            <a:ea typeface="Cambria Math" panose="02040503050406030204" pitchFamily="18" charset="0"/>
                          </a:rPr>
                          <m:t>𝑎</m:t>
                        </m:r>
                      </m:num>
                      <m:den>
                        <m:r>
                          <a:rPr lang="en-US" altLang="zh-CN" sz="2800" b="0" i="1" smtClean="0">
                            <a:latin typeface="Cambria Math" panose="02040503050406030204" pitchFamily="18" charset="0"/>
                            <a:ea typeface="Cambria Math" panose="02040503050406030204" pitchFamily="18" charset="0"/>
                          </a:rPr>
                          <m:t>𝑎</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𝑏</m:t>
                        </m:r>
                      </m:den>
                    </m:f>
                    <m:r>
                      <a:rPr lang="en-US" altLang="zh-CN" sz="2800" b="0" i="1" smtClean="0">
                        <a:latin typeface="Cambria Math" panose="02040503050406030204" pitchFamily="18" charset="0"/>
                        <a:ea typeface="Cambria Math" panose="02040503050406030204" pitchFamily="18" charset="0"/>
                      </a:rPr>
                      <m:t> </m:t>
                    </m:r>
                  </m:oMath>
                </a14:m>
                <a:endParaRPr lang="zh-CN" altLang="en-US" sz="2800" dirty="0"/>
              </a:p>
            </p:txBody>
          </p:sp>
        </mc:Choice>
        <mc:Fallback xmlns="">
          <p:sp>
            <p:nvSpPr>
              <p:cNvPr id="11" name="文本框 10"/>
              <p:cNvSpPr txBox="1">
                <a:spLocks noRot="1" noChangeAspect="1" noMove="1" noResize="1" noEditPoints="1" noAdjustHandles="1" noChangeArrowheads="1" noChangeShapeType="1" noTextEdit="1"/>
              </p:cNvSpPr>
              <p:nvPr/>
            </p:nvSpPr>
            <p:spPr>
              <a:xfrm>
                <a:off x="734069" y="4716986"/>
                <a:ext cx="9592306" cy="105144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p:cNvSpPr txBox="1"/>
              <p:nvPr/>
            </p:nvSpPr>
            <p:spPr>
              <a:xfrm>
                <a:off x="2897659" y="6125660"/>
                <a:ext cx="5070299" cy="3358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𝑑𝑎𝑡𝑎</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r>
                        <a:rPr lang="zh-TW" altLang="en-US" i="1">
                          <a:latin typeface="Cambria Math" panose="02040503050406030204" pitchFamily="18" charset="0"/>
                        </a:rPr>
                        <m:t>　</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𝑔</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 </m:t>
                      </m:r>
                      <m:r>
                        <a:rPr lang="zh-TW" altLang="en-US" i="1">
                          <a:latin typeface="Cambria Math" panose="02040503050406030204" pitchFamily="18" charset="0"/>
                        </a:rPr>
                        <m:t>　</m:t>
                      </m:r>
                      <m:r>
                        <a:rPr lang="en-US" altLang="zh-TW" b="0" i="1" smtClean="0">
                          <a:latin typeface="Cambria Math" panose="02040503050406030204" pitchFamily="18" charset="0"/>
                        </a:rPr>
                        <m:t>𝑥</m:t>
                      </m:r>
                      <m:r>
                        <a:rPr lang="en-US" altLang="zh-TW" b="0" i="1" smtClean="0">
                          <a:latin typeface="Cambria Math" panose="02040503050406030204" pitchFamily="18" charset="0"/>
                        </a:rPr>
                        <m:t>=</m:t>
                      </m:r>
                      <m:r>
                        <a:rPr lang="en-US" altLang="zh-TW" b="0" i="1" smtClean="0">
                          <a:latin typeface="Cambria Math" panose="02040503050406030204" pitchFamily="18" charset="0"/>
                        </a:rPr>
                        <m:t>𝐷</m:t>
                      </m:r>
                      <m:r>
                        <a:rPr lang="en-US" altLang="zh-TW" b="0" i="1" smtClean="0">
                          <a:latin typeface="Cambria Math" panose="02040503050406030204" pitchFamily="18" charset="0"/>
                        </a:rPr>
                        <m:t>(</m:t>
                      </m:r>
                      <m:r>
                        <a:rPr lang="en-US" altLang="zh-TW" b="0" i="1" smtClean="0">
                          <a:latin typeface="Cambria Math" panose="02040503050406030204" pitchFamily="18" charset="0"/>
                        </a:rPr>
                        <m:t>𝑥</m:t>
                      </m:r>
                      <m:r>
                        <a:rPr lang="en-US" altLang="zh-TW" b="0" i="1" smtClean="0">
                          <a:latin typeface="Cambria Math" panose="02040503050406030204" pitchFamily="18" charset="0"/>
                        </a:rPr>
                        <m:t>) ⇒</m:t>
                      </m:r>
                      <m:r>
                        <a:rPr lang="en-US" altLang="zh-CN" b="0" i="1" smtClean="0">
                          <a:latin typeface="Cambria Math" panose="02040503050406030204" pitchFamily="18" charset="0"/>
                        </a:rPr>
                        <m:t>𝑝𝑟𝑜𝑣𝑒𝑑</m:t>
                      </m:r>
                      <m:r>
                        <a:rPr lang="en-US" altLang="zh-CN" b="0" i="1" smtClean="0">
                          <a:latin typeface="Cambria Math" panose="02040503050406030204" pitchFamily="18" charset="0"/>
                        </a:rPr>
                        <m:t> </m:t>
                      </m:r>
                    </m:oMath>
                  </m:oMathPara>
                </a14:m>
                <a:endParaRPr lang="zh-CN" altLang="en-US" dirty="0"/>
              </a:p>
            </p:txBody>
          </p:sp>
        </mc:Choice>
        <mc:Fallback xmlns="">
          <p:sp>
            <p:nvSpPr>
              <p:cNvPr id="12" name="文本框 11"/>
              <p:cNvSpPr txBox="1">
                <a:spLocks noRot="1" noChangeAspect="1" noMove="1" noResize="1" noEditPoints="1" noAdjustHandles="1" noChangeArrowheads="1" noChangeShapeType="1" noTextEdit="1"/>
              </p:cNvSpPr>
              <p:nvPr/>
            </p:nvSpPr>
            <p:spPr>
              <a:xfrm>
                <a:off x="2897659" y="6125660"/>
                <a:ext cx="5070299" cy="335861"/>
              </a:xfrm>
              <a:prstGeom prst="rect">
                <a:avLst/>
              </a:prstGeom>
              <a:blipFill>
                <a:blip r:embed="rId7"/>
                <a:stretch>
                  <a:fillRect l="-120" b="-236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17277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The. 1 proof:</a:t>
            </a:r>
            <a:endParaRPr lang="zh-CN" altLang="en-US" dirty="0"/>
          </a:p>
        </p:txBody>
      </p:sp>
      <p:pic>
        <p:nvPicPr>
          <p:cNvPr id="13" name="图片 12"/>
          <p:cNvPicPr>
            <a:picLocks noChangeAspect="1"/>
          </p:cNvPicPr>
          <p:nvPr/>
        </p:nvPicPr>
        <p:blipFill>
          <a:blip r:embed="rId3"/>
          <a:stretch>
            <a:fillRect/>
          </a:stretch>
        </p:blipFill>
        <p:spPr>
          <a:xfrm>
            <a:off x="4646141" y="718518"/>
            <a:ext cx="7343575" cy="618775"/>
          </a:xfrm>
          <a:prstGeom prst="rect">
            <a:avLst/>
          </a:prstGeom>
        </p:spPr>
      </p:pic>
      <p:sp>
        <p:nvSpPr>
          <p:cNvPr id="3" name="文本框 2"/>
          <p:cNvSpPr txBox="1"/>
          <p:nvPr/>
        </p:nvSpPr>
        <p:spPr>
          <a:xfrm>
            <a:off x="838200" y="1550863"/>
            <a:ext cx="6603090" cy="954107"/>
          </a:xfrm>
          <a:prstGeom prst="rect">
            <a:avLst/>
          </a:prstGeom>
          <a:noFill/>
        </p:spPr>
        <p:txBody>
          <a:bodyPr wrap="none" rtlCol="0">
            <a:spAutoFit/>
          </a:bodyPr>
          <a:lstStyle/>
          <a:p>
            <a:r>
              <a:rPr lang="en-US" altLang="zh-TW" sz="2800" dirty="0" smtClean="0">
                <a:latin typeface="Arial" panose="020B0604020202020204" pitchFamily="34" charset="0"/>
                <a:cs typeface="Arial" panose="020B0604020202020204" pitchFamily="34" charset="0"/>
              </a:rPr>
              <a:t>&lt;proof&gt;</a:t>
            </a:r>
            <a:endParaRPr lang="en-US" altLang="zh-CN" sz="2800" dirty="0" smtClean="0">
              <a:latin typeface="Arial" panose="020B0604020202020204" pitchFamily="34" charset="0"/>
              <a:cs typeface="Arial" panose="020B0604020202020204" pitchFamily="34" charset="0"/>
            </a:endParaRPr>
          </a:p>
          <a:p>
            <a:r>
              <a:rPr lang="en-US" altLang="zh-CN" sz="2800" dirty="0" smtClean="0">
                <a:latin typeface="Arial" panose="020B0604020202020204" pitchFamily="34" charset="0"/>
                <a:cs typeface="Arial" panose="020B0604020202020204" pitchFamily="34" charset="0"/>
              </a:rPr>
              <a:t>Reformulate our training criterion C(G) </a:t>
            </a:r>
            <a:r>
              <a:rPr lang="en-US" altLang="zh-TW" sz="2800" dirty="0" smtClean="0">
                <a:latin typeface="Arial" panose="020B0604020202020204" pitchFamily="34" charset="0"/>
                <a:cs typeface="Arial" panose="020B0604020202020204" pitchFamily="34" charset="0"/>
              </a:rPr>
              <a:t>:</a:t>
            </a:r>
            <a:r>
              <a:rPr lang="zh-TW" altLang="en-US" sz="2800" dirty="0" smtClean="0">
                <a:latin typeface="Arial" panose="020B0604020202020204" pitchFamily="34" charset="0"/>
                <a:cs typeface="Arial" panose="020B0604020202020204" pitchFamily="34" charset="0"/>
              </a:rPr>
              <a:t> </a:t>
            </a:r>
            <a:endParaRPr lang="zh-CN" altLang="en-US" sz="2800"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4"/>
          <a:stretch>
            <a:fillRect/>
          </a:stretch>
        </p:blipFill>
        <p:spPr>
          <a:xfrm>
            <a:off x="1231208" y="3690708"/>
            <a:ext cx="9535518" cy="2617988"/>
          </a:xfrm>
          <a:prstGeom prst="rect">
            <a:avLst/>
          </a:prstGeom>
        </p:spPr>
      </p:pic>
      <p:pic>
        <p:nvPicPr>
          <p:cNvPr id="5" name="图片 4"/>
          <p:cNvPicPr>
            <a:picLocks noChangeAspect="1"/>
          </p:cNvPicPr>
          <p:nvPr/>
        </p:nvPicPr>
        <p:blipFill>
          <a:blip r:embed="rId5"/>
          <a:stretch>
            <a:fillRect/>
          </a:stretch>
        </p:blipFill>
        <p:spPr>
          <a:xfrm>
            <a:off x="4804076" y="2756288"/>
            <a:ext cx="5962650" cy="1162050"/>
          </a:xfrm>
          <a:prstGeom prst="rect">
            <a:avLst/>
          </a:prstGeom>
        </p:spPr>
      </p:pic>
    </p:spTree>
    <p:extLst>
      <p:ext uri="{BB962C8B-B14F-4D97-AF65-F5344CB8AC3E}">
        <p14:creationId xmlns:p14="http://schemas.microsoft.com/office/powerpoint/2010/main" val="21377710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rotWithShape="1">
          <a:blip r:embed="rId3"/>
          <a:srcRect t="11562"/>
          <a:stretch/>
        </p:blipFill>
        <p:spPr>
          <a:xfrm>
            <a:off x="2241275" y="1550863"/>
            <a:ext cx="9665265" cy="4881569"/>
          </a:xfrm>
          <a:prstGeom prst="rect">
            <a:avLst/>
          </a:prstGeom>
        </p:spPr>
      </p:pic>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The. 1 proof:</a:t>
            </a:r>
            <a:endParaRPr lang="zh-CN" altLang="en-US" dirty="0"/>
          </a:p>
        </p:txBody>
      </p:sp>
      <p:pic>
        <p:nvPicPr>
          <p:cNvPr id="13" name="图片 12"/>
          <p:cNvPicPr>
            <a:picLocks noChangeAspect="1"/>
          </p:cNvPicPr>
          <p:nvPr/>
        </p:nvPicPr>
        <p:blipFill>
          <a:blip r:embed="rId4"/>
          <a:stretch>
            <a:fillRect/>
          </a:stretch>
        </p:blipFill>
        <p:spPr>
          <a:xfrm>
            <a:off x="4646141" y="718518"/>
            <a:ext cx="7343575" cy="618775"/>
          </a:xfrm>
          <a:prstGeom prst="rect">
            <a:avLst/>
          </a:prstGeom>
        </p:spPr>
      </p:pic>
      <mc:AlternateContent xmlns:mc="http://schemas.openxmlformats.org/markup-compatibility/2006" xmlns:a14="http://schemas.microsoft.com/office/drawing/2010/main">
        <mc:Choice Requires="a14">
          <p:sp>
            <p:nvSpPr>
              <p:cNvPr id="3" name="文本框 2"/>
              <p:cNvSpPr txBox="1"/>
              <p:nvPr/>
            </p:nvSpPr>
            <p:spPr>
              <a:xfrm>
                <a:off x="2407061" y="1690688"/>
                <a:ext cx="1052384"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cs typeface="Arial" panose="020B0604020202020204" pitchFamily="34" charset="0"/>
                        </a:rPr>
                        <m:t>𝐶</m:t>
                      </m:r>
                      <m:d>
                        <m:dPr>
                          <m:ctrlPr>
                            <a:rPr lang="en-US" altLang="zh-CN" sz="2800" b="0" i="1" smtClean="0">
                              <a:latin typeface="Cambria Math" panose="02040503050406030204" pitchFamily="18" charset="0"/>
                              <a:cs typeface="Arial" panose="020B0604020202020204" pitchFamily="34" charset="0"/>
                            </a:rPr>
                          </m:ctrlPr>
                        </m:dPr>
                        <m:e>
                          <m:r>
                            <a:rPr lang="en-US" altLang="zh-CN" sz="2800" b="0" i="1" smtClean="0">
                              <a:latin typeface="Cambria Math" panose="02040503050406030204" pitchFamily="18" charset="0"/>
                              <a:cs typeface="Arial" panose="020B0604020202020204" pitchFamily="34" charset="0"/>
                            </a:rPr>
                            <m:t>𝐺</m:t>
                          </m:r>
                        </m:e>
                      </m:d>
                    </m:oMath>
                  </m:oMathPara>
                </a14:m>
                <a:endParaRPr lang="en-US" altLang="zh-CN" sz="2800" dirty="0" smtClean="0">
                  <a:latin typeface="Arial" panose="020B0604020202020204" pitchFamily="34" charset="0"/>
                  <a:cs typeface="Arial" panose="020B0604020202020204" pitchFamily="34"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2407061" y="1690688"/>
                <a:ext cx="1052384"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340103" y="4250725"/>
                <a:ext cx="2399270" cy="564001"/>
              </a:xfrm>
              <a:prstGeom prst="rect">
                <a:avLst/>
              </a:prstGeom>
              <a:noFill/>
            </p:spPr>
            <p:txBody>
              <a:bodyPr wrap="square" rtlCol="0">
                <a:spAutoFit/>
              </a:bodyPr>
              <a:lstStyle/>
              <a:p>
                <a14:m>
                  <m:oMath xmlns:m="http://schemas.openxmlformats.org/officeDocument/2006/math">
                    <m:r>
                      <a:rPr lang="en-US" altLang="zh-CN" sz="2800" b="1" i="1" smtClean="0">
                        <a:solidFill>
                          <a:srgbClr val="FF0000"/>
                        </a:solidFill>
                        <a:latin typeface="Cambria Math" panose="02040503050406030204" pitchFamily="18" charset="0"/>
                      </a:rPr>
                      <m:t>( </m:t>
                    </m:r>
                    <m:sSub>
                      <m:sSubPr>
                        <m:ctrlPr>
                          <a:rPr lang="en-US" altLang="zh-CN" sz="2800" b="1" i="1" smtClean="0">
                            <a:solidFill>
                              <a:srgbClr val="FF0000"/>
                            </a:solidFill>
                            <a:latin typeface="Cambria Math" panose="02040503050406030204" pitchFamily="18" charset="0"/>
                          </a:rPr>
                        </m:ctrlPr>
                      </m:sSubPr>
                      <m:e>
                        <m:r>
                          <a:rPr lang="en-US" altLang="zh-CN" sz="2800" b="1" i="1" smtClean="0">
                            <a:solidFill>
                              <a:srgbClr val="FF0000"/>
                            </a:solidFill>
                            <a:latin typeface="Cambria Math" panose="02040503050406030204" pitchFamily="18" charset="0"/>
                          </a:rPr>
                          <m:t>𝒑</m:t>
                        </m:r>
                      </m:e>
                      <m:sub>
                        <m:r>
                          <a:rPr lang="en-US" altLang="zh-CN" sz="2800" b="1" i="1" smtClean="0">
                            <a:solidFill>
                              <a:srgbClr val="FF0000"/>
                            </a:solidFill>
                            <a:latin typeface="Cambria Math" panose="02040503050406030204" pitchFamily="18" charset="0"/>
                          </a:rPr>
                          <m:t>𝒅𝒂𝒕𝒂</m:t>
                        </m:r>
                      </m:sub>
                    </m:sSub>
                    <m:r>
                      <a:rPr lang="en-US" altLang="zh-CN" sz="2800" b="1" i="1" smtClean="0">
                        <a:solidFill>
                          <a:srgbClr val="FF0000"/>
                        </a:solidFill>
                        <a:latin typeface="Cambria Math" panose="02040503050406030204" pitchFamily="18" charset="0"/>
                      </a:rPr>
                      <m:t>=</m:t>
                    </m:r>
                    <m:sSub>
                      <m:sSubPr>
                        <m:ctrlPr>
                          <a:rPr lang="en-US" altLang="zh-CN" sz="2800" b="1" i="1" smtClean="0">
                            <a:solidFill>
                              <a:srgbClr val="FF0000"/>
                            </a:solidFill>
                            <a:latin typeface="Cambria Math" panose="02040503050406030204" pitchFamily="18" charset="0"/>
                          </a:rPr>
                        </m:ctrlPr>
                      </m:sSubPr>
                      <m:e>
                        <m:r>
                          <a:rPr lang="en-US" altLang="zh-CN" sz="2800" b="1" i="1" smtClean="0">
                            <a:solidFill>
                              <a:srgbClr val="FF0000"/>
                            </a:solidFill>
                            <a:latin typeface="Cambria Math" panose="02040503050406030204" pitchFamily="18" charset="0"/>
                          </a:rPr>
                          <m:t>𝒑</m:t>
                        </m:r>
                      </m:e>
                      <m:sub>
                        <m:r>
                          <a:rPr lang="en-US" altLang="zh-CN" sz="2800" b="1" i="1" smtClean="0">
                            <a:solidFill>
                              <a:srgbClr val="FF0000"/>
                            </a:solidFill>
                            <a:latin typeface="Cambria Math" panose="02040503050406030204" pitchFamily="18" charset="0"/>
                          </a:rPr>
                          <m:t>𝒈</m:t>
                        </m:r>
                      </m:sub>
                    </m:sSub>
                  </m:oMath>
                </a14:m>
                <a:r>
                  <a:rPr lang="en-US" altLang="zh-CN" sz="2800" b="1" dirty="0" smtClean="0">
                    <a:solidFill>
                      <a:srgbClr val="FF0000"/>
                    </a:solidFill>
                  </a:rPr>
                  <a:t>)</a:t>
                </a:r>
                <a:endParaRPr lang="zh-CN" altLang="en-US" sz="2800" b="1" dirty="0">
                  <a:solidFill>
                    <a:srgbClr val="FF0000"/>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340103" y="4250725"/>
                <a:ext cx="2399270" cy="564001"/>
              </a:xfrm>
              <a:prstGeom prst="rect">
                <a:avLst/>
              </a:prstGeom>
              <a:blipFill>
                <a:blip r:embed="rId6"/>
                <a:stretch>
                  <a:fillRect t="-10753" b="-215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16761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JS-divergence</a:t>
            </a:r>
            <a:endParaRPr lang="zh-CN" altLang="en-US" dirty="0"/>
          </a:p>
        </p:txBody>
      </p:sp>
      <p:sp>
        <p:nvSpPr>
          <p:cNvPr id="6" name="文本框 5"/>
          <p:cNvSpPr txBox="1"/>
          <p:nvPr/>
        </p:nvSpPr>
        <p:spPr>
          <a:xfrm>
            <a:off x="838200" y="3892250"/>
            <a:ext cx="10903369" cy="1754326"/>
          </a:xfrm>
          <a:prstGeom prst="rect">
            <a:avLst/>
          </a:prstGeom>
          <a:noFill/>
        </p:spPr>
        <p:txBody>
          <a:bodyPr wrap="none" rtlCol="0">
            <a:spAutoFit/>
          </a:bodyPr>
          <a:lstStyle/>
          <a:p>
            <a:pPr marL="285750" indent="-285750">
              <a:buFont typeface="Arial" panose="020B0604020202020204" pitchFamily="34" charset="0"/>
              <a:buChar char="•"/>
            </a:pPr>
            <a:r>
              <a:rPr lang="en-US" altLang="zh-CN" sz="3600" dirty="0" smtClean="0">
                <a:latin typeface="Arial" panose="020B0604020202020204" pitchFamily="34" charset="0"/>
                <a:cs typeface="Arial" panose="020B0604020202020204" pitchFamily="34" charset="0"/>
              </a:rPr>
              <a:t>Since KL-divergence non-negative, so does JS-div.</a:t>
            </a:r>
          </a:p>
          <a:p>
            <a:pPr marL="285750" indent="-285750">
              <a:buFont typeface="Arial" panose="020B0604020202020204" pitchFamily="34" charset="0"/>
              <a:buChar char="•"/>
            </a:pPr>
            <a:endParaRPr lang="en-US" altLang="zh-CN" sz="3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3600" dirty="0" smtClean="0">
                <a:latin typeface="Arial" panose="020B0604020202020204" pitchFamily="34" charset="0"/>
                <a:cs typeface="Arial" panose="020B0604020202020204" pitchFamily="34" charset="0"/>
              </a:rPr>
              <a:t>JS-div. is </a:t>
            </a:r>
            <a:r>
              <a:rPr lang="en-US" altLang="zh-CN" sz="3600" b="1" dirty="0" smtClean="0">
                <a:solidFill>
                  <a:srgbClr val="FF0000"/>
                </a:solidFill>
                <a:latin typeface="Arial" panose="020B0604020202020204" pitchFamily="34" charset="0"/>
                <a:cs typeface="Arial" panose="020B0604020202020204" pitchFamily="34" charset="0"/>
              </a:rPr>
              <a:t>symmetric</a:t>
            </a:r>
            <a:endParaRPr lang="zh-CN" altLang="en-US" sz="3600" b="1" dirty="0">
              <a:solidFill>
                <a:srgbClr val="FF0000"/>
              </a:solidFill>
              <a:latin typeface="Arial" panose="020B0604020202020204" pitchFamily="34" charset="0"/>
              <a:cs typeface="Arial" panose="020B0604020202020204" pitchFamily="34" charset="0"/>
            </a:endParaRPr>
          </a:p>
        </p:txBody>
      </p:sp>
      <p:pic>
        <p:nvPicPr>
          <p:cNvPr id="7" name="图片 6"/>
          <p:cNvPicPr>
            <a:picLocks noChangeAspect="1"/>
          </p:cNvPicPr>
          <p:nvPr/>
        </p:nvPicPr>
        <p:blipFill>
          <a:blip r:embed="rId3"/>
          <a:stretch>
            <a:fillRect/>
          </a:stretch>
        </p:blipFill>
        <p:spPr>
          <a:xfrm>
            <a:off x="959837" y="1801770"/>
            <a:ext cx="11095210" cy="1880544"/>
          </a:xfrm>
          <a:prstGeom prst="rect">
            <a:avLst/>
          </a:prstGeom>
        </p:spPr>
      </p:pic>
    </p:spTree>
    <p:extLst>
      <p:ext uri="{BB962C8B-B14F-4D97-AF65-F5344CB8AC3E}">
        <p14:creationId xmlns:p14="http://schemas.microsoft.com/office/powerpoint/2010/main" val="13063922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The. 1 proof:</a:t>
            </a:r>
            <a:endParaRPr lang="zh-CN" altLang="en-US" dirty="0"/>
          </a:p>
        </p:txBody>
      </p:sp>
      <p:pic>
        <p:nvPicPr>
          <p:cNvPr id="13" name="图片 12"/>
          <p:cNvPicPr>
            <a:picLocks noChangeAspect="1"/>
          </p:cNvPicPr>
          <p:nvPr/>
        </p:nvPicPr>
        <p:blipFill>
          <a:blip r:embed="rId3"/>
          <a:stretch>
            <a:fillRect/>
          </a:stretch>
        </p:blipFill>
        <p:spPr>
          <a:xfrm>
            <a:off x="4646141" y="718518"/>
            <a:ext cx="7343575" cy="618775"/>
          </a:xfrm>
          <a:prstGeom prst="rect">
            <a:avLst/>
          </a:prstGeom>
        </p:spPr>
      </p:pic>
      <p:pic>
        <p:nvPicPr>
          <p:cNvPr id="4" name="图片 3"/>
          <p:cNvPicPr>
            <a:picLocks noChangeAspect="1"/>
          </p:cNvPicPr>
          <p:nvPr/>
        </p:nvPicPr>
        <p:blipFill>
          <a:blip r:embed="rId4"/>
          <a:stretch>
            <a:fillRect/>
          </a:stretch>
        </p:blipFill>
        <p:spPr>
          <a:xfrm>
            <a:off x="1621695" y="2044081"/>
            <a:ext cx="8713739" cy="1118801"/>
          </a:xfrm>
          <a:prstGeom prst="rect">
            <a:avLst/>
          </a:prstGeom>
        </p:spPr>
      </p:pic>
      <p:sp>
        <p:nvSpPr>
          <p:cNvPr id="5" name="文本框 4"/>
          <p:cNvSpPr txBox="1"/>
          <p:nvPr/>
        </p:nvSpPr>
        <p:spPr>
          <a:xfrm>
            <a:off x="1470454" y="3793524"/>
            <a:ext cx="9967793" cy="2062103"/>
          </a:xfrm>
          <a:prstGeom prst="rect">
            <a:avLst/>
          </a:prstGeom>
          <a:noFill/>
        </p:spPr>
        <p:txBody>
          <a:bodyPr wrap="none" rtlCol="0">
            <a:spAutoFit/>
          </a:bodyPr>
          <a:lstStyle/>
          <a:p>
            <a:pPr marL="285750" indent="-285750">
              <a:buFont typeface="Arial" panose="020B0604020202020204" pitchFamily="34" charset="0"/>
              <a:buChar char="•"/>
            </a:pPr>
            <a:r>
              <a:rPr lang="en-US" altLang="zh-CN" sz="3200" dirty="0" smtClean="0"/>
              <a:t>Since JS-div is non-negative, here finishes our proof</a:t>
            </a:r>
          </a:p>
          <a:p>
            <a:pPr marL="285750" indent="-285750">
              <a:buFont typeface="Arial" panose="020B0604020202020204" pitchFamily="34" charset="0"/>
              <a:buChar char="•"/>
            </a:pPr>
            <a:endParaRPr lang="en-US" altLang="zh-CN" sz="3200" dirty="0"/>
          </a:p>
          <a:p>
            <a:pPr marL="285750" indent="-285750">
              <a:buFont typeface="Arial" panose="020B0604020202020204" pitchFamily="34" charset="0"/>
              <a:buChar char="•"/>
            </a:pPr>
            <a:r>
              <a:rPr lang="en-US" altLang="zh-CN" sz="3200" dirty="0" smtClean="0"/>
              <a:t>The training of GAN is also the process of </a:t>
            </a:r>
            <a:r>
              <a:rPr lang="en-US" altLang="zh-CN" sz="3200" b="1" dirty="0" smtClean="0">
                <a:solidFill>
                  <a:srgbClr val="0000FF"/>
                </a:solidFill>
              </a:rPr>
              <a:t>minimizing</a:t>
            </a:r>
          </a:p>
          <a:p>
            <a:r>
              <a:rPr lang="en-US" altLang="zh-CN" sz="3200" b="1" dirty="0">
                <a:solidFill>
                  <a:srgbClr val="0000FF"/>
                </a:solidFill>
              </a:rPr>
              <a:t> </a:t>
            </a:r>
            <a:r>
              <a:rPr lang="en-US" altLang="zh-CN" sz="3200" b="1" dirty="0" smtClean="0">
                <a:solidFill>
                  <a:srgbClr val="0000FF"/>
                </a:solidFill>
              </a:rPr>
              <a:t>  JS-divergence</a:t>
            </a:r>
            <a:endParaRPr lang="zh-CN" altLang="en-US" sz="3200" b="1" dirty="0">
              <a:solidFill>
                <a:srgbClr val="0000FF"/>
              </a:solidFill>
            </a:endParaRPr>
          </a:p>
        </p:txBody>
      </p:sp>
    </p:spTree>
    <p:extLst>
      <p:ext uri="{BB962C8B-B14F-4D97-AF65-F5344CB8AC3E}">
        <p14:creationId xmlns:p14="http://schemas.microsoft.com/office/powerpoint/2010/main" val="21539236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TW" sz="4000" b="1" dirty="0" smtClean="0">
                <a:latin typeface="Arial" panose="020B0604020202020204" pitchFamily="34" charset="0"/>
                <a:cs typeface="Arial" panose="020B0604020202020204" pitchFamily="34" charset="0"/>
              </a:rPr>
              <a:t>Review : Supervised </a:t>
            </a:r>
            <a:r>
              <a:rPr lang="en-US" altLang="zh-TW" sz="4000" b="1" dirty="0" err="1" smtClean="0">
                <a:latin typeface="Arial" panose="020B0604020202020204" pitchFamily="34" charset="0"/>
                <a:cs typeface="Arial" panose="020B0604020202020204" pitchFamily="34" charset="0"/>
              </a:rPr>
              <a:t>v.s</a:t>
            </a:r>
            <a:r>
              <a:rPr lang="en-US" altLang="zh-TW" sz="4000" b="1" dirty="0" smtClean="0">
                <a:latin typeface="Arial" panose="020B0604020202020204" pitchFamily="34" charset="0"/>
                <a:cs typeface="Arial" panose="020B0604020202020204" pitchFamily="34" charset="0"/>
              </a:rPr>
              <a:t>. Unsupervised</a:t>
            </a:r>
            <a:endParaRPr lang="zh-CN" altLang="en-US" sz="4000" b="1"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3"/>
          <a:stretch>
            <a:fillRect/>
          </a:stretch>
        </p:blipFill>
        <p:spPr>
          <a:xfrm>
            <a:off x="838200" y="1570360"/>
            <a:ext cx="10688638" cy="4642762"/>
          </a:xfrm>
          <a:prstGeom prst="rect">
            <a:avLst/>
          </a:prstGeom>
        </p:spPr>
      </p:pic>
    </p:spTree>
    <p:extLst>
      <p:ext uri="{BB962C8B-B14F-4D97-AF65-F5344CB8AC3E}">
        <p14:creationId xmlns:p14="http://schemas.microsoft.com/office/powerpoint/2010/main" val="3586387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Graph of training GAN</a:t>
            </a:r>
            <a:endParaRPr lang="zh-CN" altLang="en-US" dirty="0"/>
          </a:p>
        </p:txBody>
      </p:sp>
      <mc:AlternateContent xmlns:mc="http://schemas.openxmlformats.org/markup-compatibility/2006" xmlns:a14="http://schemas.microsoft.com/office/drawing/2010/main">
        <mc:Choice Requires="a14">
          <p:sp>
            <p:nvSpPr>
              <p:cNvPr id="8" name="文本框 7"/>
              <p:cNvSpPr txBox="1"/>
              <p:nvPr/>
            </p:nvSpPr>
            <p:spPr>
              <a:xfrm>
                <a:off x="1366981" y="5029381"/>
                <a:ext cx="9639690" cy="1455014"/>
              </a:xfrm>
              <a:prstGeom prst="rect">
                <a:avLst/>
              </a:prstGeom>
              <a:noFill/>
            </p:spPr>
            <p:txBody>
              <a:bodyPr wrap="none" rtlCol="0">
                <a:spAutoFit/>
              </a:bodyPr>
              <a:lstStyle/>
              <a:p>
                <a:r>
                  <a:rPr lang="en-US" altLang="zh-CN" sz="2800" dirty="0" smtClean="0">
                    <a:latin typeface="Arial" panose="020B0604020202020204" pitchFamily="34" charset="0"/>
                    <a:cs typeface="Arial" panose="020B0604020202020204" pitchFamily="34" charset="0"/>
                  </a:rPr>
                  <a:t>Blue : Discriminative Distribution</a:t>
                </a:r>
                <a:r>
                  <a:rPr lang="zh-CN" altLang="en-US" sz="2800" dirty="0" smtClean="0">
                    <a:latin typeface="Arial" panose="020B0604020202020204" pitchFamily="34" charset="0"/>
                    <a:cs typeface="Arial" panose="020B0604020202020204" pitchFamily="34" charset="0"/>
                  </a:rPr>
                  <a:t> </a:t>
                </a:r>
                <a:endParaRPr lang="en-US" altLang="zh-CN" sz="2800" dirty="0">
                  <a:latin typeface="Arial" panose="020B0604020202020204" pitchFamily="34" charset="0"/>
                  <a:cs typeface="Arial" panose="020B0604020202020204" pitchFamily="34" charset="0"/>
                </a:endParaRPr>
              </a:p>
              <a:p>
                <a:r>
                  <a:rPr lang="en-US" altLang="zh-CN" sz="2800" dirty="0" smtClean="0">
                    <a:latin typeface="Arial" panose="020B0604020202020204" pitchFamily="34" charset="0"/>
                    <a:cs typeface="Arial" panose="020B0604020202020204" pitchFamily="34" charset="0"/>
                  </a:rPr>
                  <a:t>Black dot : </a:t>
                </a:r>
                <a:r>
                  <a:rPr lang="en-US" altLang="zh-CN" sz="2800" dirty="0">
                    <a:latin typeface="Arial" panose="020B0604020202020204" pitchFamily="34" charset="0"/>
                    <a:cs typeface="Arial" panose="020B0604020202020204" pitchFamily="34" charset="0"/>
                  </a:rPr>
                  <a:t>samples from the data generating </a:t>
                </a:r>
                <a:r>
                  <a:rPr lang="en-US" altLang="zh-CN" sz="2800" dirty="0" smtClean="0">
                    <a:latin typeface="Arial" panose="020B0604020202020204" pitchFamily="34" charset="0"/>
                    <a:cs typeface="Arial" panose="020B0604020202020204" pitchFamily="34" charset="0"/>
                  </a:rPr>
                  <a:t>distribution </a:t>
                </a:r>
                <a14:m>
                  <m:oMath xmlns:m="http://schemas.openxmlformats.org/officeDocument/2006/math">
                    <m:sSub>
                      <m:sSubPr>
                        <m:ctrlPr>
                          <a:rPr lang="en-US" altLang="zh-CN" sz="2800" i="1" smtClean="0">
                            <a:latin typeface="Cambria Math" panose="02040503050406030204" pitchFamily="18" charset="0"/>
                            <a:cs typeface="Arial" panose="020B0604020202020204" pitchFamily="34" charset="0"/>
                          </a:rPr>
                        </m:ctrlPr>
                      </m:sSubPr>
                      <m:e>
                        <m:r>
                          <a:rPr lang="en-US" altLang="zh-CN" sz="2800" b="0" i="1" smtClean="0">
                            <a:latin typeface="Cambria Math" panose="02040503050406030204" pitchFamily="18" charset="0"/>
                            <a:cs typeface="Arial" panose="020B0604020202020204" pitchFamily="34" charset="0"/>
                          </a:rPr>
                          <m:t>𝑝</m:t>
                        </m:r>
                      </m:e>
                      <m:sub>
                        <m:r>
                          <a:rPr lang="en-US" altLang="zh-CN" sz="2800" b="0" i="1" smtClean="0">
                            <a:latin typeface="Cambria Math" panose="02040503050406030204" pitchFamily="18" charset="0"/>
                            <a:cs typeface="Arial" panose="020B0604020202020204" pitchFamily="34" charset="0"/>
                          </a:rPr>
                          <m:t>𝑥</m:t>
                        </m:r>
                      </m:sub>
                    </m:sSub>
                  </m:oMath>
                </a14:m>
                <a:endParaRPr lang="en-US" altLang="zh-CN" sz="2800" dirty="0" smtClean="0">
                  <a:latin typeface="Arial" panose="020B0604020202020204" pitchFamily="34" charset="0"/>
                  <a:cs typeface="Arial" panose="020B0604020202020204" pitchFamily="34" charset="0"/>
                </a:endParaRPr>
              </a:p>
              <a:p>
                <a:r>
                  <a:rPr lang="en-US" altLang="zh-CN" sz="2800" dirty="0" smtClean="0">
                    <a:latin typeface="Arial" panose="020B0604020202020204" pitchFamily="34" charset="0"/>
                    <a:cs typeface="Arial" panose="020B0604020202020204" pitchFamily="34" charset="0"/>
                  </a:rPr>
                  <a:t>Green : </a:t>
                </a:r>
                <a:r>
                  <a:rPr lang="en-US" altLang="zh-CN" sz="2800" dirty="0">
                    <a:latin typeface="Arial" panose="020B0604020202020204" pitchFamily="34" charset="0"/>
                    <a:cs typeface="Arial" panose="020B0604020202020204" pitchFamily="34" charset="0"/>
                  </a:rPr>
                  <a:t>samples from generative </a:t>
                </a:r>
                <a:r>
                  <a:rPr lang="en-US" altLang="zh-CN" sz="2800" dirty="0" smtClean="0">
                    <a:latin typeface="Arial" panose="020B0604020202020204" pitchFamily="34" charset="0"/>
                    <a:cs typeface="Arial" panose="020B0604020202020204" pitchFamily="34" charset="0"/>
                  </a:rPr>
                  <a:t>distribution </a:t>
                </a:r>
                <a14:m>
                  <m:oMath xmlns:m="http://schemas.openxmlformats.org/officeDocument/2006/math">
                    <m:sSub>
                      <m:sSubPr>
                        <m:ctrlPr>
                          <a:rPr lang="en-US" altLang="zh-CN" sz="2800" i="1">
                            <a:latin typeface="Cambria Math" panose="02040503050406030204" pitchFamily="18" charset="0"/>
                            <a:cs typeface="Arial" panose="020B0604020202020204" pitchFamily="34" charset="0"/>
                          </a:rPr>
                        </m:ctrlPr>
                      </m:sSubPr>
                      <m:e>
                        <m:r>
                          <a:rPr lang="en-US" altLang="zh-CN" sz="2800">
                            <a:latin typeface="Cambria Math" panose="02040503050406030204" pitchFamily="18" charset="0"/>
                            <a:cs typeface="Arial" panose="020B0604020202020204" pitchFamily="34" charset="0"/>
                          </a:rPr>
                          <m:t>𝑝</m:t>
                        </m:r>
                      </m:e>
                      <m:sub>
                        <m:r>
                          <a:rPr lang="en-US" altLang="zh-CN" sz="2800">
                            <a:latin typeface="Cambria Math" panose="02040503050406030204" pitchFamily="18" charset="0"/>
                            <a:cs typeface="Arial" panose="020B0604020202020204" pitchFamily="34" charset="0"/>
                          </a:rPr>
                          <m:t>𝑔</m:t>
                        </m:r>
                      </m:sub>
                    </m:sSub>
                  </m:oMath>
                </a14:m>
                <a:endParaRPr lang="en-US" altLang="zh-CN" sz="2800" dirty="0">
                  <a:latin typeface="Arial" panose="020B0604020202020204" pitchFamily="34" charset="0"/>
                  <a:cs typeface="Arial" panose="020B0604020202020204" pitchFamily="34" charset="0"/>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1366981" y="5029381"/>
                <a:ext cx="9639690" cy="1455014"/>
              </a:xfrm>
              <a:prstGeom prst="rect">
                <a:avLst/>
              </a:prstGeom>
              <a:blipFill>
                <a:blip r:embed="rId3"/>
                <a:stretch>
                  <a:fillRect l="-1264" t="-4184" b="-5439"/>
                </a:stretch>
              </a:blipFill>
            </p:spPr>
            <p:txBody>
              <a:bodyPr/>
              <a:lstStyle/>
              <a:p>
                <a:r>
                  <a:rPr lang="zh-CN" altLang="en-US">
                    <a:noFill/>
                  </a:rPr>
                  <a:t> </a:t>
                </a:r>
              </a:p>
            </p:txBody>
          </p:sp>
        </mc:Fallback>
      </mc:AlternateContent>
      <p:pic>
        <p:nvPicPr>
          <p:cNvPr id="7" name="内容占位符 6"/>
          <p:cNvPicPr>
            <a:picLocks noGrp="1" noChangeAspect="1"/>
          </p:cNvPicPr>
          <p:nvPr>
            <p:ph idx="1"/>
          </p:nvPr>
        </p:nvPicPr>
        <p:blipFill>
          <a:blip r:embed="rId4"/>
          <a:stretch>
            <a:fillRect/>
          </a:stretch>
        </p:blipFill>
        <p:spPr>
          <a:xfrm>
            <a:off x="928511" y="1563481"/>
            <a:ext cx="10515600" cy="3387630"/>
          </a:xfrm>
          <a:prstGeom prst="rect">
            <a:avLst/>
          </a:prstGeom>
        </p:spPr>
      </p:pic>
    </p:spTree>
    <p:extLst>
      <p:ext uri="{BB962C8B-B14F-4D97-AF65-F5344CB8AC3E}">
        <p14:creationId xmlns:p14="http://schemas.microsoft.com/office/powerpoint/2010/main" val="34209904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General form of GAN </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199" y="1825625"/>
                <a:ext cx="6310259" cy="4351338"/>
              </a:xfrm>
            </p:spPr>
            <p:txBody>
              <a:bodyPr>
                <a:normAutofit/>
              </a:bodyPr>
              <a:lstStyle/>
              <a:p>
                <a:r>
                  <a:rPr lang="en-US" altLang="zh-TW" sz="3600" dirty="0" smtClean="0"/>
                  <a:t>Recall “generative model :”</a:t>
                </a:r>
              </a:p>
              <a:p>
                <a:pPr marL="0" indent="0">
                  <a:buNone/>
                </a:pPr>
                <a:r>
                  <a:rPr lang="en-US" altLang="zh-CN" sz="3600" dirty="0" smtClean="0"/>
                  <a:t>   =&gt; Find </a:t>
                </a:r>
                <a14:m>
                  <m:oMath xmlns:m="http://schemas.openxmlformats.org/officeDocument/2006/math">
                    <m:sSub>
                      <m:sSubPr>
                        <m:ctrlPr>
                          <a:rPr lang="en-US" altLang="zh-CN" sz="3600" i="1" smtClean="0">
                            <a:latin typeface="Cambria Math" panose="02040503050406030204" pitchFamily="18" charset="0"/>
                          </a:rPr>
                        </m:ctrlPr>
                      </m:sSubPr>
                      <m:e>
                        <m:r>
                          <a:rPr lang="en-US" altLang="zh-CN" sz="3600" b="0" i="1" smtClean="0">
                            <a:latin typeface="Cambria Math" panose="02040503050406030204" pitchFamily="18" charset="0"/>
                          </a:rPr>
                          <m:t>𝑝</m:t>
                        </m:r>
                      </m:e>
                      <m:sub>
                        <m:r>
                          <a:rPr lang="en-US" altLang="zh-CN" sz="3600" b="0" i="1" smtClean="0">
                            <a:latin typeface="Cambria Math" panose="02040503050406030204" pitchFamily="18" charset="0"/>
                          </a:rPr>
                          <m:t>𝑔</m:t>
                        </m:r>
                      </m:sub>
                    </m:sSub>
                    <m:r>
                      <a:rPr lang="en-US" altLang="zh-CN" sz="3600" b="0" i="1" smtClean="0">
                        <a:latin typeface="Cambria Math" panose="02040503050406030204" pitchFamily="18" charset="0"/>
                      </a:rPr>
                      <m:t> ~ </m:t>
                    </m:r>
                    <m:sSub>
                      <m:sSubPr>
                        <m:ctrlPr>
                          <a:rPr lang="en-US" altLang="zh-CN" sz="3600" b="0" i="1" smtClean="0">
                            <a:latin typeface="Cambria Math" panose="02040503050406030204" pitchFamily="18" charset="0"/>
                          </a:rPr>
                        </m:ctrlPr>
                      </m:sSubPr>
                      <m:e>
                        <m:r>
                          <a:rPr lang="en-US" altLang="zh-CN" sz="3600" b="0" i="1" smtClean="0">
                            <a:latin typeface="Cambria Math" panose="02040503050406030204" pitchFamily="18" charset="0"/>
                          </a:rPr>
                          <m:t>𝑝</m:t>
                        </m:r>
                      </m:e>
                      <m:sub>
                        <m:r>
                          <a:rPr lang="en-US" altLang="zh-CN" sz="3600" b="0" i="1" smtClean="0">
                            <a:latin typeface="Cambria Math" panose="02040503050406030204" pitchFamily="18" charset="0"/>
                          </a:rPr>
                          <m:t>𝑑𝑎𝑡𝑎</m:t>
                        </m:r>
                      </m:sub>
                    </m:sSub>
                  </m:oMath>
                </a14:m>
                <a:endParaRPr lang="en-US" altLang="zh-CN" sz="3600" dirty="0" smtClean="0"/>
              </a:p>
              <a:p>
                <a:pPr marL="0" indent="0">
                  <a:buNone/>
                </a:pPr>
                <a:endParaRPr lang="en-US" altLang="zh-CN" sz="3600" dirty="0" smtClean="0"/>
              </a:p>
              <a:p>
                <a:r>
                  <a:rPr lang="en-US" altLang="zh-CN" sz="3600" dirty="0" smtClean="0"/>
                  <a:t>For </a:t>
                </a:r>
                <a:r>
                  <a:rPr lang="en-US" altLang="zh-CN" sz="3600" dirty="0" err="1" smtClean="0"/>
                  <a:t>eg</a:t>
                </a:r>
                <a:r>
                  <a:rPr lang="en-US" altLang="zh-CN" sz="3600" dirty="0" smtClean="0"/>
                  <a:t>, if we use the method of MLE (minimizing KL-div) , some cases will be bad</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199" y="1825625"/>
                <a:ext cx="6310259" cy="4351338"/>
              </a:xfrm>
              <a:blipFill>
                <a:blip r:embed="rId3"/>
                <a:stretch>
                  <a:fillRect l="-2606" t="-3361" r="-579"/>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7358524" y="756057"/>
            <a:ext cx="4205341" cy="5303751"/>
          </a:xfrm>
          <a:prstGeom prst="rect">
            <a:avLst/>
          </a:prstGeom>
        </p:spPr>
      </p:pic>
    </p:spTree>
    <p:extLst>
      <p:ext uri="{BB962C8B-B14F-4D97-AF65-F5344CB8AC3E}">
        <p14:creationId xmlns:p14="http://schemas.microsoft.com/office/powerpoint/2010/main" val="40272564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latin typeface="Arial" panose="020B0604020202020204" pitchFamily="34" charset="0"/>
                <a:cs typeface="Arial" panose="020B0604020202020204" pitchFamily="34" charset="0"/>
              </a:rPr>
              <a:t>fGAN</a:t>
            </a:r>
            <a:endParaRPr lang="zh-CN" altLang="en-US" dirty="0"/>
          </a:p>
        </p:txBody>
      </p:sp>
      <p:sp>
        <p:nvSpPr>
          <p:cNvPr id="3" name="内容占位符 2"/>
          <p:cNvSpPr>
            <a:spLocks noGrp="1"/>
          </p:cNvSpPr>
          <p:nvPr>
            <p:ph idx="1"/>
          </p:nvPr>
        </p:nvSpPr>
        <p:spPr>
          <a:xfrm>
            <a:off x="838200" y="1825625"/>
            <a:ext cx="9838038" cy="4351338"/>
          </a:xfrm>
        </p:spPr>
        <p:txBody>
          <a:bodyPr>
            <a:normAutofit/>
          </a:bodyPr>
          <a:lstStyle/>
          <a:p>
            <a:r>
              <a:rPr lang="en-US" altLang="zh-CN" sz="3600" dirty="0" smtClean="0">
                <a:latin typeface="Arial" panose="020B0604020202020204" pitchFamily="34" charset="0"/>
                <a:cs typeface="Arial" panose="020B0604020202020204" pitchFamily="34" charset="0"/>
              </a:rPr>
              <a:t>In fact, we can apply “</a:t>
            </a:r>
            <a:r>
              <a:rPr lang="en-US" altLang="zh-CN" sz="3600" b="1" dirty="0" smtClean="0">
                <a:solidFill>
                  <a:srgbClr val="FF0000"/>
                </a:solidFill>
                <a:latin typeface="Arial" panose="020B0604020202020204" pitchFamily="34" charset="0"/>
                <a:cs typeface="Arial" panose="020B0604020202020204" pitchFamily="34" charset="0"/>
              </a:rPr>
              <a:t>f-divergence</a:t>
            </a:r>
            <a:r>
              <a:rPr lang="en-US" altLang="zh-CN" sz="3600" dirty="0" smtClean="0">
                <a:latin typeface="Arial" panose="020B0604020202020204" pitchFamily="34" charset="0"/>
                <a:cs typeface="Arial" panose="020B0604020202020204" pitchFamily="34" charset="0"/>
              </a:rPr>
              <a:t>” </a:t>
            </a:r>
            <a:endParaRPr lang="en-US" altLang="zh-CN" sz="3600" dirty="0">
              <a:latin typeface="Arial" panose="020B0604020202020204" pitchFamily="34" charset="0"/>
              <a:cs typeface="Arial" panose="020B0604020202020204" pitchFamily="34" charset="0"/>
            </a:endParaRPr>
          </a:p>
          <a:p>
            <a:endParaRPr lang="en-US" altLang="zh-CN" sz="3600" dirty="0" smtClean="0">
              <a:latin typeface="Arial" panose="020B0604020202020204" pitchFamily="34" charset="0"/>
              <a:cs typeface="Arial" panose="020B0604020202020204" pitchFamily="34" charset="0"/>
            </a:endParaRPr>
          </a:p>
          <a:p>
            <a:r>
              <a:rPr lang="en-US" altLang="zh-CN" sz="3600" dirty="0" smtClean="0">
                <a:latin typeface="Arial" panose="020B0604020202020204" pitchFamily="34" charset="0"/>
                <a:cs typeface="Arial" panose="020B0604020202020204" pitchFamily="34" charset="0"/>
              </a:rPr>
              <a:t>f-GAN is a general framework of GAN</a:t>
            </a:r>
          </a:p>
          <a:p>
            <a:endParaRPr lang="en-US" altLang="zh-CN" sz="3600" dirty="0" smtClean="0">
              <a:latin typeface="Arial" panose="020B0604020202020204" pitchFamily="34" charset="0"/>
              <a:cs typeface="Arial" panose="020B0604020202020204" pitchFamily="34" charset="0"/>
            </a:endParaRPr>
          </a:p>
          <a:p>
            <a:pPr marL="0" indent="0">
              <a:buNone/>
            </a:pPr>
            <a:r>
              <a:rPr lang="en-US" altLang="zh-CN" sz="3600" dirty="0">
                <a:latin typeface="Arial" panose="020B0604020202020204" pitchFamily="34" charset="0"/>
                <a:cs typeface="Arial" panose="020B0604020202020204" pitchFamily="34" charset="0"/>
              </a:rPr>
              <a:t> </a:t>
            </a:r>
            <a:r>
              <a:rPr lang="en-US" altLang="zh-CN" sz="3600" dirty="0" smtClean="0">
                <a:latin typeface="Arial" panose="020B0604020202020204" pitchFamily="34" charset="0"/>
                <a:cs typeface="Arial" panose="020B0604020202020204" pitchFamily="34" charset="0"/>
              </a:rPr>
              <a:t>( Math Warning</a:t>
            </a:r>
            <a:r>
              <a:rPr lang="zh-TW" altLang="en-US" sz="3600" dirty="0" smtClean="0">
                <a:latin typeface="Arial" panose="020B0604020202020204" pitchFamily="34" charset="0"/>
                <a:cs typeface="Arial" panose="020B0604020202020204" pitchFamily="34" charset="0"/>
              </a:rPr>
              <a:t>！！）</a:t>
            </a:r>
            <a:endParaRPr lang="en-US" altLang="zh-TW" sz="3600" dirty="0" smtClean="0">
              <a:latin typeface="Arial" panose="020B0604020202020204" pitchFamily="34" charset="0"/>
              <a:cs typeface="Arial" panose="020B0604020202020204" pitchFamily="34" charset="0"/>
            </a:endParaRPr>
          </a:p>
          <a:p>
            <a:pPr marL="0" indent="0">
              <a:buNone/>
            </a:pPr>
            <a:endParaRPr lang="zh-CN" alt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8496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f-divergence</a:t>
            </a:r>
            <a:endParaRPr lang="zh-CN" altLang="en-US" dirty="0"/>
          </a:p>
        </p:txBody>
      </p:sp>
      <p:sp>
        <p:nvSpPr>
          <p:cNvPr id="3" name="内容占位符 2"/>
          <p:cNvSpPr>
            <a:spLocks noGrp="1"/>
          </p:cNvSpPr>
          <p:nvPr>
            <p:ph idx="1"/>
          </p:nvPr>
        </p:nvSpPr>
        <p:spPr>
          <a:xfrm>
            <a:off x="917222" y="1690688"/>
            <a:ext cx="10515600" cy="4574188"/>
          </a:xfrm>
        </p:spPr>
        <p:txBody>
          <a:bodyPr>
            <a:normAutofit/>
          </a:bodyPr>
          <a:lstStyle/>
          <a:p>
            <a:pPr marL="0" indent="0">
              <a:buNone/>
            </a:pPr>
            <a:endParaRPr lang="en-US" altLang="zh-CN" sz="3600" dirty="0" smtClean="0">
              <a:latin typeface="Arial" panose="020B0604020202020204" pitchFamily="34" charset="0"/>
              <a:cs typeface="Arial" panose="020B0604020202020204" pitchFamily="34" charset="0"/>
            </a:endParaRPr>
          </a:p>
          <a:p>
            <a:pPr marL="0" indent="0">
              <a:buNone/>
            </a:pPr>
            <a:endParaRPr lang="en-US" altLang="zh-CN" sz="3600" dirty="0">
              <a:latin typeface="Arial" panose="020B0604020202020204" pitchFamily="34" charset="0"/>
              <a:cs typeface="Arial" panose="020B0604020202020204" pitchFamily="34" charset="0"/>
            </a:endParaRPr>
          </a:p>
          <a:p>
            <a:pPr marL="0" indent="0">
              <a:buNone/>
            </a:pPr>
            <a:endParaRPr lang="en-US" altLang="zh-CN" sz="3600" dirty="0" smtClean="0">
              <a:latin typeface="Arial" panose="020B0604020202020204" pitchFamily="34" charset="0"/>
              <a:cs typeface="Arial" panose="020B0604020202020204" pitchFamily="34" charset="0"/>
            </a:endParaRPr>
          </a:p>
          <a:p>
            <a:r>
              <a:rPr lang="en-US" altLang="zh-CN" sz="3600" dirty="0" smtClean="0">
                <a:latin typeface="Arial" panose="020B0604020202020204" pitchFamily="34" charset="0"/>
                <a:cs typeface="Arial" panose="020B0604020202020204" pitchFamily="34" charset="0"/>
              </a:rPr>
              <a:t>f(x) : a </a:t>
            </a:r>
            <a:r>
              <a:rPr lang="en-US" altLang="zh-CN" sz="3600" dirty="0" smtClean="0">
                <a:solidFill>
                  <a:srgbClr val="FF0000"/>
                </a:solidFill>
                <a:latin typeface="Arial" panose="020B0604020202020204" pitchFamily="34" charset="0"/>
                <a:cs typeface="Arial" panose="020B0604020202020204" pitchFamily="34" charset="0"/>
              </a:rPr>
              <a:t>convex, f(1) = 0 </a:t>
            </a:r>
            <a:r>
              <a:rPr lang="en-US" altLang="zh-CN" sz="3600" dirty="0" smtClean="0">
                <a:latin typeface="Arial" panose="020B0604020202020204" pitchFamily="34" charset="0"/>
                <a:cs typeface="Arial" panose="020B0604020202020204" pitchFamily="34" charset="0"/>
              </a:rPr>
              <a:t>function</a:t>
            </a:r>
            <a:endParaRPr lang="en-US" altLang="zh-CN" sz="3600" dirty="0" smtClean="0">
              <a:solidFill>
                <a:srgbClr val="FF0000"/>
              </a:solidFill>
              <a:latin typeface="Arial" panose="020B0604020202020204" pitchFamily="34" charset="0"/>
              <a:cs typeface="Arial" panose="020B0604020202020204" pitchFamily="34" charset="0"/>
            </a:endParaRPr>
          </a:p>
          <a:p>
            <a:r>
              <a:rPr lang="en-US" altLang="zh-CN" sz="3600" dirty="0" smtClean="0">
                <a:latin typeface="Arial" panose="020B0604020202020204" pitchFamily="34" charset="0"/>
                <a:cs typeface="Arial" panose="020B0604020202020204" pitchFamily="34" charset="0"/>
              </a:rPr>
              <a:t>f-divergence is non-negative</a:t>
            </a:r>
          </a:p>
          <a:p>
            <a:r>
              <a:rPr lang="en-US" altLang="zh-CN" sz="3600" dirty="0" smtClean="0">
                <a:latin typeface="Arial" panose="020B0604020202020204" pitchFamily="34" charset="0"/>
                <a:cs typeface="Arial" panose="020B0604020202020204" pitchFamily="34" charset="0"/>
              </a:rPr>
              <a:t>f-divergence can quantize difference between </a:t>
            </a:r>
            <a:r>
              <a:rPr lang="en-US" altLang="zh-CN" sz="3600" dirty="0" err="1" smtClean="0">
                <a:latin typeface="Arial" panose="020B0604020202020204" pitchFamily="34" charset="0"/>
                <a:cs typeface="Arial" panose="020B0604020202020204" pitchFamily="34" charset="0"/>
              </a:rPr>
              <a:t>p,q</a:t>
            </a:r>
            <a:r>
              <a:rPr lang="en-US" altLang="zh-CN" sz="3600" dirty="0" smtClean="0">
                <a:latin typeface="Arial" panose="020B0604020202020204" pitchFamily="34" charset="0"/>
                <a:cs typeface="Arial" panose="020B0604020202020204" pitchFamily="34" charset="0"/>
              </a:rPr>
              <a:t> using the function f</a:t>
            </a:r>
          </a:p>
          <a:p>
            <a:endParaRPr lang="en-US" altLang="zh-CN" sz="3600" dirty="0" smtClean="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3"/>
          <a:stretch>
            <a:fillRect/>
          </a:stretch>
        </p:blipFill>
        <p:spPr>
          <a:xfrm>
            <a:off x="1315461" y="1945110"/>
            <a:ext cx="5971137" cy="1231547"/>
          </a:xfrm>
          <a:prstGeom prst="rect">
            <a:avLst/>
          </a:prstGeom>
        </p:spPr>
      </p:pic>
      <p:pic>
        <p:nvPicPr>
          <p:cNvPr id="1026" name="Picture 2" descr="https://upload.wikimedia.org/wikipedia/commons/thumb/c/c7/ConvexFunction.svg/1200px-ConvexFunction.sv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84837" y="1198605"/>
            <a:ext cx="4242851" cy="220628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8822724" y="581810"/>
            <a:ext cx="2932213" cy="400110"/>
          </a:xfrm>
          <a:prstGeom prst="rect">
            <a:avLst/>
          </a:prstGeom>
          <a:noFill/>
        </p:spPr>
        <p:txBody>
          <a:bodyPr wrap="none" rtlCol="0">
            <a:spAutoFit/>
          </a:bodyPr>
          <a:lstStyle/>
          <a:p>
            <a:r>
              <a:rPr lang="en-US" altLang="zh-CN" sz="2000" b="1" dirty="0" smtClean="0">
                <a:solidFill>
                  <a:srgbClr val="0000FF"/>
                </a:solidFill>
              </a:rPr>
              <a:t>Recall : convex function</a:t>
            </a:r>
            <a:endParaRPr lang="zh-CN" altLang="en-US" sz="2000" b="1" dirty="0">
              <a:solidFill>
                <a:srgbClr val="0000FF"/>
              </a:solidFill>
            </a:endParaRPr>
          </a:p>
        </p:txBody>
      </p:sp>
    </p:spTree>
    <p:extLst>
      <p:ext uri="{BB962C8B-B14F-4D97-AF65-F5344CB8AC3E}">
        <p14:creationId xmlns:p14="http://schemas.microsoft.com/office/powerpoint/2010/main" val="6015280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f-divergence is non-negative</a:t>
            </a:r>
            <a:endParaRPr lang="zh-CN" altLang="en-US" dirty="0"/>
          </a:p>
        </p:txBody>
      </p:sp>
      <p:sp>
        <p:nvSpPr>
          <p:cNvPr id="3" name="内容占位符 2"/>
          <p:cNvSpPr>
            <a:spLocks noGrp="1"/>
          </p:cNvSpPr>
          <p:nvPr>
            <p:ph idx="1"/>
          </p:nvPr>
        </p:nvSpPr>
        <p:spPr>
          <a:xfrm>
            <a:off x="917222" y="1690688"/>
            <a:ext cx="10515600" cy="4351338"/>
          </a:xfrm>
        </p:spPr>
        <p:txBody>
          <a:bodyPr>
            <a:normAutofit/>
          </a:bodyPr>
          <a:lstStyle/>
          <a:p>
            <a:pPr marL="0" indent="0">
              <a:buNone/>
            </a:pPr>
            <a:endParaRPr lang="en-US" altLang="zh-CN" sz="3600" dirty="0" smtClean="0">
              <a:latin typeface="Arial" panose="020B0604020202020204" pitchFamily="34" charset="0"/>
              <a:cs typeface="Arial" panose="020B0604020202020204" pitchFamily="34" charset="0"/>
            </a:endParaRPr>
          </a:p>
          <a:p>
            <a:pPr marL="0" indent="0">
              <a:buNone/>
            </a:pPr>
            <a:endParaRPr lang="en-US" altLang="zh-CN" sz="3600" dirty="0">
              <a:latin typeface="Arial" panose="020B0604020202020204" pitchFamily="34" charset="0"/>
              <a:cs typeface="Arial" panose="020B0604020202020204" pitchFamily="34" charset="0"/>
            </a:endParaRPr>
          </a:p>
          <a:p>
            <a:pPr marL="0" indent="0">
              <a:buNone/>
            </a:pPr>
            <a:endParaRPr lang="en-US" altLang="zh-CN" sz="3600" dirty="0" smtClean="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3"/>
          <a:stretch>
            <a:fillRect/>
          </a:stretch>
        </p:blipFill>
        <p:spPr>
          <a:xfrm>
            <a:off x="1504168" y="1690688"/>
            <a:ext cx="9341708" cy="4670854"/>
          </a:xfrm>
          <a:prstGeom prst="rect">
            <a:avLst/>
          </a:prstGeom>
        </p:spPr>
      </p:pic>
    </p:spTree>
    <p:extLst>
      <p:ext uri="{BB962C8B-B14F-4D97-AF65-F5344CB8AC3E}">
        <p14:creationId xmlns:p14="http://schemas.microsoft.com/office/powerpoint/2010/main" val="853722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Some common f-divergence </a:t>
            </a:r>
            <a:endParaRPr lang="zh-CN" altLang="en-US" dirty="0"/>
          </a:p>
        </p:txBody>
      </p:sp>
      <p:sp>
        <p:nvSpPr>
          <p:cNvPr id="3" name="内容占位符 2"/>
          <p:cNvSpPr>
            <a:spLocks noGrp="1"/>
          </p:cNvSpPr>
          <p:nvPr>
            <p:ph idx="1"/>
          </p:nvPr>
        </p:nvSpPr>
        <p:spPr>
          <a:xfrm>
            <a:off x="917222" y="1690688"/>
            <a:ext cx="10515600" cy="4351338"/>
          </a:xfrm>
        </p:spPr>
        <p:txBody>
          <a:bodyPr>
            <a:normAutofit/>
          </a:bodyPr>
          <a:lstStyle/>
          <a:p>
            <a:pPr marL="0" indent="0">
              <a:buNone/>
            </a:pPr>
            <a:endParaRPr lang="en-US" altLang="zh-CN" sz="3600" dirty="0" smtClean="0">
              <a:latin typeface="Arial" panose="020B0604020202020204" pitchFamily="34" charset="0"/>
              <a:cs typeface="Arial" panose="020B0604020202020204" pitchFamily="34" charset="0"/>
            </a:endParaRPr>
          </a:p>
          <a:p>
            <a:pPr marL="0" indent="0">
              <a:buNone/>
            </a:pPr>
            <a:endParaRPr lang="en-US" altLang="zh-CN" sz="3600" dirty="0">
              <a:latin typeface="Arial" panose="020B0604020202020204" pitchFamily="34" charset="0"/>
              <a:cs typeface="Arial" panose="020B0604020202020204" pitchFamily="34" charset="0"/>
            </a:endParaRPr>
          </a:p>
          <a:p>
            <a:pPr marL="0" indent="0">
              <a:buNone/>
            </a:pPr>
            <a:endParaRPr lang="en-US" altLang="zh-CN" sz="3600" dirty="0" smtClean="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3"/>
          <a:stretch>
            <a:fillRect/>
          </a:stretch>
        </p:blipFill>
        <p:spPr>
          <a:xfrm>
            <a:off x="1596329" y="1460868"/>
            <a:ext cx="9157386" cy="5090143"/>
          </a:xfrm>
          <a:prstGeom prst="rect">
            <a:avLst/>
          </a:prstGeom>
        </p:spPr>
      </p:pic>
      <p:pic>
        <p:nvPicPr>
          <p:cNvPr id="6" name="图片 5"/>
          <p:cNvPicPr>
            <a:picLocks noChangeAspect="1"/>
          </p:cNvPicPr>
          <p:nvPr/>
        </p:nvPicPr>
        <p:blipFill>
          <a:blip r:embed="rId4"/>
          <a:stretch>
            <a:fillRect/>
          </a:stretch>
        </p:blipFill>
        <p:spPr>
          <a:xfrm>
            <a:off x="9835977" y="289695"/>
            <a:ext cx="2202335" cy="839455"/>
          </a:xfrm>
          <a:prstGeom prst="rect">
            <a:avLst/>
          </a:prstGeom>
        </p:spPr>
      </p:pic>
    </p:spTree>
    <p:extLst>
      <p:ext uri="{BB962C8B-B14F-4D97-AF65-F5344CB8AC3E}">
        <p14:creationId xmlns:p14="http://schemas.microsoft.com/office/powerpoint/2010/main" val="38283626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latin typeface="Arial" panose="020B0604020202020204" pitchFamily="34" charset="0"/>
                <a:cs typeface="Arial" panose="020B0604020202020204" pitchFamily="34" charset="0"/>
              </a:rPr>
              <a:t>Fenchel</a:t>
            </a:r>
            <a:r>
              <a:rPr lang="en-US" altLang="zh-CN" b="1" dirty="0" smtClean="0">
                <a:latin typeface="Arial" panose="020B0604020202020204" pitchFamily="34" charset="0"/>
                <a:cs typeface="Arial" panose="020B0604020202020204" pitchFamily="34" charset="0"/>
              </a:rPr>
              <a:t> Dual (Conjugate)</a:t>
            </a:r>
            <a:endParaRPr lang="zh-CN" altLang="en-US" dirty="0"/>
          </a:p>
        </p:txBody>
      </p:sp>
      <p:sp>
        <p:nvSpPr>
          <p:cNvPr id="3" name="内容占位符 2"/>
          <p:cNvSpPr>
            <a:spLocks noGrp="1"/>
          </p:cNvSpPr>
          <p:nvPr>
            <p:ph idx="1"/>
          </p:nvPr>
        </p:nvSpPr>
        <p:spPr>
          <a:xfrm>
            <a:off x="917222" y="1690688"/>
            <a:ext cx="10515600" cy="4351338"/>
          </a:xfrm>
        </p:spPr>
        <p:txBody>
          <a:bodyPr>
            <a:normAutofit/>
          </a:bodyPr>
          <a:lstStyle/>
          <a:p>
            <a:pPr marL="0" indent="0">
              <a:buNone/>
            </a:pPr>
            <a:endParaRPr lang="en-US" altLang="zh-CN" sz="3600" dirty="0" smtClean="0">
              <a:latin typeface="Arial" panose="020B0604020202020204" pitchFamily="34" charset="0"/>
              <a:cs typeface="Arial" panose="020B0604020202020204" pitchFamily="34" charset="0"/>
            </a:endParaRPr>
          </a:p>
          <a:p>
            <a:pPr marL="0" indent="0">
              <a:buNone/>
            </a:pPr>
            <a:endParaRPr lang="en-US" altLang="zh-CN" sz="3600" dirty="0">
              <a:latin typeface="Arial" panose="020B0604020202020204" pitchFamily="34" charset="0"/>
              <a:cs typeface="Arial" panose="020B0604020202020204" pitchFamily="34" charset="0"/>
            </a:endParaRPr>
          </a:p>
          <a:p>
            <a:pPr marL="0" indent="0">
              <a:buNone/>
            </a:pPr>
            <a:endParaRPr lang="en-US" altLang="zh-CN" sz="3600" dirty="0" smtClean="0">
              <a:latin typeface="Arial" panose="020B0604020202020204" pitchFamily="34" charset="0"/>
              <a:cs typeface="Arial" panose="020B0604020202020204" pitchFamily="34" charset="0"/>
            </a:endParaRPr>
          </a:p>
        </p:txBody>
      </p:sp>
      <p:sp>
        <p:nvSpPr>
          <p:cNvPr id="4" name="文本框 3"/>
          <p:cNvSpPr txBox="1"/>
          <p:nvPr/>
        </p:nvSpPr>
        <p:spPr>
          <a:xfrm>
            <a:off x="1556951" y="1729944"/>
            <a:ext cx="9738563" cy="492443"/>
          </a:xfrm>
          <a:prstGeom prst="rect">
            <a:avLst/>
          </a:prstGeom>
          <a:noFill/>
        </p:spPr>
        <p:txBody>
          <a:bodyPr wrap="none" rtlCol="0">
            <a:spAutoFit/>
          </a:bodyPr>
          <a:lstStyle/>
          <a:p>
            <a:pPr marL="285750" indent="-285750">
              <a:buFont typeface="Arial" panose="020B0604020202020204" pitchFamily="34" charset="0"/>
              <a:buChar char="•"/>
            </a:pPr>
            <a:r>
              <a:rPr lang="en-US" altLang="zh-CN" sz="2600" dirty="0" smtClean="0">
                <a:latin typeface="Arial" panose="020B0604020202020204" pitchFamily="34" charset="0"/>
                <a:cs typeface="Arial" panose="020B0604020202020204" pitchFamily="34" charset="0"/>
              </a:rPr>
              <a:t>Every convex function f has its </a:t>
            </a:r>
            <a:r>
              <a:rPr lang="en-US" altLang="zh-CN" sz="2600" dirty="0" err="1" smtClean="0">
                <a:latin typeface="Arial" panose="020B0604020202020204" pitchFamily="34" charset="0"/>
                <a:cs typeface="Arial" panose="020B0604020202020204" pitchFamily="34" charset="0"/>
              </a:rPr>
              <a:t>Fenchel</a:t>
            </a:r>
            <a:r>
              <a:rPr lang="en-US" altLang="zh-CN" sz="2600" dirty="0" smtClean="0">
                <a:latin typeface="Arial" panose="020B0604020202020204" pitchFamily="34" charset="0"/>
                <a:cs typeface="Arial" panose="020B0604020202020204" pitchFamily="34" charset="0"/>
              </a:rPr>
              <a:t> Conjugate function f* </a:t>
            </a:r>
            <a:endParaRPr lang="zh-CN" altLang="en-US" sz="2600" dirty="0">
              <a:latin typeface="Arial" panose="020B0604020202020204" pitchFamily="34" charset="0"/>
              <a:cs typeface="Arial" panose="020B0604020202020204" pitchFamily="34" charset="0"/>
            </a:endParaRPr>
          </a:p>
        </p:txBody>
      </p:sp>
      <p:pic>
        <p:nvPicPr>
          <p:cNvPr id="6" name="图片 5"/>
          <p:cNvPicPr>
            <a:picLocks noChangeAspect="1"/>
          </p:cNvPicPr>
          <p:nvPr/>
        </p:nvPicPr>
        <p:blipFill>
          <a:blip r:embed="rId3"/>
          <a:stretch>
            <a:fillRect/>
          </a:stretch>
        </p:blipFill>
        <p:spPr>
          <a:xfrm>
            <a:off x="3697759" y="2388193"/>
            <a:ext cx="4951970" cy="953863"/>
          </a:xfrm>
          <a:prstGeom prst="rect">
            <a:avLst/>
          </a:prstGeom>
        </p:spPr>
      </p:pic>
      <p:pic>
        <p:nvPicPr>
          <p:cNvPr id="8" name="图片 7"/>
          <p:cNvPicPr>
            <a:picLocks noChangeAspect="1"/>
          </p:cNvPicPr>
          <p:nvPr/>
        </p:nvPicPr>
        <p:blipFill>
          <a:blip r:embed="rId4"/>
          <a:stretch>
            <a:fillRect/>
          </a:stretch>
        </p:blipFill>
        <p:spPr>
          <a:xfrm>
            <a:off x="2307249" y="3440912"/>
            <a:ext cx="8237966" cy="3187442"/>
          </a:xfrm>
          <a:prstGeom prst="rect">
            <a:avLst/>
          </a:prstGeom>
        </p:spPr>
      </p:pic>
    </p:spTree>
    <p:extLst>
      <p:ext uri="{BB962C8B-B14F-4D97-AF65-F5344CB8AC3E}">
        <p14:creationId xmlns:p14="http://schemas.microsoft.com/office/powerpoint/2010/main" val="28006431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latin typeface="Arial" panose="020B0604020202020204" pitchFamily="34" charset="0"/>
                <a:cs typeface="Arial" panose="020B0604020202020204" pitchFamily="34" charset="0"/>
              </a:rPr>
              <a:t>Fenchel</a:t>
            </a:r>
            <a:r>
              <a:rPr lang="en-US" altLang="zh-CN" b="1" dirty="0" smtClean="0">
                <a:latin typeface="Arial" panose="020B0604020202020204" pitchFamily="34" charset="0"/>
                <a:cs typeface="Arial" panose="020B0604020202020204" pitchFamily="34" charset="0"/>
              </a:rPr>
              <a:t> Conjugate -- example</a:t>
            </a:r>
            <a:endParaRPr lang="zh-CN" altLang="en-US" dirty="0"/>
          </a:p>
        </p:txBody>
      </p:sp>
      <p:sp>
        <p:nvSpPr>
          <p:cNvPr id="3" name="内容占位符 2"/>
          <p:cNvSpPr>
            <a:spLocks noGrp="1"/>
          </p:cNvSpPr>
          <p:nvPr>
            <p:ph idx="1"/>
          </p:nvPr>
        </p:nvSpPr>
        <p:spPr>
          <a:xfrm>
            <a:off x="917222" y="1690688"/>
            <a:ext cx="10515600" cy="4351338"/>
          </a:xfrm>
        </p:spPr>
        <p:txBody>
          <a:bodyPr>
            <a:normAutofit/>
          </a:bodyPr>
          <a:lstStyle/>
          <a:p>
            <a:pPr marL="0" indent="0">
              <a:buNone/>
            </a:pPr>
            <a:endParaRPr lang="en-US" altLang="zh-CN" sz="3600" dirty="0" smtClean="0">
              <a:latin typeface="Arial" panose="020B0604020202020204" pitchFamily="34" charset="0"/>
              <a:cs typeface="Arial" panose="020B0604020202020204" pitchFamily="34" charset="0"/>
            </a:endParaRPr>
          </a:p>
          <a:p>
            <a:pPr marL="0" indent="0">
              <a:buNone/>
            </a:pPr>
            <a:endParaRPr lang="en-US" altLang="zh-CN" sz="3600" dirty="0">
              <a:latin typeface="Arial" panose="020B0604020202020204" pitchFamily="34" charset="0"/>
              <a:cs typeface="Arial" panose="020B0604020202020204" pitchFamily="34" charset="0"/>
            </a:endParaRPr>
          </a:p>
          <a:p>
            <a:pPr marL="0" indent="0">
              <a:buNone/>
            </a:pPr>
            <a:endParaRPr lang="en-US" altLang="zh-CN" sz="3600" dirty="0" smtClean="0">
              <a:latin typeface="Arial" panose="020B0604020202020204" pitchFamily="34" charset="0"/>
              <a:cs typeface="Arial" panose="020B0604020202020204" pitchFamily="34" charset="0"/>
            </a:endParaRPr>
          </a:p>
        </p:txBody>
      </p:sp>
      <p:pic>
        <p:nvPicPr>
          <p:cNvPr id="14" name="图片 13"/>
          <p:cNvPicPr>
            <a:picLocks noChangeAspect="1"/>
          </p:cNvPicPr>
          <p:nvPr/>
        </p:nvPicPr>
        <p:blipFill>
          <a:blip r:embed="rId3"/>
          <a:stretch>
            <a:fillRect/>
          </a:stretch>
        </p:blipFill>
        <p:spPr>
          <a:xfrm>
            <a:off x="838200" y="1622426"/>
            <a:ext cx="10715625" cy="4419600"/>
          </a:xfrm>
          <a:prstGeom prst="rect">
            <a:avLst/>
          </a:prstGeom>
        </p:spPr>
      </p:pic>
    </p:spTree>
    <p:extLst>
      <p:ext uri="{BB962C8B-B14F-4D97-AF65-F5344CB8AC3E}">
        <p14:creationId xmlns:p14="http://schemas.microsoft.com/office/powerpoint/2010/main" val="1026865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smtClean="0">
                <a:latin typeface="Arial" panose="020B0604020202020204" pitchFamily="34" charset="0"/>
                <a:cs typeface="Arial" panose="020B0604020202020204" pitchFamily="34" charset="0"/>
              </a:rPr>
              <a:t>Fenchel</a:t>
            </a:r>
            <a:r>
              <a:rPr lang="en-US" altLang="zh-CN" b="1" dirty="0" smtClean="0">
                <a:latin typeface="Arial" panose="020B0604020202020204" pitchFamily="34" charset="0"/>
                <a:cs typeface="Arial" panose="020B0604020202020204" pitchFamily="34" charset="0"/>
              </a:rPr>
              <a:t> Conjugate -- example</a:t>
            </a:r>
            <a:endParaRPr lang="zh-CN" altLang="en-US" dirty="0"/>
          </a:p>
        </p:txBody>
      </p:sp>
      <p:sp>
        <p:nvSpPr>
          <p:cNvPr id="3" name="内容占位符 2"/>
          <p:cNvSpPr>
            <a:spLocks noGrp="1"/>
          </p:cNvSpPr>
          <p:nvPr>
            <p:ph idx="1"/>
          </p:nvPr>
        </p:nvSpPr>
        <p:spPr>
          <a:xfrm>
            <a:off x="917222" y="1690688"/>
            <a:ext cx="10515600" cy="4351338"/>
          </a:xfrm>
        </p:spPr>
        <p:txBody>
          <a:bodyPr>
            <a:normAutofit/>
          </a:bodyPr>
          <a:lstStyle/>
          <a:p>
            <a:pPr marL="0" indent="0">
              <a:buNone/>
            </a:pPr>
            <a:endParaRPr lang="en-US" altLang="zh-CN" sz="3600" dirty="0" smtClean="0">
              <a:latin typeface="Arial" panose="020B0604020202020204" pitchFamily="34" charset="0"/>
              <a:cs typeface="Arial" panose="020B0604020202020204" pitchFamily="34" charset="0"/>
            </a:endParaRPr>
          </a:p>
          <a:p>
            <a:pPr marL="0" indent="0">
              <a:buNone/>
            </a:pPr>
            <a:endParaRPr lang="en-US" altLang="zh-CN" sz="3600" dirty="0">
              <a:latin typeface="Arial" panose="020B0604020202020204" pitchFamily="34" charset="0"/>
              <a:cs typeface="Arial" panose="020B0604020202020204" pitchFamily="34" charset="0"/>
            </a:endParaRPr>
          </a:p>
          <a:p>
            <a:pPr marL="0" indent="0">
              <a:buNone/>
            </a:pPr>
            <a:endParaRPr lang="en-US" altLang="zh-CN" sz="3600" dirty="0" smtClean="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3"/>
          <a:stretch>
            <a:fillRect/>
          </a:stretch>
        </p:blipFill>
        <p:spPr>
          <a:xfrm>
            <a:off x="6553200" y="1583210"/>
            <a:ext cx="4800600" cy="866775"/>
          </a:xfrm>
          <a:prstGeom prst="rect">
            <a:avLst/>
          </a:prstGeom>
        </p:spPr>
      </p:pic>
      <p:pic>
        <p:nvPicPr>
          <p:cNvPr id="9" name="图片 8"/>
          <p:cNvPicPr>
            <a:picLocks noChangeAspect="1"/>
          </p:cNvPicPr>
          <p:nvPr/>
        </p:nvPicPr>
        <p:blipFill>
          <a:blip r:embed="rId4"/>
          <a:stretch>
            <a:fillRect/>
          </a:stretch>
        </p:blipFill>
        <p:spPr>
          <a:xfrm>
            <a:off x="1346886" y="2519126"/>
            <a:ext cx="9972675" cy="3152775"/>
          </a:xfrm>
          <a:prstGeom prst="rect">
            <a:avLst/>
          </a:prstGeom>
        </p:spPr>
      </p:pic>
      <mc:AlternateContent xmlns:mc="http://schemas.openxmlformats.org/markup-compatibility/2006" xmlns:a14="http://schemas.microsoft.com/office/drawing/2010/main">
        <mc:Choice Requires="a14">
          <p:sp>
            <p:nvSpPr>
              <p:cNvPr id="10" name="文本框 9"/>
              <p:cNvSpPr txBox="1"/>
              <p:nvPr/>
            </p:nvSpPr>
            <p:spPr>
              <a:xfrm>
                <a:off x="1568688" y="5996256"/>
                <a:ext cx="3250505" cy="461665"/>
              </a:xfrm>
              <a:prstGeom prst="rect">
                <a:avLst/>
              </a:prstGeom>
              <a:noFill/>
            </p:spPr>
            <p:txBody>
              <a:bodyPr wrap="none" rtlCol="0">
                <a:spAutoFit/>
              </a:bodyPr>
              <a:lstStyle/>
              <a:p>
                <a:r>
                  <a:rPr lang="en-US" altLang="zh-CN" sz="2400" b="1" dirty="0" smtClean="0">
                    <a:solidFill>
                      <a:srgbClr val="FF0000"/>
                    </a:solidFill>
                  </a:rPr>
                  <a:t>Notice that  </a:t>
                </a:r>
                <a14:m>
                  <m:oMath xmlns:m="http://schemas.openxmlformats.org/officeDocument/2006/math">
                    <m:sSup>
                      <m:sSupPr>
                        <m:ctrlPr>
                          <a:rPr lang="en-US" altLang="zh-CN" sz="2400" b="1" i="1" smtClean="0">
                            <a:solidFill>
                              <a:srgbClr val="FF0000"/>
                            </a:solidFill>
                            <a:latin typeface="Cambria Math" panose="02040503050406030204" pitchFamily="18" charset="0"/>
                          </a:rPr>
                        </m:ctrlPr>
                      </m:sSupPr>
                      <m:e>
                        <m:sSup>
                          <m:sSupPr>
                            <m:ctrlPr>
                              <a:rPr lang="en-US" altLang="zh-CN" sz="2400" b="1" i="1">
                                <a:solidFill>
                                  <a:srgbClr val="FF0000"/>
                                </a:solidFill>
                                <a:latin typeface="Cambria Math" panose="02040503050406030204" pitchFamily="18" charset="0"/>
                              </a:rPr>
                            </m:ctrlPr>
                          </m:sSupPr>
                          <m:e>
                            <m:r>
                              <a:rPr lang="en-US" altLang="zh-CN" sz="2400" b="1" i="1">
                                <a:solidFill>
                                  <a:srgbClr val="FF0000"/>
                                </a:solidFill>
                                <a:latin typeface="Cambria Math" panose="02040503050406030204" pitchFamily="18" charset="0"/>
                              </a:rPr>
                              <m:t>(</m:t>
                            </m:r>
                            <m:r>
                              <a:rPr lang="en-US" altLang="zh-CN" sz="2400" b="1" i="1">
                                <a:solidFill>
                                  <a:srgbClr val="FF0000"/>
                                </a:solidFill>
                                <a:latin typeface="Cambria Math" panose="02040503050406030204" pitchFamily="18" charset="0"/>
                              </a:rPr>
                              <m:t>𝒇</m:t>
                            </m:r>
                          </m:e>
                          <m:sup>
                            <m:r>
                              <a:rPr lang="en-US" altLang="zh-CN" sz="2400" b="1" i="1">
                                <a:solidFill>
                                  <a:srgbClr val="FF0000"/>
                                </a:solidFill>
                                <a:latin typeface="Cambria Math" panose="02040503050406030204" pitchFamily="18" charset="0"/>
                              </a:rPr>
                              <m:t>∗</m:t>
                            </m:r>
                          </m:sup>
                        </m:sSup>
                        <m:r>
                          <a:rPr lang="en-US" altLang="zh-CN" sz="2400" b="1" i="1">
                            <a:solidFill>
                              <a:srgbClr val="FF0000"/>
                            </a:solidFill>
                            <a:latin typeface="Cambria Math" panose="02040503050406030204" pitchFamily="18" charset="0"/>
                          </a:rPr>
                          <m:t>)</m:t>
                        </m:r>
                        <m:r>
                          <m:rPr>
                            <m:nor/>
                          </m:rPr>
                          <a:rPr lang="zh-CN" altLang="en-US" sz="2400" b="1" dirty="0">
                            <a:solidFill>
                              <a:srgbClr val="FF0000"/>
                            </a:solidFill>
                          </a:rPr>
                          <m:t> </m:t>
                        </m:r>
                      </m:e>
                      <m:sup>
                        <m:r>
                          <a:rPr lang="en-US" altLang="zh-CN" sz="2400" b="1" i="1" smtClean="0">
                            <a:solidFill>
                              <a:srgbClr val="FF0000"/>
                            </a:solidFill>
                            <a:latin typeface="Cambria Math" panose="02040503050406030204" pitchFamily="18" charset="0"/>
                          </a:rPr>
                          <m:t>∗</m:t>
                        </m:r>
                      </m:sup>
                    </m:sSup>
                    <m:r>
                      <a:rPr lang="en-US" altLang="zh-CN" sz="2400" b="1" i="1" smtClean="0">
                        <a:solidFill>
                          <a:srgbClr val="FF0000"/>
                        </a:solidFill>
                        <a:latin typeface="Cambria Math" panose="02040503050406030204" pitchFamily="18" charset="0"/>
                      </a:rPr>
                      <m:t>=</m:t>
                    </m:r>
                    <m:r>
                      <a:rPr lang="en-US" altLang="zh-CN" sz="2400" b="1" i="1" smtClean="0">
                        <a:solidFill>
                          <a:srgbClr val="FF0000"/>
                        </a:solidFill>
                        <a:latin typeface="Cambria Math" panose="02040503050406030204" pitchFamily="18" charset="0"/>
                      </a:rPr>
                      <m:t>𝒇</m:t>
                    </m:r>
                  </m:oMath>
                </a14:m>
                <a:endParaRPr lang="zh-CN" altLang="en-US" sz="2400" b="1" dirty="0">
                  <a:solidFill>
                    <a:srgbClr val="FF0000"/>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1568688" y="5996256"/>
                <a:ext cx="3250505" cy="461665"/>
              </a:xfrm>
              <a:prstGeom prst="rect">
                <a:avLst/>
              </a:prstGeom>
              <a:blipFill>
                <a:blip r:embed="rId5"/>
                <a:stretch>
                  <a:fillRect l="-2809" t="-9333" r="-562" b="-32000"/>
                </a:stretch>
              </a:blipFill>
            </p:spPr>
            <p:txBody>
              <a:bodyPr/>
              <a:lstStyle/>
              <a:p>
                <a:r>
                  <a:rPr lang="zh-CN" altLang="en-US">
                    <a:noFill/>
                  </a:rPr>
                  <a:t> </a:t>
                </a:r>
              </a:p>
            </p:txBody>
          </p:sp>
        </mc:Fallback>
      </mc:AlternateContent>
      <p:sp>
        <p:nvSpPr>
          <p:cNvPr id="11" name="文本框 10"/>
          <p:cNvSpPr txBox="1"/>
          <p:nvPr/>
        </p:nvSpPr>
        <p:spPr>
          <a:xfrm>
            <a:off x="1062058" y="1690688"/>
            <a:ext cx="3605474" cy="584775"/>
          </a:xfrm>
          <a:prstGeom prst="rect">
            <a:avLst/>
          </a:prstGeom>
          <a:noFill/>
        </p:spPr>
        <p:txBody>
          <a:bodyPr wrap="none" rtlCol="0">
            <a:spAutoFit/>
          </a:bodyPr>
          <a:lstStyle/>
          <a:p>
            <a:pPr marL="285750" indent="-285750">
              <a:buFont typeface="Arial" panose="020B0604020202020204" pitchFamily="34" charset="0"/>
              <a:buChar char="•"/>
            </a:pPr>
            <a:r>
              <a:rPr lang="en-US" altLang="zh-CN" sz="3200" dirty="0" smtClean="0">
                <a:latin typeface="Arial" panose="020B0604020202020204" pitchFamily="34" charset="0"/>
                <a:cs typeface="Arial" panose="020B0604020202020204" pitchFamily="34" charset="0"/>
              </a:rPr>
              <a:t>for f(x) = </a:t>
            </a:r>
            <a:r>
              <a:rPr lang="en-US" altLang="zh-CN" sz="3200" dirty="0" err="1" smtClean="0">
                <a:latin typeface="Arial" panose="020B0604020202020204" pitchFamily="34" charset="0"/>
                <a:cs typeface="Arial" panose="020B0604020202020204" pitchFamily="34" charset="0"/>
              </a:rPr>
              <a:t>xlogx</a:t>
            </a:r>
            <a:r>
              <a:rPr lang="zh-TW" altLang="en-US" sz="3200" dirty="0" smtClean="0">
                <a:latin typeface="Arial" panose="020B0604020202020204" pitchFamily="34" charset="0"/>
                <a:cs typeface="Arial" panose="020B0604020202020204" pitchFamily="34" charset="0"/>
              </a:rPr>
              <a:t>：</a:t>
            </a:r>
            <a:endParaRPr lang="zh-CN" altLang="en-US" sz="3200" dirty="0">
              <a:latin typeface="Arial" panose="020B0604020202020204" pitchFamily="34" charset="0"/>
              <a:cs typeface="Arial" panose="020B0604020202020204" pitchFamily="34" charset="0"/>
            </a:endParaRPr>
          </a:p>
        </p:txBody>
      </p:sp>
      <p:pic>
        <p:nvPicPr>
          <p:cNvPr id="12" name="图片 11"/>
          <p:cNvPicPr>
            <a:picLocks noChangeAspect="1"/>
          </p:cNvPicPr>
          <p:nvPr/>
        </p:nvPicPr>
        <p:blipFill>
          <a:blip r:embed="rId6"/>
          <a:stretch>
            <a:fillRect/>
          </a:stretch>
        </p:blipFill>
        <p:spPr>
          <a:xfrm>
            <a:off x="4940109" y="5785088"/>
            <a:ext cx="6571735" cy="838232"/>
          </a:xfrm>
          <a:prstGeom prst="rect">
            <a:avLst/>
          </a:prstGeom>
        </p:spPr>
      </p:pic>
    </p:spTree>
    <p:extLst>
      <p:ext uri="{BB962C8B-B14F-4D97-AF65-F5344CB8AC3E}">
        <p14:creationId xmlns:p14="http://schemas.microsoft.com/office/powerpoint/2010/main" val="24207606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Connection with GAN</a:t>
            </a:r>
            <a:endParaRPr lang="zh-CN" altLang="en-US" dirty="0"/>
          </a:p>
        </p:txBody>
      </p:sp>
      <p:sp>
        <p:nvSpPr>
          <p:cNvPr id="3" name="内容占位符 2"/>
          <p:cNvSpPr>
            <a:spLocks noGrp="1"/>
          </p:cNvSpPr>
          <p:nvPr>
            <p:ph idx="1"/>
          </p:nvPr>
        </p:nvSpPr>
        <p:spPr>
          <a:xfrm>
            <a:off x="917222" y="1690688"/>
            <a:ext cx="10515600" cy="4351338"/>
          </a:xfrm>
        </p:spPr>
        <p:txBody>
          <a:bodyPr>
            <a:normAutofit/>
          </a:bodyPr>
          <a:lstStyle/>
          <a:p>
            <a:pPr marL="0" indent="0">
              <a:buNone/>
            </a:pPr>
            <a:endParaRPr lang="en-US" altLang="zh-CN" sz="3600" dirty="0" smtClean="0">
              <a:latin typeface="Arial" panose="020B0604020202020204" pitchFamily="34" charset="0"/>
              <a:cs typeface="Arial" panose="020B0604020202020204" pitchFamily="34" charset="0"/>
            </a:endParaRPr>
          </a:p>
          <a:p>
            <a:pPr marL="0" indent="0">
              <a:buNone/>
            </a:pPr>
            <a:endParaRPr lang="en-US" altLang="zh-CN" sz="3600" dirty="0">
              <a:latin typeface="Arial" panose="020B0604020202020204" pitchFamily="34" charset="0"/>
              <a:cs typeface="Arial" panose="020B0604020202020204" pitchFamily="34" charset="0"/>
            </a:endParaRPr>
          </a:p>
          <a:p>
            <a:pPr marL="0" indent="0">
              <a:buNone/>
            </a:pPr>
            <a:endParaRPr lang="en-US" altLang="zh-CN" sz="3600" dirty="0" smtClean="0">
              <a:latin typeface="Arial" panose="020B0604020202020204" pitchFamily="34" charset="0"/>
              <a:cs typeface="Arial" panose="020B0604020202020204" pitchFamily="34" charset="0"/>
            </a:endParaRPr>
          </a:p>
        </p:txBody>
      </p:sp>
      <p:pic>
        <p:nvPicPr>
          <p:cNvPr id="4" name="图片 3"/>
          <p:cNvPicPr>
            <a:picLocks noChangeAspect="1"/>
          </p:cNvPicPr>
          <p:nvPr/>
        </p:nvPicPr>
        <p:blipFill rotWithShape="1">
          <a:blip r:embed="rId3"/>
          <a:srcRect b="38168"/>
          <a:stretch/>
        </p:blipFill>
        <p:spPr>
          <a:xfrm>
            <a:off x="2399652" y="1541099"/>
            <a:ext cx="8993659" cy="3903441"/>
          </a:xfrm>
          <a:prstGeom prst="rect">
            <a:avLst/>
          </a:prstGeom>
        </p:spPr>
      </p:pic>
      <p:pic>
        <p:nvPicPr>
          <p:cNvPr id="6" name="图片 5"/>
          <p:cNvPicPr>
            <a:picLocks noChangeAspect="1"/>
          </p:cNvPicPr>
          <p:nvPr/>
        </p:nvPicPr>
        <p:blipFill>
          <a:blip r:embed="rId4"/>
          <a:stretch>
            <a:fillRect/>
          </a:stretch>
        </p:blipFill>
        <p:spPr>
          <a:xfrm>
            <a:off x="1031403" y="3695408"/>
            <a:ext cx="2657475" cy="2047875"/>
          </a:xfrm>
          <a:prstGeom prst="rect">
            <a:avLst/>
          </a:prstGeom>
        </p:spPr>
      </p:pic>
    </p:spTree>
    <p:extLst>
      <p:ext uri="{BB962C8B-B14F-4D97-AF65-F5344CB8AC3E}">
        <p14:creationId xmlns:p14="http://schemas.microsoft.com/office/powerpoint/2010/main" val="1363243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Generative Models</a:t>
            </a:r>
            <a:endParaRPr lang="zh-CN" altLang="en-US" dirty="0"/>
          </a:p>
        </p:txBody>
      </p:sp>
      <p:sp>
        <p:nvSpPr>
          <p:cNvPr id="3" name="内容占位符 2"/>
          <p:cNvSpPr>
            <a:spLocks noGrp="1"/>
          </p:cNvSpPr>
          <p:nvPr>
            <p:ph idx="1"/>
          </p:nvPr>
        </p:nvSpPr>
        <p:spPr/>
        <p:txBody>
          <a:bodyPr>
            <a:normAutofit/>
          </a:bodyPr>
          <a:lstStyle/>
          <a:p>
            <a:r>
              <a:rPr lang="en-US" altLang="zh-CN" sz="2600" dirty="0"/>
              <a:t>Given training data, </a:t>
            </a:r>
            <a:r>
              <a:rPr lang="en-US" altLang="zh-CN" sz="2600" b="1" dirty="0"/>
              <a:t>generate</a:t>
            </a:r>
            <a:r>
              <a:rPr lang="en-US" altLang="zh-CN" sz="2600" dirty="0"/>
              <a:t> new </a:t>
            </a:r>
            <a:r>
              <a:rPr lang="en-US" altLang="zh-CN" sz="2600" b="1" dirty="0"/>
              <a:t>samples</a:t>
            </a:r>
            <a:r>
              <a:rPr lang="en-US" altLang="zh-CN" sz="2600" dirty="0"/>
              <a:t> </a:t>
            </a:r>
            <a:r>
              <a:rPr lang="en-US" altLang="zh-CN" sz="2600" b="1" dirty="0"/>
              <a:t>from</a:t>
            </a:r>
            <a:r>
              <a:rPr lang="en-US" altLang="zh-CN" sz="2600" dirty="0"/>
              <a:t> same </a:t>
            </a:r>
            <a:r>
              <a:rPr lang="en-US" altLang="zh-CN" sz="2600" b="1" dirty="0"/>
              <a:t>distribution</a:t>
            </a:r>
            <a:endParaRPr lang="zh-CN" altLang="en-US" sz="2600" b="1" dirty="0"/>
          </a:p>
        </p:txBody>
      </p:sp>
      <p:pic>
        <p:nvPicPr>
          <p:cNvPr id="4" name="图片 3"/>
          <p:cNvPicPr>
            <a:picLocks noChangeAspect="1"/>
          </p:cNvPicPr>
          <p:nvPr/>
        </p:nvPicPr>
        <p:blipFill rotWithShape="1">
          <a:blip r:embed="rId2"/>
          <a:srcRect t="3142"/>
          <a:stretch/>
        </p:blipFill>
        <p:spPr>
          <a:xfrm>
            <a:off x="838200" y="2698044"/>
            <a:ext cx="10772775" cy="2490964"/>
          </a:xfrm>
          <a:prstGeom prst="rect">
            <a:avLst/>
          </a:prstGeom>
        </p:spPr>
      </p:pic>
    </p:spTree>
    <p:extLst>
      <p:ext uri="{BB962C8B-B14F-4D97-AF65-F5344CB8AC3E}">
        <p14:creationId xmlns:p14="http://schemas.microsoft.com/office/powerpoint/2010/main" val="35244688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1707" y="126334"/>
            <a:ext cx="10515600" cy="1325563"/>
          </a:xfrm>
        </p:spPr>
        <p:txBody>
          <a:bodyPr/>
          <a:lstStyle/>
          <a:p>
            <a:r>
              <a:rPr lang="en-US" altLang="zh-CN" b="1" dirty="0" smtClean="0">
                <a:latin typeface="Arial" panose="020B0604020202020204" pitchFamily="34" charset="0"/>
                <a:cs typeface="Arial" panose="020B0604020202020204" pitchFamily="34" charset="0"/>
              </a:rPr>
              <a:t>Connection with GAN</a:t>
            </a:r>
            <a:endParaRPr lang="zh-CN" altLang="en-US" dirty="0"/>
          </a:p>
        </p:txBody>
      </p:sp>
      <p:sp>
        <p:nvSpPr>
          <p:cNvPr id="3" name="内容占位符 2"/>
          <p:cNvSpPr>
            <a:spLocks noGrp="1"/>
          </p:cNvSpPr>
          <p:nvPr>
            <p:ph idx="1"/>
          </p:nvPr>
        </p:nvSpPr>
        <p:spPr>
          <a:xfrm>
            <a:off x="917222" y="1690688"/>
            <a:ext cx="10515600" cy="4351338"/>
          </a:xfrm>
        </p:spPr>
        <p:txBody>
          <a:bodyPr>
            <a:normAutofit/>
          </a:bodyPr>
          <a:lstStyle/>
          <a:p>
            <a:pPr marL="0" indent="0">
              <a:buNone/>
            </a:pPr>
            <a:endParaRPr lang="en-US" altLang="zh-CN" sz="3600" dirty="0" smtClean="0">
              <a:latin typeface="Arial" panose="020B0604020202020204" pitchFamily="34" charset="0"/>
              <a:cs typeface="Arial" panose="020B0604020202020204" pitchFamily="34" charset="0"/>
            </a:endParaRPr>
          </a:p>
          <a:p>
            <a:pPr marL="0" indent="0">
              <a:buNone/>
            </a:pPr>
            <a:endParaRPr lang="en-US" altLang="zh-CN" sz="3600" dirty="0">
              <a:latin typeface="Arial" panose="020B0604020202020204" pitchFamily="34" charset="0"/>
              <a:cs typeface="Arial" panose="020B0604020202020204" pitchFamily="34" charset="0"/>
            </a:endParaRPr>
          </a:p>
          <a:p>
            <a:pPr marL="0" indent="0">
              <a:buNone/>
            </a:pPr>
            <a:endParaRPr lang="en-US" altLang="zh-CN" sz="3600" dirty="0" smtClean="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3"/>
          <a:stretch>
            <a:fillRect/>
          </a:stretch>
        </p:blipFill>
        <p:spPr>
          <a:xfrm>
            <a:off x="2604320" y="1295270"/>
            <a:ext cx="6810375" cy="1228725"/>
          </a:xfrm>
          <a:prstGeom prst="rect">
            <a:avLst/>
          </a:prstGeom>
        </p:spPr>
      </p:pic>
      <p:pic>
        <p:nvPicPr>
          <p:cNvPr id="7" name="图片 6"/>
          <p:cNvPicPr>
            <a:picLocks noChangeAspect="1"/>
          </p:cNvPicPr>
          <p:nvPr/>
        </p:nvPicPr>
        <p:blipFill>
          <a:blip r:embed="rId4"/>
          <a:stretch>
            <a:fillRect/>
          </a:stretch>
        </p:blipFill>
        <p:spPr>
          <a:xfrm>
            <a:off x="2973350" y="2665302"/>
            <a:ext cx="6591300" cy="2667000"/>
          </a:xfrm>
          <a:prstGeom prst="rect">
            <a:avLst/>
          </a:prstGeom>
        </p:spPr>
      </p:pic>
      <mc:AlternateContent xmlns:mc="http://schemas.openxmlformats.org/markup-compatibility/2006" xmlns:a14="http://schemas.microsoft.com/office/drawing/2010/main">
        <mc:Choice Requires="a14">
          <p:sp>
            <p:nvSpPr>
              <p:cNvPr id="9" name="文本框 8"/>
              <p:cNvSpPr txBox="1"/>
              <p:nvPr/>
            </p:nvSpPr>
            <p:spPr>
              <a:xfrm>
                <a:off x="867884" y="1608524"/>
                <a:ext cx="1777923" cy="4912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𝑓</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𝑃</m:t>
                      </m:r>
                      <m:r>
                        <a:rPr lang="en-US" altLang="zh-CN" sz="2400" b="0" i="1" smtClean="0">
                          <a:latin typeface="Cambria Math" panose="02040503050406030204" pitchFamily="18" charset="0"/>
                        </a:rPr>
                        <m:t>|</m:t>
                      </m:r>
                      <m:d>
                        <m:dPr>
                          <m:begChr m:val="|"/>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𝑄</m:t>
                          </m:r>
                        </m:e>
                      </m:d>
                      <m:r>
                        <a:rPr lang="en-US" altLang="zh-CN" sz="2400" b="0" i="1" smtClean="0">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9" name="文本框 8"/>
              <p:cNvSpPr txBox="1">
                <a:spLocks noRot="1" noChangeAspect="1" noMove="1" noResize="1" noEditPoints="1" noAdjustHandles="1" noChangeArrowheads="1" noChangeShapeType="1" noTextEdit="1"/>
              </p:cNvSpPr>
              <p:nvPr/>
            </p:nvSpPr>
            <p:spPr>
              <a:xfrm>
                <a:off x="867884" y="1608524"/>
                <a:ext cx="1777923" cy="491288"/>
              </a:xfrm>
              <a:prstGeom prst="rect">
                <a:avLst/>
              </a:prstGeom>
              <a:blipFill>
                <a:blip r:embed="rId5"/>
                <a:stretch>
                  <a:fillRect b="-12500"/>
                </a:stretch>
              </a:blipFill>
            </p:spPr>
            <p:txBody>
              <a:bodyPr/>
              <a:lstStyle/>
              <a:p>
                <a:r>
                  <a:rPr lang="zh-CN" altLang="en-US">
                    <a:noFill/>
                  </a:rPr>
                  <a:t> </a:t>
                </a:r>
              </a:p>
            </p:txBody>
          </p:sp>
        </mc:Fallback>
      </mc:AlternateContent>
      <p:pic>
        <p:nvPicPr>
          <p:cNvPr id="10" name="图片 9"/>
          <p:cNvPicPr>
            <a:picLocks noChangeAspect="1"/>
          </p:cNvPicPr>
          <p:nvPr/>
        </p:nvPicPr>
        <p:blipFill rotWithShape="1">
          <a:blip r:embed="rId6"/>
          <a:srcRect l="22383" t="2155" r="5029"/>
          <a:stretch/>
        </p:blipFill>
        <p:spPr>
          <a:xfrm>
            <a:off x="3657598" y="5412259"/>
            <a:ext cx="4819136" cy="726941"/>
          </a:xfrm>
          <a:prstGeom prst="rect">
            <a:avLst/>
          </a:prstGeom>
        </p:spPr>
      </p:pic>
      <mc:AlternateContent xmlns:mc="http://schemas.openxmlformats.org/markup-compatibility/2006" xmlns:a14="http://schemas.microsoft.com/office/drawing/2010/main">
        <mc:Choice Requires="a14">
          <p:sp>
            <p:nvSpPr>
              <p:cNvPr id="11" name="文本框 10"/>
              <p:cNvSpPr txBox="1"/>
              <p:nvPr/>
            </p:nvSpPr>
            <p:spPr>
              <a:xfrm>
                <a:off x="1765789" y="5519542"/>
                <a:ext cx="1677062" cy="461665"/>
              </a:xfrm>
              <a:prstGeom prst="rect">
                <a:avLst/>
              </a:prstGeom>
              <a:noFill/>
            </p:spPr>
            <p:txBody>
              <a:bodyPr wrap="none" rtlCol="0">
                <a:spAutoFit/>
              </a:bodyPr>
              <a:lstStyle/>
              <a:p>
                <a:r>
                  <a:rPr lang="en-US" altLang="zh-TW" sz="2000" b="1" dirty="0" smtClean="0"/>
                  <a:t>	</a:t>
                </a:r>
                <a:r>
                  <a:rPr lang="zh-TW" altLang="en-US" sz="2000" b="1" dirty="0" smtClean="0"/>
                  <a:t> </a:t>
                </a:r>
                <a14:m>
                  <m:oMath xmlns:m="http://schemas.openxmlformats.org/officeDocument/2006/math">
                    <m:r>
                      <a:rPr lang="zh-TW" altLang="en-US" sz="2400" b="1" i="1">
                        <a:latin typeface="Cambria Math" panose="02040503050406030204" pitchFamily="18" charset="0"/>
                      </a:rPr>
                      <m:t> </m:t>
                    </m:r>
                    <m:r>
                      <a:rPr lang="zh-TW" altLang="en-US" sz="2400" b="1" i="1" smtClean="0">
                        <a:latin typeface="Cambria Math" panose="02040503050406030204" pitchFamily="18" charset="0"/>
                      </a:rPr>
                      <m:t> </m:t>
                    </m:r>
                    <m:r>
                      <a:rPr lang="zh-TW" altLang="en-US" sz="2400" b="1" i="1">
                        <a:latin typeface="Cambria Math" panose="02040503050406030204" pitchFamily="18" charset="0"/>
                      </a:rPr>
                      <m:t> </m:t>
                    </m:r>
                    <m:r>
                      <a:rPr lang="zh-TW" altLang="en-US" sz="2400" b="1" i="1" smtClean="0">
                        <a:latin typeface="Cambria Math" panose="02040503050406030204" pitchFamily="18" charset="0"/>
                      </a:rPr>
                      <m:t> </m:t>
                    </m:r>
                    <m:r>
                      <a:rPr lang="en-US" altLang="zh-TW" sz="2400" b="1" i="1">
                        <a:latin typeface="Cambria Math" panose="02040503050406030204" pitchFamily="18" charset="0"/>
                      </a:rPr>
                      <m:t>=</m:t>
                    </m:r>
                  </m:oMath>
                </a14:m>
                <a:endParaRPr lang="zh-CN" altLang="en-US" sz="2400" b="1" dirty="0"/>
              </a:p>
            </p:txBody>
          </p:sp>
        </mc:Choice>
        <mc:Fallback xmlns="">
          <p:sp>
            <p:nvSpPr>
              <p:cNvPr id="11" name="文本框 10"/>
              <p:cNvSpPr txBox="1">
                <a:spLocks noRot="1" noChangeAspect="1" noMove="1" noResize="1" noEditPoints="1" noAdjustHandles="1" noChangeArrowheads="1" noChangeShapeType="1" noTextEdit="1"/>
              </p:cNvSpPr>
              <p:nvPr/>
            </p:nvSpPr>
            <p:spPr>
              <a:xfrm>
                <a:off x="1765789" y="5519542"/>
                <a:ext cx="1677062" cy="461665"/>
              </a:xfrm>
              <a:prstGeom prst="rect">
                <a:avLst/>
              </a:prstGeom>
              <a:blipFill>
                <a:blip r:embed="rId7"/>
                <a:stretch>
                  <a:fillRect/>
                </a:stretch>
              </a:blipFill>
            </p:spPr>
            <p:txBody>
              <a:bodyPr/>
              <a:lstStyle/>
              <a:p>
                <a:r>
                  <a:rPr lang="zh-CN" altLang="en-US">
                    <a:noFill/>
                  </a:rPr>
                  <a:t> </a:t>
                </a:r>
              </a:p>
            </p:txBody>
          </p:sp>
        </mc:Fallback>
      </mc:AlternateContent>
      <p:sp>
        <p:nvSpPr>
          <p:cNvPr id="12" name="文本框 11"/>
          <p:cNvSpPr txBox="1"/>
          <p:nvPr/>
        </p:nvSpPr>
        <p:spPr>
          <a:xfrm>
            <a:off x="3756451" y="6190730"/>
            <a:ext cx="4578497" cy="369332"/>
          </a:xfrm>
          <a:prstGeom prst="rect">
            <a:avLst/>
          </a:prstGeom>
          <a:noFill/>
        </p:spPr>
        <p:txBody>
          <a:bodyPr wrap="none" rtlCol="0">
            <a:spAutoFit/>
          </a:bodyPr>
          <a:lstStyle/>
          <a:p>
            <a:r>
              <a:rPr lang="en-US" altLang="zh-CN" b="1" dirty="0" smtClean="0">
                <a:solidFill>
                  <a:srgbClr val="FF0000"/>
                </a:solidFill>
              </a:rPr>
              <a:t>sample from P		 sample from Q</a:t>
            </a:r>
            <a:endParaRPr lang="zh-CN" altLang="en-US" b="1" dirty="0">
              <a:solidFill>
                <a:srgbClr val="FF0000"/>
              </a:solidFill>
            </a:endParaRPr>
          </a:p>
        </p:txBody>
      </p:sp>
    </p:spTree>
    <p:extLst>
      <p:ext uri="{BB962C8B-B14F-4D97-AF65-F5344CB8AC3E}">
        <p14:creationId xmlns:p14="http://schemas.microsoft.com/office/powerpoint/2010/main" val="858878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Connection with GAN</a:t>
            </a:r>
            <a:endParaRPr lang="zh-CN" altLang="en-US" dirty="0"/>
          </a:p>
        </p:txBody>
      </p:sp>
      <p:sp>
        <p:nvSpPr>
          <p:cNvPr id="3" name="内容占位符 2"/>
          <p:cNvSpPr>
            <a:spLocks noGrp="1"/>
          </p:cNvSpPr>
          <p:nvPr>
            <p:ph idx="1"/>
          </p:nvPr>
        </p:nvSpPr>
        <p:spPr>
          <a:xfrm>
            <a:off x="917222" y="1690688"/>
            <a:ext cx="10515600" cy="4351338"/>
          </a:xfrm>
        </p:spPr>
        <p:txBody>
          <a:bodyPr>
            <a:normAutofit/>
          </a:bodyPr>
          <a:lstStyle/>
          <a:p>
            <a:pPr marL="0" indent="0">
              <a:buNone/>
            </a:pPr>
            <a:endParaRPr lang="en-US" altLang="zh-CN" sz="3600" dirty="0" smtClean="0">
              <a:latin typeface="Arial" panose="020B0604020202020204" pitchFamily="34" charset="0"/>
              <a:cs typeface="Arial" panose="020B0604020202020204" pitchFamily="34" charset="0"/>
            </a:endParaRPr>
          </a:p>
          <a:p>
            <a:pPr marL="0" indent="0">
              <a:buNone/>
            </a:pPr>
            <a:endParaRPr lang="en-US" altLang="zh-CN" sz="3600" dirty="0">
              <a:latin typeface="Arial" panose="020B0604020202020204" pitchFamily="34" charset="0"/>
              <a:cs typeface="Arial" panose="020B0604020202020204" pitchFamily="34" charset="0"/>
            </a:endParaRPr>
          </a:p>
          <a:p>
            <a:pPr marL="0" indent="0">
              <a:buNone/>
            </a:pPr>
            <a:endParaRPr lang="en-US" altLang="zh-CN" sz="3600" dirty="0" smtClean="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3"/>
          <a:stretch>
            <a:fillRect/>
          </a:stretch>
        </p:blipFill>
        <p:spPr>
          <a:xfrm>
            <a:off x="1120474" y="1844419"/>
            <a:ext cx="9629775" cy="838200"/>
          </a:xfrm>
          <a:prstGeom prst="rect">
            <a:avLst/>
          </a:prstGeom>
        </p:spPr>
      </p:pic>
      <mc:AlternateContent xmlns:mc="http://schemas.openxmlformats.org/markup-compatibility/2006" xmlns:a14="http://schemas.microsoft.com/office/drawing/2010/main">
        <mc:Choice Requires="a14">
          <p:sp>
            <p:nvSpPr>
              <p:cNvPr id="6" name="文本框 5"/>
              <p:cNvSpPr txBox="1"/>
              <p:nvPr/>
            </p:nvSpPr>
            <p:spPr>
              <a:xfrm>
                <a:off x="947731" y="3281581"/>
                <a:ext cx="10296537" cy="584775"/>
              </a:xfrm>
              <a:prstGeom prst="rect">
                <a:avLst/>
              </a:prstGeom>
              <a:noFill/>
            </p:spPr>
            <p:txBody>
              <a:bodyPr wrap="none" rtlCol="0">
                <a:spAutoFit/>
              </a:bodyPr>
              <a:lstStyle/>
              <a:p>
                <a:pPr marL="285750" indent="-285750">
                  <a:buFont typeface="Arial" panose="020B0604020202020204" pitchFamily="34" charset="0"/>
                  <a:buChar char="•"/>
                </a:pPr>
                <a:r>
                  <a:rPr lang="en-US" altLang="zh-CN" sz="3200" dirty="0" smtClean="0"/>
                  <a:t>Goal of Generator is to let </a:t>
                </a:r>
                <a14:m>
                  <m:oMath xmlns:m="http://schemas.openxmlformats.org/officeDocument/2006/math">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𝑃</m:t>
                        </m:r>
                      </m:e>
                      <m:sub>
                        <m:r>
                          <a:rPr lang="en-US" altLang="zh-CN" sz="3200" b="0" i="1" smtClean="0">
                            <a:latin typeface="Cambria Math" panose="02040503050406030204" pitchFamily="18" charset="0"/>
                          </a:rPr>
                          <m:t>𝐺</m:t>
                        </m:r>
                      </m:sub>
                    </m:sSub>
                    <m:r>
                      <a:rPr lang="en-US" altLang="zh-CN" sz="3200" b="0" i="1" smtClean="0">
                        <a:latin typeface="Cambria Math" panose="02040503050406030204" pitchFamily="18" charset="0"/>
                      </a:rPr>
                      <m:t>~</m:t>
                    </m:r>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𝑃</m:t>
                        </m:r>
                      </m:e>
                      <m:sub>
                        <m:r>
                          <a:rPr lang="en-US" altLang="zh-CN" sz="3200" b="0" i="1" smtClean="0">
                            <a:latin typeface="Cambria Math" panose="02040503050406030204" pitchFamily="18" charset="0"/>
                          </a:rPr>
                          <m:t>𝑑𝑎𝑡𝑎</m:t>
                        </m:r>
                      </m:sub>
                    </m:sSub>
                  </m:oMath>
                </a14:m>
                <a:r>
                  <a:rPr lang="zh-CN" altLang="en-US" sz="3200" dirty="0" smtClean="0"/>
                  <a:t> </a:t>
                </a:r>
                <a:r>
                  <a:rPr lang="en-US" altLang="zh-CN" sz="3200" dirty="0" smtClean="0"/>
                  <a:t>=&gt; </a:t>
                </a:r>
                <a:r>
                  <a:rPr lang="en-US" altLang="zh-CN" sz="3200" b="1" dirty="0" smtClean="0">
                    <a:solidFill>
                      <a:srgbClr val="FF0000"/>
                    </a:solidFill>
                  </a:rPr>
                  <a:t>minimize f-div</a:t>
                </a:r>
                <a:endParaRPr lang="zh-CN" altLang="en-US" sz="3200" b="1" dirty="0">
                  <a:solidFill>
                    <a:srgbClr val="FF0000"/>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947731" y="3281581"/>
                <a:ext cx="10296537" cy="584775"/>
              </a:xfrm>
              <a:prstGeom prst="rect">
                <a:avLst/>
              </a:prstGeom>
              <a:blipFill>
                <a:blip r:embed="rId4"/>
                <a:stretch>
                  <a:fillRect l="-1361" t="-13542" r="-592" b="-33333"/>
                </a:stretch>
              </a:blipFill>
            </p:spPr>
            <p:txBody>
              <a:bodyPr/>
              <a:lstStyle/>
              <a:p>
                <a:r>
                  <a:rPr lang="zh-CN" altLang="en-US">
                    <a:noFill/>
                  </a:rPr>
                  <a:t> </a:t>
                </a:r>
              </a:p>
            </p:txBody>
          </p:sp>
        </mc:Fallback>
      </mc:AlternateContent>
      <p:pic>
        <p:nvPicPr>
          <p:cNvPr id="8" name="图片 7"/>
          <p:cNvPicPr>
            <a:picLocks noChangeAspect="1"/>
          </p:cNvPicPr>
          <p:nvPr/>
        </p:nvPicPr>
        <p:blipFill rotWithShape="1">
          <a:blip r:embed="rId5"/>
          <a:srcRect l="8219"/>
          <a:stretch/>
        </p:blipFill>
        <p:spPr>
          <a:xfrm>
            <a:off x="1908852" y="4273512"/>
            <a:ext cx="8532339" cy="771525"/>
          </a:xfrm>
          <a:prstGeom prst="rect">
            <a:avLst/>
          </a:prstGeom>
        </p:spPr>
      </p:pic>
      <p:pic>
        <p:nvPicPr>
          <p:cNvPr id="11" name="图片 10"/>
          <p:cNvPicPr>
            <a:picLocks noChangeAspect="1"/>
          </p:cNvPicPr>
          <p:nvPr/>
        </p:nvPicPr>
        <p:blipFill>
          <a:blip r:embed="rId6"/>
          <a:stretch>
            <a:fillRect/>
          </a:stretch>
        </p:blipFill>
        <p:spPr>
          <a:xfrm>
            <a:off x="1978843" y="5376607"/>
            <a:ext cx="3171825" cy="819150"/>
          </a:xfrm>
          <a:prstGeom prst="rect">
            <a:avLst/>
          </a:prstGeom>
        </p:spPr>
      </p:pic>
      <mc:AlternateContent xmlns:mc="http://schemas.openxmlformats.org/markup-compatibility/2006" xmlns:a14="http://schemas.microsoft.com/office/drawing/2010/main">
        <mc:Choice Requires="a14">
          <p:sp>
            <p:nvSpPr>
              <p:cNvPr id="12" name="文本框 11"/>
              <p:cNvSpPr txBox="1"/>
              <p:nvPr/>
            </p:nvSpPr>
            <p:spPr>
              <a:xfrm>
                <a:off x="252948" y="5452193"/>
                <a:ext cx="3232786" cy="461665"/>
              </a:xfrm>
              <a:prstGeom prst="rect">
                <a:avLst/>
              </a:prstGeom>
              <a:noFill/>
            </p:spPr>
            <p:txBody>
              <a:bodyPr wrap="square" rtlCol="0">
                <a:spAutoFit/>
              </a:bodyPr>
              <a:lstStyle/>
              <a:p>
                <a:r>
                  <a:rPr lang="en-US" altLang="zh-TW" sz="2000" b="1" dirty="0" smtClean="0"/>
                  <a:t>	</a:t>
                </a:r>
                <a:r>
                  <a:rPr lang="zh-TW" altLang="en-US" sz="2000" b="1" dirty="0" smtClean="0"/>
                  <a:t> </a:t>
                </a:r>
                <a14:m>
                  <m:oMath xmlns:m="http://schemas.openxmlformats.org/officeDocument/2006/math">
                    <m:r>
                      <a:rPr lang="zh-TW" altLang="en-US" sz="2400" b="1" i="1">
                        <a:latin typeface="Cambria Math" panose="02040503050406030204" pitchFamily="18" charset="0"/>
                      </a:rPr>
                      <m:t> </m:t>
                    </m:r>
                    <m:r>
                      <a:rPr lang="zh-TW" altLang="en-US" sz="2400" b="1" i="1" smtClean="0">
                        <a:latin typeface="Cambria Math" panose="02040503050406030204" pitchFamily="18" charset="0"/>
                      </a:rPr>
                      <m:t> </m:t>
                    </m:r>
                    <m:r>
                      <a:rPr lang="zh-TW" altLang="en-US" sz="2400" b="1" i="1">
                        <a:latin typeface="Cambria Math" panose="02040503050406030204" pitchFamily="18" charset="0"/>
                      </a:rPr>
                      <m:t> </m:t>
                    </m:r>
                    <m:r>
                      <a:rPr lang="zh-TW" altLang="en-US" sz="2400" b="1" i="1" smtClean="0">
                        <a:latin typeface="Cambria Math" panose="02040503050406030204" pitchFamily="18" charset="0"/>
                      </a:rPr>
                      <m:t> </m:t>
                    </m:r>
                    <m:r>
                      <a:rPr lang="en-US" altLang="zh-TW" sz="2400" b="1" i="1">
                        <a:latin typeface="Cambria Math" panose="02040503050406030204" pitchFamily="18" charset="0"/>
                      </a:rPr>
                      <m:t>=</m:t>
                    </m:r>
                  </m:oMath>
                </a14:m>
                <a:endParaRPr lang="zh-CN" altLang="en-US" sz="2400" b="1" dirty="0"/>
              </a:p>
            </p:txBody>
          </p:sp>
        </mc:Choice>
        <mc:Fallback xmlns="">
          <p:sp>
            <p:nvSpPr>
              <p:cNvPr id="12" name="文本框 11"/>
              <p:cNvSpPr txBox="1">
                <a:spLocks noRot="1" noChangeAspect="1" noMove="1" noResize="1" noEditPoints="1" noAdjustHandles="1" noChangeArrowheads="1" noChangeShapeType="1" noTextEdit="1"/>
              </p:cNvSpPr>
              <p:nvPr/>
            </p:nvSpPr>
            <p:spPr>
              <a:xfrm>
                <a:off x="252948" y="5452193"/>
                <a:ext cx="3232786" cy="461665"/>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363270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838200" y="365125"/>
            <a:ext cx="10515600" cy="1325563"/>
          </a:xfrm>
        </p:spPr>
        <p:txBody>
          <a:bodyPr/>
          <a:lstStyle/>
          <a:p>
            <a:r>
              <a:rPr lang="en-US" altLang="zh-CN" b="1" dirty="0" smtClean="0">
                <a:latin typeface="Arial" panose="020B0604020202020204" pitchFamily="34" charset="0"/>
                <a:cs typeface="Arial" panose="020B0604020202020204" pitchFamily="34" charset="0"/>
              </a:rPr>
              <a:t>List of f-GANs</a:t>
            </a:r>
            <a:endParaRPr lang="zh-CN" altLang="en-US" dirty="0"/>
          </a:p>
        </p:txBody>
      </p:sp>
      <p:pic>
        <p:nvPicPr>
          <p:cNvPr id="6" name="图片 5"/>
          <p:cNvPicPr>
            <a:picLocks noChangeAspect="1"/>
          </p:cNvPicPr>
          <p:nvPr/>
        </p:nvPicPr>
        <p:blipFill>
          <a:blip r:embed="rId3"/>
          <a:stretch>
            <a:fillRect/>
          </a:stretch>
        </p:blipFill>
        <p:spPr>
          <a:xfrm>
            <a:off x="1724025" y="5724440"/>
            <a:ext cx="9629775" cy="838200"/>
          </a:xfrm>
          <a:prstGeom prst="rect">
            <a:avLst/>
          </a:prstGeom>
        </p:spPr>
      </p:pic>
      <p:pic>
        <p:nvPicPr>
          <p:cNvPr id="7" name="图片 6"/>
          <p:cNvPicPr>
            <a:picLocks noChangeAspect="1"/>
          </p:cNvPicPr>
          <p:nvPr/>
        </p:nvPicPr>
        <p:blipFill>
          <a:blip r:embed="rId4"/>
          <a:stretch>
            <a:fillRect/>
          </a:stretch>
        </p:blipFill>
        <p:spPr>
          <a:xfrm>
            <a:off x="356672" y="1856230"/>
            <a:ext cx="11592312" cy="3664409"/>
          </a:xfrm>
          <a:prstGeom prst="rect">
            <a:avLst/>
          </a:prstGeom>
        </p:spPr>
      </p:pic>
    </p:spTree>
    <p:extLst>
      <p:ext uri="{BB962C8B-B14F-4D97-AF65-F5344CB8AC3E}">
        <p14:creationId xmlns:p14="http://schemas.microsoft.com/office/powerpoint/2010/main" val="37439169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f-GAN Summary</a:t>
            </a:r>
            <a:endParaRPr lang="zh-CN" altLang="en-US" dirty="0"/>
          </a:p>
        </p:txBody>
      </p:sp>
      <p:sp>
        <p:nvSpPr>
          <p:cNvPr id="3" name="内容占位符 2"/>
          <p:cNvSpPr>
            <a:spLocks noGrp="1"/>
          </p:cNvSpPr>
          <p:nvPr>
            <p:ph idx="1"/>
          </p:nvPr>
        </p:nvSpPr>
        <p:spPr/>
        <p:txBody>
          <a:bodyPr>
            <a:normAutofit/>
          </a:bodyPr>
          <a:lstStyle/>
          <a:p>
            <a:r>
              <a:rPr lang="en-US" altLang="zh-CN" sz="3200" b="1" dirty="0"/>
              <a:t>GAN can be generalized to </a:t>
            </a:r>
            <a:r>
              <a:rPr lang="en-US" altLang="zh-CN" sz="3200" b="1" dirty="0" smtClean="0"/>
              <a:t>minimize f-divergences</a:t>
            </a:r>
          </a:p>
          <a:p>
            <a:endParaRPr lang="en-US" altLang="zh-CN" sz="3200" b="1" dirty="0"/>
          </a:p>
          <a:p>
            <a:r>
              <a:rPr lang="en-US" altLang="zh-CN" sz="3200" dirty="0" smtClean="0"/>
              <a:t>The </a:t>
            </a:r>
            <a:r>
              <a:rPr lang="en-US" altLang="zh-CN" sz="3200" dirty="0"/>
              <a:t>min-max comes from weakening the evaluation of D(P||Q) using </a:t>
            </a:r>
            <a:r>
              <a:rPr lang="en-US" altLang="zh-CN" sz="3200" dirty="0" smtClean="0"/>
              <a:t>the </a:t>
            </a:r>
            <a:r>
              <a:rPr lang="en-US" altLang="zh-CN" sz="3200" dirty="0" err="1" smtClean="0"/>
              <a:t>Fenchel</a:t>
            </a:r>
            <a:r>
              <a:rPr lang="en-US" altLang="zh-CN" sz="3200" dirty="0" smtClean="0"/>
              <a:t> dual</a:t>
            </a:r>
          </a:p>
          <a:p>
            <a:endParaRPr lang="en-US" altLang="zh-CN" sz="3200" dirty="0"/>
          </a:p>
          <a:p>
            <a:r>
              <a:rPr lang="en-US" altLang="zh-CN" sz="3200" dirty="0" smtClean="0"/>
              <a:t>Rather </a:t>
            </a:r>
            <a:r>
              <a:rPr lang="en-US" altLang="zh-CN" sz="3200" dirty="0"/>
              <a:t>than as an adversarial network </a:t>
            </a:r>
            <a:r>
              <a:rPr lang="en-US" altLang="zh-CN" sz="3200" dirty="0" smtClean="0"/>
              <a:t>G/D, </a:t>
            </a:r>
            <a:r>
              <a:rPr lang="en-US" altLang="zh-CN" sz="3200" dirty="0"/>
              <a:t>can see GAN as a system </a:t>
            </a:r>
            <a:r>
              <a:rPr lang="en-US" altLang="zh-CN" sz="3200" dirty="0" smtClean="0"/>
              <a:t>for simultaneously </a:t>
            </a:r>
            <a:r>
              <a:rPr lang="en-US" altLang="zh-CN" sz="3200" dirty="0"/>
              <a:t>approximating the </a:t>
            </a:r>
            <a:r>
              <a:rPr lang="en-US" altLang="zh-CN" sz="3200" dirty="0" smtClean="0"/>
              <a:t>divergence </a:t>
            </a:r>
            <a:r>
              <a:rPr lang="en-US" altLang="zh-CN" sz="3200" dirty="0"/>
              <a:t>and minimizing </a:t>
            </a:r>
            <a:r>
              <a:rPr lang="en-US" altLang="zh-CN" sz="3200" dirty="0" smtClean="0"/>
              <a:t>the divergence </a:t>
            </a:r>
            <a:endParaRPr lang="zh-CN" altLang="en-US" sz="3200" dirty="0"/>
          </a:p>
        </p:txBody>
      </p:sp>
    </p:spTree>
    <p:extLst>
      <p:ext uri="{BB962C8B-B14F-4D97-AF65-F5344CB8AC3E}">
        <p14:creationId xmlns:p14="http://schemas.microsoft.com/office/powerpoint/2010/main" val="219968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Generative Models using MLE</a:t>
            </a:r>
            <a:endParaRPr lang="zh-CN" altLang="en-US" dirty="0"/>
          </a:p>
        </p:txBody>
      </p:sp>
      <p:pic>
        <p:nvPicPr>
          <p:cNvPr id="7" name="图片 6"/>
          <p:cNvPicPr>
            <a:picLocks noChangeAspect="1"/>
          </p:cNvPicPr>
          <p:nvPr/>
        </p:nvPicPr>
        <p:blipFill>
          <a:blip r:embed="rId3"/>
          <a:stretch>
            <a:fillRect/>
          </a:stretch>
        </p:blipFill>
        <p:spPr>
          <a:xfrm>
            <a:off x="2669821" y="1284288"/>
            <a:ext cx="6158089" cy="2822457"/>
          </a:xfrm>
          <a:prstGeom prst="rect">
            <a:avLst/>
          </a:prstGeom>
        </p:spPr>
      </p:pic>
      <p:sp>
        <p:nvSpPr>
          <p:cNvPr id="8" name="文本框 7"/>
          <p:cNvSpPr txBox="1"/>
          <p:nvPr/>
        </p:nvSpPr>
        <p:spPr>
          <a:xfrm>
            <a:off x="498153" y="4391377"/>
            <a:ext cx="11195694" cy="830997"/>
          </a:xfrm>
          <a:prstGeom prst="rect">
            <a:avLst/>
          </a:prstGeom>
          <a:noFill/>
        </p:spPr>
        <p:txBody>
          <a:bodyPr wrap="none" rtlCol="0">
            <a:spAutoFit/>
          </a:bodyPr>
          <a:lstStyle/>
          <a:p>
            <a:pPr marL="342900" indent="-342900">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C</a:t>
            </a:r>
            <a:r>
              <a:rPr lang="en-US" altLang="zh-CN" sz="2400" dirty="0" smtClean="0">
                <a:latin typeface="Arial" panose="020B0604020202020204" pitchFamily="34" charset="0"/>
                <a:cs typeface="Arial" panose="020B0604020202020204" pitchFamily="34" charset="0"/>
              </a:rPr>
              <a:t>hoose parameters for </a:t>
            </a:r>
            <a:r>
              <a:rPr lang="en-US" altLang="zh-CN" sz="2400" dirty="0">
                <a:latin typeface="Arial" panose="020B0604020202020204" pitchFamily="34" charset="0"/>
                <a:cs typeface="Arial" panose="020B0604020202020204" pitchFamily="34" charset="0"/>
              </a:rPr>
              <a:t>model that maximize the likelihood of the training data</a:t>
            </a:r>
            <a:r>
              <a:rPr lang="en-US" altLang="zh-CN" sz="24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altLang="zh-CN" sz="2400" dirty="0" smtClean="0">
                <a:latin typeface="Arial" panose="020B0604020202020204" pitchFamily="34" charset="0"/>
                <a:cs typeface="Arial" panose="020B0604020202020204" pitchFamily="34" charset="0"/>
              </a:rPr>
              <a:t>Process of MLE = </a:t>
            </a:r>
            <a:r>
              <a:rPr lang="en-US" altLang="zh-CN" sz="2400" b="1" dirty="0" smtClean="0">
                <a:solidFill>
                  <a:srgbClr val="FF0000"/>
                </a:solidFill>
                <a:latin typeface="Arial" panose="020B0604020202020204" pitchFamily="34" charset="0"/>
                <a:cs typeface="Arial" panose="020B0604020202020204" pitchFamily="34" charset="0"/>
              </a:rPr>
              <a:t>minimize KL-divergence</a:t>
            </a:r>
          </a:p>
        </p:txBody>
      </p:sp>
      <p:pic>
        <p:nvPicPr>
          <p:cNvPr id="9" name="图片 8"/>
          <p:cNvPicPr>
            <a:picLocks noChangeAspect="1"/>
          </p:cNvPicPr>
          <p:nvPr/>
        </p:nvPicPr>
        <p:blipFill>
          <a:blip r:embed="rId4"/>
          <a:stretch>
            <a:fillRect/>
          </a:stretch>
        </p:blipFill>
        <p:spPr>
          <a:xfrm>
            <a:off x="2669821" y="5507006"/>
            <a:ext cx="6367990" cy="920673"/>
          </a:xfrm>
          <a:prstGeom prst="rect">
            <a:avLst/>
          </a:prstGeom>
        </p:spPr>
      </p:pic>
    </p:spTree>
    <p:extLst>
      <p:ext uri="{BB962C8B-B14F-4D97-AF65-F5344CB8AC3E}">
        <p14:creationId xmlns:p14="http://schemas.microsoft.com/office/powerpoint/2010/main" val="3274430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KL</a:t>
            </a:r>
            <a:r>
              <a:rPr lang="zh-TW" altLang="en-US" b="1" dirty="0" smtClean="0">
                <a:latin typeface="Arial" panose="020B0604020202020204" pitchFamily="34" charset="0"/>
                <a:cs typeface="Arial" panose="020B0604020202020204" pitchFamily="34" charset="0"/>
              </a:rPr>
              <a:t> </a:t>
            </a:r>
            <a:r>
              <a:rPr lang="en-US" altLang="zh-TW" b="1" dirty="0" smtClean="0">
                <a:latin typeface="Arial" panose="020B0604020202020204" pitchFamily="34" charset="0"/>
                <a:cs typeface="Arial" panose="020B0604020202020204" pitchFamily="34" charset="0"/>
              </a:rPr>
              <a:t>– divergence ( relative entropy )</a:t>
            </a:r>
            <a:endParaRPr lang="zh-CN" altLang="en-US" dirty="0"/>
          </a:p>
        </p:txBody>
      </p:sp>
      <p:pic>
        <p:nvPicPr>
          <p:cNvPr id="3" name="图片 2"/>
          <p:cNvPicPr>
            <a:picLocks noChangeAspect="1"/>
          </p:cNvPicPr>
          <p:nvPr/>
        </p:nvPicPr>
        <p:blipFill>
          <a:blip r:embed="rId3"/>
          <a:stretch>
            <a:fillRect/>
          </a:stretch>
        </p:blipFill>
        <p:spPr>
          <a:xfrm>
            <a:off x="1436686" y="1690688"/>
            <a:ext cx="8678276" cy="1267001"/>
          </a:xfrm>
          <a:prstGeom prst="rect">
            <a:avLst/>
          </a:prstGeom>
        </p:spPr>
      </p:pic>
      <p:sp>
        <p:nvSpPr>
          <p:cNvPr id="4" name="文本框 3"/>
          <p:cNvSpPr txBox="1"/>
          <p:nvPr/>
        </p:nvSpPr>
        <p:spPr>
          <a:xfrm>
            <a:off x="1389053" y="2773022"/>
            <a:ext cx="8488221" cy="830997"/>
          </a:xfrm>
          <a:prstGeom prst="rect">
            <a:avLst/>
          </a:prstGeom>
          <a:noFill/>
        </p:spPr>
        <p:txBody>
          <a:bodyPr wrap="none" rtlCol="0">
            <a:spAutoFit/>
          </a:bodyPr>
          <a:lstStyle/>
          <a:p>
            <a:r>
              <a:rPr lang="en-US" altLang="zh-CN" sz="2400" b="1" dirty="0" smtClean="0">
                <a:solidFill>
                  <a:srgbClr val="0000FF"/>
                </a:solidFill>
              </a:rPr>
              <a:t>KL- divergence =     cross entropy  -     information </a:t>
            </a:r>
            <a:r>
              <a:rPr lang="en-US" altLang="zh-CN" sz="2400" b="1" dirty="0">
                <a:solidFill>
                  <a:srgbClr val="0000FF"/>
                </a:solidFill>
              </a:rPr>
              <a:t>entropy</a:t>
            </a:r>
            <a:endParaRPr lang="zh-CN" altLang="en-US" sz="2400" b="1" dirty="0">
              <a:solidFill>
                <a:srgbClr val="0000FF"/>
              </a:solidFill>
            </a:endParaRPr>
          </a:p>
          <a:p>
            <a:r>
              <a:rPr lang="en-US" altLang="zh-CN" sz="2400" b="1" dirty="0" smtClean="0">
                <a:solidFill>
                  <a:srgbClr val="0000FF"/>
                </a:solidFill>
              </a:rPr>
              <a:t> </a:t>
            </a:r>
            <a:endParaRPr lang="zh-CN" altLang="en-US" sz="2400" b="1" dirty="0">
              <a:solidFill>
                <a:srgbClr val="0000FF"/>
              </a:solidFill>
            </a:endParaRPr>
          </a:p>
        </p:txBody>
      </p:sp>
      <p:sp>
        <p:nvSpPr>
          <p:cNvPr id="5" name="文本框 4"/>
          <p:cNvSpPr txBox="1"/>
          <p:nvPr/>
        </p:nvSpPr>
        <p:spPr>
          <a:xfrm>
            <a:off x="1157185" y="4027401"/>
            <a:ext cx="10272364" cy="2062103"/>
          </a:xfrm>
          <a:prstGeom prst="rect">
            <a:avLst/>
          </a:prstGeom>
          <a:noFill/>
        </p:spPr>
        <p:txBody>
          <a:bodyPr wrap="none" rtlCol="0">
            <a:spAutoFit/>
          </a:bodyPr>
          <a:lstStyle/>
          <a:p>
            <a:pPr marL="285750" indent="-285750">
              <a:buFont typeface="Arial" panose="020B0604020202020204" pitchFamily="34" charset="0"/>
              <a:buChar char="•"/>
            </a:pPr>
            <a:r>
              <a:rPr lang="en-US" altLang="zh-CN" sz="3200" dirty="0" smtClean="0"/>
              <a:t>KL-divergence represents the </a:t>
            </a:r>
            <a:r>
              <a:rPr lang="en-US" altLang="zh-CN" sz="3200" b="1" dirty="0" smtClean="0"/>
              <a:t>difference</a:t>
            </a:r>
            <a:r>
              <a:rPr lang="en-US" altLang="zh-CN" sz="3200" dirty="0" smtClean="0"/>
              <a:t> between p</a:t>
            </a:r>
            <a:r>
              <a:rPr lang="zh-TW" altLang="en-US" sz="3200" dirty="0" smtClean="0"/>
              <a:t>、</a:t>
            </a:r>
            <a:r>
              <a:rPr lang="en-US" altLang="zh-TW" sz="3200" dirty="0" smtClean="0"/>
              <a:t>q</a:t>
            </a:r>
          </a:p>
          <a:p>
            <a:pPr marL="285750" indent="-285750">
              <a:buFont typeface="Arial" panose="020B0604020202020204" pitchFamily="34" charset="0"/>
              <a:buChar char="•"/>
            </a:pPr>
            <a:r>
              <a:rPr lang="en-US" altLang="zh-TW" sz="3200" dirty="0" smtClean="0"/>
              <a:t>KL-divergence &gt;= 0</a:t>
            </a:r>
          </a:p>
          <a:p>
            <a:pPr marL="285750" indent="-285750">
              <a:buFont typeface="Arial" panose="020B0604020202020204" pitchFamily="34" charset="0"/>
              <a:buChar char="•"/>
            </a:pPr>
            <a:r>
              <a:rPr lang="en-US" altLang="zh-TW" sz="3200" dirty="0" smtClean="0"/>
              <a:t>Usually, p is a ( correct/real ) distribution, thus its </a:t>
            </a:r>
            <a:endParaRPr lang="en-US" altLang="zh-TW" sz="3200" dirty="0"/>
          </a:p>
          <a:p>
            <a:r>
              <a:rPr lang="en-US" altLang="zh-TW" sz="3200" dirty="0"/>
              <a:t> </a:t>
            </a:r>
            <a:r>
              <a:rPr lang="en-US" altLang="zh-TW" sz="3200" dirty="0" smtClean="0"/>
              <a:t>  information entropy can be viewed as a const.</a:t>
            </a:r>
            <a:endParaRPr lang="en-US" altLang="zh-TW" sz="3200" dirty="0"/>
          </a:p>
        </p:txBody>
      </p:sp>
    </p:spTree>
    <p:extLst>
      <p:ext uri="{BB962C8B-B14F-4D97-AF65-F5344CB8AC3E}">
        <p14:creationId xmlns:p14="http://schemas.microsoft.com/office/powerpoint/2010/main" val="1428746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Discriminative </a:t>
            </a:r>
            <a:r>
              <a:rPr lang="en-US" altLang="zh-CN" b="1" dirty="0" err="1" smtClean="0">
                <a:latin typeface="Arial" panose="020B0604020202020204" pitchFamily="34" charset="0"/>
                <a:cs typeface="Arial" panose="020B0604020202020204" pitchFamily="34" charset="0"/>
              </a:rPr>
              <a:t>v.s</a:t>
            </a:r>
            <a:r>
              <a:rPr lang="en-US" altLang="zh-CN" b="1" dirty="0" smtClean="0">
                <a:latin typeface="Arial" panose="020B0604020202020204" pitchFamily="34" charset="0"/>
                <a:cs typeface="Arial" panose="020B0604020202020204" pitchFamily="34" charset="0"/>
              </a:rPr>
              <a:t>. Generative</a:t>
            </a:r>
            <a:endParaRPr lang="zh-CN" altLang="en-US" dirty="0"/>
          </a:p>
        </p:txBody>
      </p:sp>
      <p:sp>
        <p:nvSpPr>
          <p:cNvPr id="4" name="文本框 3"/>
          <p:cNvSpPr txBox="1"/>
          <p:nvPr/>
        </p:nvSpPr>
        <p:spPr>
          <a:xfrm>
            <a:off x="745289" y="1981811"/>
            <a:ext cx="10721781" cy="3108543"/>
          </a:xfrm>
          <a:prstGeom prst="rect">
            <a:avLst/>
          </a:prstGeom>
          <a:noFill/>
        </p:spPr>
        <p:txBody>
          <a:bodyPr wrap="square" rtlCol="0">
            <a:spAutoFit/>
          </a:bodyPr>
          <a:lstStyle/>
          <a:p>
            <a:pPr lvl="3"/>
            <a:endParaRPr lang="en-US" altLang="zh-CN" sz="2800" dirty="0" smtClean="0"/>
          </a:p>
          <a:p>
            <a:pPr marL="285750" indent="-285750">
              <a:buFont typeface="Arial" panose="020B0604020202020204" pitchFamily="34" charset="0"/>
              <a:buChar char="•"/>
            </a:pPr>
            <a:r>
              <a:rPr lang="en-US" altLang="zh-CN" sz="2800" b="1" dirty="0" smtClean="0"/>
              <a:t>Discriminative</a:t>
            </a:r>
            <a:r>
              <a:rPr lang="en-US" altLang="zh-CN" sz="2800" dirty="0"/>
              <a:t> models capture the conditional probability p(Y | X</a:t>
            </a:r>
            <a:r>
              <a:rPr lang="en-US" altLang="zh-CN" sz="2800" dirty="0" smtClean="0"/>
              <a:t>)</a:t>
            </a:r>
          </a:p>
          <a:p>
            <a:pPr marL="285750" indent="-285750">
              <a:buFont typeface="Arial" panose="020B0604020202020204" pitchFamily="34" charset="0"/>
              <a:buChar char="•"/>
            </a:pPr>
            <a:endParaRPr lang="en-US" altLang="zh-CN" sz="2800" dirty="0"/>
          </a:p>
          <a:p>
            <a:pPr marL="285750" indent="-285750">
              <a:buFont typeface="Arial" panose="020B0604020202020204" pitchFamily="34" charset="0"/>
              <a:buChar char="•"/>
            </a:pPr>
            <a:endParaRPr lang="en-US" altLang="zh-CN" sz="2800" dirty="0" smtClean="0"/>
          </a:p>
          <a:p>
            <a:pPr marL="285750" indent="-285750">
              <a:buFont typeface="Arial" panose="020B0604020202020204" pitchFamily="34" charset="0"/>
              <a:buChar char="•"/>
            </a:pPr>
            <a:r>
              <a:rPr lang="en-US" altLang="zh-CN" sz="2800" b="1" dirty="0"/>
              <a:t>Generative</a:t>
            </a:r>
            <a:r>
              <a:rPr lang="en-US" altLang="zh-CN" sz="2800" dirty="0"/>
              <a:t> models capture the joint probability p(X, Y), </a:t>
            </a:r>
          </a:p>
          <a:p>
            <a:pPr lvl="3"/>
            <a:r>
              <a:rPr lang="en-US" altLang="zh-CN" sz="2800" dirty="0"/>
              <a:t>		</a:t>
            </a:r>
            <a:r>
              <a:rPr lang="en-US" altLang="zh-TW" sz="2800" b="1" dirty="0">
                <a:solidFill>
                  <a:srgbClr val="FF0000"/>
                </a:solidFill>
              </a:rPr>
              <a:t>(</a:t>
            </a:r>
            <a:r>
              <a:rPr lang="zh-TW" altLang="en-US" sz="2800" b="1" dirty="0">
                <a:solidFill>
                  <a:srgbClr val="FF0000"/>
                </a:solidFill>
              </a:rPr>
              <a:t> </a:t>
            </a:r>
            <a:r>
              <a:rPr lang="en-US" altLang="zh-CN" sz="2800" b="1" dirty="0">
                <a:solidFill>
                  <a:srgbClr val="FF0000"/>
                </a:solidFill>
              </a:rPr>
              <a:t>or just p(X) if there are no labels</a:t>
            </a:r>
            <a:r>
              <a:rPr lang="zh-TW" altLang="en-US" sz="2800" b="1" dirty="0">
                <a:solidFill>
                  <a:srgbClr val="FF0000"/>
                </a:solidFill>
              </a:rPr>
              <a:t> </a:t>
            </a:r>
            <a:r>
              <a:rPr lang="en-US" altLang="zh-TW" sz="2800" b="1" dirty="0">
                <a:solidFill>
                  <a:srgbClr val="FF0000"/>
                </a:solidFill>
              </a:rPr>
              <a:t>)</a:t>
            </a:r>
          </a:p>
          <a:p>
            <a:pPr marL="285750" indent="-285750">
              <a:buFont typeface="Arial" panose="020B0604020202020204" pitchFamily="34" charset="0"/>
              <a:buChar char="•"/>
            </a:pPr>
            <a:endParaRPr lang="en-US" altLang="zh-CN" sz="2800" dirty="0"/>
          </a:p>
        </p:txBody>
      </p:sp>
    </p:spTree>
    <p:extLst>
      <p:ext uri="{BB962C8B-B14F-4D97-AF65-F5344CB8AC3E}">
        <p14:creationId xmlns:p14="http://schemas.microsoft.com/office/powerpoint/2010/main" val="1716170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Arial" panose="020B0604020202020204" pitchFamily="34" charset="0"/>
                <a:cs typeface="Arial" panose="020B0604020202020204" pitchFamily="34" charset="0"/>
              </a:rPr>
              <a:t>Discriminative </a:t>
            </a:r>
            <a:r>
              <a:rPr lang="en-US" altLang="zh-CN" b="1" dirty="0" err="1">
                <a:latin typeface="Arial" panose="020B0604020202020204" pitchFamily="34" charset="0"/>
                <a:cs typeface="Arial" panose="020B0604020202020204" pitchFamily="34" charset="0"/>
              </a:rPr>
              <a:t>v.s</a:t>
            </a:r>
            <a:r>
              <a:rPr lang="en-US" altLang="zh-CN" b="1" dirty="0">
                <a:latin typeface="Arial" panose="020B0604020202020204" pitchFamily="34" charset="0"/>
                <a:cs typeface="Arial" panose="020B0604020202020204" pitchFamily="34" charset="0"/>
              </a:rPr>
              <a:t>. </a:t>
            </a:r>
            <a:r>
              <a:rPr lang="en-US" altLang="zh-CN" b="1" dirty="0" smtClean="0">
                <a:latin typeface="Arial" panose="020B0604020202020204" pitchFamily="34" charset="0"/>
                <a:cs typeface="Arial" panose="020B0604020202020204" pitchFamily="34" charset="0"/>
              </a:rPr>
              <a:t>Generative </a:t>
            </a:r>
            <a:r>
              <a:rPr lang="en-US" altLang="zh-CN" sz="2800" b="1" dirty="0" smtClean="0">
                <a:latin typeface="Arial" panose="020B0604020202020204" pitchFamily="34" charset="0"/>
                <a:cs typeface="Arial" panose="020B0604020202020204" pitchFamily="34" charset="0"/>
              </a:rPr>
              <a:t>(Supervised)</a:t>
            </a:r>
            <a:endParaRPr lang="zh-CN" altLang="en-US" sz="2800" dirty="0"/>
          </a:p>
        </p:txBody>
      </p:sp>
      <p:pic>
        <p:nvPicPr>
          <p:cNvPr id="4" name="Picture 2" descr="https://i2.kknews.cc/SIG=1e9l4tr/ctp-vzntr/15329509635022sq54q0q67.jpg"/>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26027" b="13432"/>
          <a:stretch/>
        </p:blipFill>
        <p:spPr bwMode="auto">
          <a:xfrm>
            <a:off x="974261" y="1797938"/>
            <a:ext cx="10638400" cy="36228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960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Arial" panose="020B0604020202020204" pitchFamily="34" charset="0"/>
                <a:cs typeface="Arial" panose="020B0604020202020204" pitchFamily="34" charset="0"/>
              </a:rPr>
              <a:t>Discriminative </a:t>
            </a:r>
            <a:r>
              <a:rPr lang="en-US" altLang="zh-CN" b="1" dirty="0" err="1" smtClean="0">
                <a:latin typeface="Arial" panose="020B0604020202020204" pitchFamily="34" charset="0"/>
                <a:cs typeface="Arial" panose="020B0604020202020204" pitchFamily="34" charset="0"/>
              </a:rPr>
              <a:t>v.s</a:t>
            </a:r>
            <a:r>
              <a:rPr lang="en-US" altLang="zh-CN" b="1" dirty="0" smtClean="0">
                <a:latin typeface="Arial" panose="020B0604020202020204" pitchFamily="34" charset="0"/>
                <a:cs typeface="Arial" panose="020B0604020202020204" pitchFamily="34" charset="0"/>
              </a:rPr>
              <a:t>. Generative </a:t>
            </a:r>
            <a:r>
              <a:rPr lang="en-US" altLang="zh-CN" sz="2800" b="1" dirty="0">
                <a:latin typeface="Arial" panose="020B0604020202020204" pitchFamily="34" charset="0"/>
                <a:cs typeface="Arial" panose="020B0604020202020204" pitchFamily="34" charset="0"/>
              </a:rPr>
              <a:t>(Supervised)</a:t>
            </a:r>
            <a:endParaRPr lang="zh-CN" altLang="en-US" sz="2800" dirty="0"/>
          </a:p>
        </p:txBody>
      </p:sp>
      <p:pic>
        <p:nvPicPr>
          <p:cNvPr id="1030" name="Picture 6" descr="Two graphs, one labelled 'Discriminative Model'&#10;          and the other labelled 'Generative Model'. Both graphs show&#10;          the same four datapoints. Each point is labeled with the image&#10;          of the handwritten digit that it represents. In the discriminative&#10;          graph there's a dotted line separating two data points from the&#10;          remaining two. The region above the dotted line is labelled 'y=0' and&#10;          the region below the line is labelled 'y=1'. In the generative graph&#10;          two dotted-line circles are drawn around the two pairs of points. The&#10;          top circle is labelled 'y=0' and the bottom circle is labelled 'y=1"/>
          <p:cNvPicPr>
            <a:picLocks noChangeAspect="1" noChangeArrowheads="1"/>
          </p:cNvPicPr>
          <p:nvPr/>
        </p:nvPicPr>
        <p:blipFill rotWithShape="1">
          <a:blip r:embed="rId3">
            <a:extLst>
              <a:ext uri="{28A0092B-C50C-407E-A947-70E740481C1C}">
                <a14:useLocalDpi xmlns:a14="http://schemas.microsoft.com/office/drawing/2010/main" val="0"/>
              </a:ext>
            </a:extLst>
          </a:blip>
          <a:srcRect t="11291"/>
          <a:stretch/>
        </p:blipFill>
        <p:spPr bwMode="auto">
          <a:xfrm>
            <a:off x="1487634" y="1574800"/>
            <a:ext cx="8296446" cy="411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7289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2436</TotalTime>
  <Words>1272</Words>
  <Application>Microsoft Office PowerPoint</Application>
  <PresentationFormat>宽屏</PresentationFormat>
  <Paragraphs>203</Paragraphs>
  <Slides>43</Slides>
  <Notes>30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43</vt:i4>
      </vt:variant>
    </vt:vector>
  </HeadingPairs>
  <TitlesOfParts>
    <vt:vector size="53" baseType="lpstr">
      <vt:lpstr>ArialMT</vt:lpstr>
      <vt:lpstr>CambriaMath</vt:lpstr>
      <vt:lpstr>新細明體</vt:lpstr>
      <vt:lpstr>等线</vt:lpstr>
      <vt:lpstr>等线 Light</vt:lpstr>
      <vt:lpstr>Arial</vt:lpstr>
      <vt:lpstr>Calibri</vt:lpstr>
      <vt:lpstr>Cambria Math</vt:lpstr>
      <vt:lpstr>Wingdings</vt:lpstr>
      <vt:lpstr>Office 主题​​</vt:lpstr>
      <vt:lpstr>Generative Adversarial Network-(1)</vt:lpstr>
      <vt:lpstr>Introduction: GAN</vt:lpstr>
      <vt:lpstr>Review : Supervised v.s. Unsupervised</vt:lpstr>
      <vt:lpstr>Generative Models</vt:lpstr>
      <vt:lpstr>Generative Models using MLE</vt:lpstr>
      <vt:lpstr>KL – divergence ( relative entropy )</vt:lpstr>
      <vt:lpstr>Discriminative v.s. Generative</vt:lpstr>
      <vt:lpstr>Discriminative v.s. Generative (Supervised)</vt:lpstr>
      <vt:lpstr>Discriminative v.s. Generative (Supervised)</vt:lpstr>
      <vt:lpstr>Discriminative v.s. Generative</vt:lpstr>
      <vt:lpstr>Types of GM</vt:lpstr>
      <vt:lpstr>GAN : A two-player game</vt:lpstr>
      <vt:lpstr>GAN : “evolution” through  generation </vt:lpstr>
      <vt:lpstr>GAN model</vt:lpstr>
      <vt:lpstr>GAN training : Discriminator</vt:lpstr>
      <vt:lpstr>GAN training : Generator</vt:lpstr>
      <vt:lpstr>GAN training : min-max game</vt:lpstr>
      <vt:lpstr>GAN training</vt:lpstr>
      <vt:lpstr>PowerPoint 演示文稿</vt:lpstr>
      <vt:lpstr>Training generator : Problem</vt:lpstr>
      <vt:lpstr>Training generator : Problem</vt:lpstr>
      <vt:lpstr>Training generator : trick</vt:lpstr>
      <vt:lpstr>PowerPoint 演示文稿</vt:lpstr>
      <vt:lpstr>Convergence of GAN</vt:lpstr>
      <vt:lpstr>Prop.1 proof:</vt:lpstr>
      <vt:lpstr>The. 1 proof:</vt:lpstr>
      <vt:lpstr>The. 1 proof:</vt:lpstr>
      <vt:lpstr>JS-divergence</vt:lpstr>
      <vt:lpstr>The. 1 proof:</vt:lpstr>
      <vt:lpstr>Graph of training GAN</vt:lpstr>
      <vt:lpstr>General form of GAN </vt:lpstr>
      <vt:lpstr>fGAN</vt:lpstr>
      <vt:lpstr>f-divergence</vt:lpstr>
      <vt:lpstr>f-divergence is non-negative</vt:lpstr>
      <vt:lpstr>Some common f-divergence </vt:lpstr>
      <vt:lpstr>Fenchel Dual (Conjugate)</vt:lpstr>
      <vt:lpstr>Fenchel Conjugate -- example</vt:lpstr>
      <vt:lpstr>Fenchel Conjugate -- example</vt:lpstr>
      <vt:lpstr>Connection with GAN</vt:lpstr>
      <vt:lpstr>Connection with GAN</vt:lpstr>
      <vt:lpstr>Connection with GAN</vt:lpstr>
      <vt:lpstr>List of f-GANs</vt:lpstr>
      <vt:lpstr>f-GAN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Generative Adversarial Network-(1)</dc:title>
  <dc:creator>chou</dc:creator>
  <cp:lastModifiedBy>chou</cp:lastModifiedBy>
  <cp:revision>45</cp:revision>
  <dcterms:created xsi:type="dcterms:W3CDTF">2019-10-06T12:24:28Z</dcterms:created>
  <dcterms:modified xsi:type="dcterms:W3CDTF">2019-10-16T03:42:05Z</dcterms:modified>
</cp:coreProperties>
</file>