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317" r:id="rId9"/>
    <p:sldId id="334" r:id="rId10"/>
    <p:sldId id="335" r:id="rId11"/>
    <p:sldId id="351" r:id="rId12"/>
    <p:sldId id="354" r:id="rId13"/>
    <p:sldId id="341" r:id="rId14"/>
    <p:sldId id="348" r:id="rId15"/>
    <p:sldId id="349" r:id="rId16"/>
    <p:sldId id="350" r:id="rId17"/>
    <p:sldId id="300" r:id="rId18"/>
    <p:sldId id="301" r:id="rId19"/>
    <p:sldId id="352" r:id="rId20"/>
    <p:sldId id="260" r:id="rId21"/>
    <p:sldId id="347" r:id="rId22"/>
    <p:sldId id="353" r:id="rId23"/>
    <p:sldId id="270" r:id="rId24"/>
    <p:sldId id="355" r:id="rId25"/>
    <p:sldId id="271" r:id="rId26"/>
    <p:sldId id="272" r:id="rId27"/>
    <p:sldId id="273" r:id="rId28"/>
    <p:sldId id="274" r:id="rId29"/>
    <p:sldId id="276" r:id="rId30"/>
    <p:sldId id="29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F6F1E4-497C-432F-8337-4E2BC6398CC3}" v="6" dt="2024-05-06T22:14:53.2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BFC5AC-E82D-47DA-9603-86E8E2930A3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2168B17-AC5F-422A-BD4B-8B66F6255177}">
      <dgm:prSet custT="1"/>
      <dgm:spPr/>
      <dgm:t>
        <a:bodyPr/>
        <a:lstStyle/>
        <a:p>
          <a:pPr marL="0" lvl="0" indent="0" algn="l" defTabSz="889000">
            <a:lnSpc>
              <a:spcPct val="100000"/>
            </a:lnSpc>
            <a:spcBef>
              <a:spcPct val="0"/>
            </a:spcBef>
            <a:spcAft>
              <a:spcPct val="35000"/>
            </a:spcAft>
            <a:buNone/>
          </a:pPr>
          <a:r>
            <a:rPr lang="en-US" sz="2000" kern="1200" dirty="0">
              <a:solidFill>
                <a:prstClr val="black"/>
              </a:solidFill>
              <a:latin typeface="Times New Roman" panose="02020603050405020304" pitchFamily="18" charset="0"/>
              <a:ea typeface="+mn-ea"/>
              <a:cs typeface="Times New Roman" panose="02020603050405020304" pitchFamily="18" charset="0"/>
            </a:rPr>
            <a:t>NMT is a type of machine translation that relies on artificial neural networks to predict the likelihood of a sequence of words, typically modeling entire sentences in a single integrated model. </a:t>
          </a:r>
        </a:p>
      </dgm:t>
    </dgm:pt>
    <dgm:pt modelId="{3DE5506D-CA7A-4FD2-8002-656F8AF08693}" type="parTrans" cxnId="{B723571C-1FA4-4B3E-BAEC-574D5D951B0C}">
      <dgm:prSet/>
      <dgm:spPr/>
      <dgm:t>
        <a:bodyPr/>
        <a:lstStyle/>
        <a:p>
          <a:endParaRPr lang="en-US"/>
        </a:p>
      </dgm:t>
    </dgm:pt>
    <dgm:pt modelId="{3E2DC6D0-FABA-45AB-BB69-2B723CC302DF}" type="sibTrans" cxnId="{B723571C-1FA4-4B3E-BAEC-574D5D951B0C}">
      <dgm:prSet/>
      <dgm:spPr/>
      <dgm:t>
        <a:bodyPr/>
        <a:lstStyle/>
        <a:p>
          <a:endParaRPr lang="en-US"/>
        </a:p>
      </dgm:t>
    </dgm:pt>
    <dgm:pt modelId="{18867D05-65B4-4653-8D2D-9F5F7E0F8481}">
      <dgm:prSet custT="1"/>
      <dgm:spPr/>
      <dgm:t>
        <a:bodyPr/>
        <a:lstStyle/>
        <a:p>
          <a:pPr>
            <a:lnSpc>
              <a:spcPct val="100000"/>
            </a:lnSpc>
          </a:pPr>
          <a:r>
            <a:rPr lang="en-US" sz="2000" kern="1200" dirty="0">
              <a:solidFill>
                <a:prstClr val="black"/>
              </a:solidFill>
              <a:latin typeface="Times New Roman" panose="02020603050405020304" pitchFamily="18" charset="0"/>
              <a:ea typeface="+mn-ea"/>
              <a:cs typeface="Times New Roman" panose="02020603050405020304" pitchFamily="18" charset="0"/>
            </a:rPr>
            <a:t>NMT utilizes artificial neural networks to predict word sequences, offering an integrated model for entire sentences.</a:t>
          </a:r>
        </a:p>
      </dgm:t>
    </dgm:pt>
    <dgm:pt modelId="{3D54129F-9FE7-4C3B-BA47-4981614FB4BD}" type="parTrans" cxnId="{118A8EF6-3BCA-4066-9CC6-A9091D3B6AE9}">
      <dgm:prSet/>
      <dgm:spPr/>
      <dgm:t>
        <a:bodyPr/>
        <a:lstStyle/>
        <a:p>
          <a:endParaRPr lang="en-US"/>
        </a:p>
      </dgm:t>
    </dgm:pt>
    <dgm:pt modelId="{FD8E1905-17EE-49DD-A08B-36632A1197C7}" type="sibTrans" cxnId="{118A8EF6-3BCA-4066-9CC6-A9091D3B6AE9}">
      <dgm:prSet/>
      <dgm:spPr/>
      <dgm:t>
        <a:bodyPr/>
        <a:lstStyle/>
        <a:p>
          <a:endParaRPr lang="en-US"/>
        </a:p>
      </dgm:t>
    </dgm:pt>
    <dgm:pt modelId="{2EDA2C45-2581-4386-A7B4-5051CA3CA1FD}">
      <dgm:prSet custT="1"/>
      <dgm:spPr/>
      <dgm:t>
        <a:bodyPr/>
        <a:lstStyle/>
        <a:p>
          <a:pPr marL="0" lvl="0" indent="0" algn="l" defTabSz="889000">
            <a:lnSpc>
              <a:spcPct val="100000"/>
            </a:lnSpc>
            <a:spcBef>
              <a:spcPct val="0"/>
            </a:spcBef>
            <a:spcAft>
              <a:spcPct val="35000"/>
            </a:spcAft>
            <a:buNone/>
          </a:pPr>
          <a:r>
            <a:rPr lang="en-US" sz="2000" kern="1200" dirty="0">
              <a:solidFill>
                <a:prstClr val="black"/>
              </a:solidFill>
              <a:latin typeface="Times New Roman" panose="02020603050405020304" pitchFamily="18" charset="0"/>
              <a:ea typeface="+mn-ea"/>
              <a:cs typeface="Times New Roman" panose="02020603050405020304" pitchFamily="18" charset="0"/>
            </a:rPr>
            <a:t>Compared to rule-based and statistical methods, NMT yields more fluent and accurate translations by capturing linguistic nuances.</a:t>
          </a:r>
        </a:p>
      </dgm:t>
    </dgm:pt>
    <dgm:pt modelId="{2ABADF0B-CB6D-416F-B35D-41DA3D46FE80}" type="parTrans" cxnId="{3B6EA9D4-C1E8-4906-A28A-BAB94B096191}">
      <dgm:prSet/>
      <dgm:spPr/>
      <dgm:t>
        <a:bodyPr/>
        <a:lstStyle/>
        <a:p>
          <a:endParaRPr lang="en-US"/>
        </a:p>
      </dgm:t>
    </dgm:pt>
    <dgm:pt modelId="{53C7EDDB-4ABD-4BFF-A352-458F003509BE}" type="sibTrans" cxnId="{3B6EA9D4-C1E8-4906-A28A-BAB94B096191}">
      <dgm:prSet/>
      <dgm:spPr/>
      <dgm:t>
        <a:bodyPr/>
        <a:lstStyle/>
        <a:p>
          <a:endParaRPr lang="en-US"/>
        </a:p>
      </dgm:t>
    </dgm:pt>
    <dgm:pt modelId="{5C278825-348D-4CFE-81D3-E3BC7D89ABB3}">
      <dgm:prSet custT="1"/>
      <dgm:spPr/>
      <dgm:t>
        <a:bodyPr/>
        <a:lstStyle/>
        <a:p>
          <a:pPr marL="0" lvl="0" indent="0" algn="l" defTabSz="889000">
            <a:lnSpc>
              <a:spcPct val="100000"/>
            </a:lnSpc>
            <a:spcBef>
              <a:spcPct val="0"/>
            </a:spcBef>
            <a:spcAft>
              <a:spcPct val="35000"/>
            </a:spcAft>
            <a:buNone/>
          </a:pPr>
          <a:r>
            <a:rPr lang="en-US" sz="2000" kern="1200" dirty="0">
              <a:solidFill>
                <a:prstClr val="black"/>
              </a:solidFill>
              <a:latin typeface="Times New Roman" panose="02020603050405020304" pitchFamily="18" charset="0"/>
              <a:ea typeface="+mn-ea"/>
              <a:cs typeface="Times New Roman" panose="02020603050405020304" pitchFamily="18" charset="0"/>
            </a:rPr>
            <a:t>While superior in output quality, NMT requires substantial data and computing power for training.</a:t>
          </a:r>
        </a:p>
      </dgm:t>
    </dgm:pt>
    <dgm:pt modelId="{7E7A3B05-41C4-470C-BC7F-5D1080AD9994}" type="parTrans" cxnId="{541CC056-7C1A-4326-8679-DE214D1A154B}">
      <dgm:prSet/>
      <dgm:spPr/>
      <dgm:t>
        <a:bodyPr/>
        <a:lstStyle/>
        <a:p>
          <a:endParaRPr lang="en-US"/>
        </a:p>
      </dgm:t>
    </dgm:pt>
    <dgm:pt modelId="{28415B8B-7DCF-4656-B24A-F26CC0EF6D19}" type="sibTrans" cxnId="{541CC056-7C1A-4326-8679-DE214D1A154B}">
      <dgm:prSet/>
      <dgm:spPr/>
      <dgm:t>
        <a:bodyPr/>
        <a:lstStyle/>
        <a:p>
          <a:endParaRPr lang="en-US"/>
        </a:p>
      </dgm:t>
    </dgm:pt>
    <dgm:pt modelId="{D6734D4E-FDD1-41D8-ADC4-15E94E609340}">
      <dgm:prSet custT="1"/>
      <dgm:spPr/>
      <dgm:t>
        <a:bodyPr/>
        <a:lstStyle/>
        <a:p>
          <a:pPr>
            <a:lnSpc>
              <a:spcPct val="100000"/>
            </a:lnSpc>
          </a:pPr>
          <a:r>
            <a:rPr lang="en-US" sz="2000" dirty="0">
              <a:solidFill>
                <a:schemeClr val="bg1"/>
              </a:solidFill>
              <a:latin typeface="Times New Roman" panose="02020603050405020304" pitchFamily="18" charset="0"/>
              <a:cs typeface="Times New Roman" panose="02020603050405020304" pitchFamily="18" charset="0"/>
            </a:rPr>
            <a:t>Significantly advances machine translation technology, underpinning many online translation services today.</a:t>
          </a:r>
        </a:p>
      </dgm:t>
    </dgm:pt>
    <dgm:pt modelId="{503FE774-F942-4F7A-8216-EFB84E332AB1}" type="parTrans" cxnId="{0F5A38FA-F909-409D-8C84-F63D904A08B0}">
      <dgm:prSet/>
      <dgm:spPr/>
      <dgm:t>
        <a:bodyPr/>
        <a:lstStyle/>
        <a:p>
          <a:endParaRPr lang="en-US"/>
        </a:p>
      </dgm:t>
    </dgm:pt>
    <dgm:pt modelId="{A9B4BA42-00B2-42F9-ACD3-6CE9E9536EC6}" type="sibTrans" cxnId="{0F5A38FA-F909-409D-8C84-F63D904A08B0}">
      <dgm:prSet/>
      <dgm:spPr/>
      <dgm:t>
        <a:bodyPr/>
        <a:lstStyle/>
        <a:p>
          <a:endParaRPr lang="en-US"/>
        </a:p>
      </dgm:t>
    </dgm:pt>
    <dgm:pt modelId="{58F237A5-4A8D-46A8-9BAA-950B1033B3B8}" type="pres">
      <dgm:prSet presAssocID="{2CBFC5AC-E82D-47DA-9603-86E8E2930A3F}" presName="root" presStyleCnt="0">
        <dgm:presLayoutVars>
          <dgm:dir/>
          <dgm:resizeHandles val="exact"/>
        </dgm:presLayoutVars>
      </dgm:prSet>
      <dgm:spPr/>
    </dgm:pt>
    <dgm:pt modelId="{ACF486CD-6F17-424D-BB11-09B05D1A24D2}" type="pres">
      <dgm:prSet presAssocID="{C2168B17-AC5F-422A-BD4B-8B66F6255177}" presName="compNode" presStyleCnt="0"/>
      <dgm:spPr/>
    </dgm:pt>
    <dgm:pt modelId="{CB7F5BDB-E21A-447B-A711-5AE2E004AD4A}" type="pres">
      <dgm:prSet presAssocID="{C2168B17-AC5F-422A-BD4B-8B66F6255177}" presName="bgRect" presStyleLbl="bgShp" presStyleIdx="0" presStyleCnt="5"/>
      <dgm:spPr/>
    </dgm:pt>
    <dgm:pt modelId="{F54F7028-9A1E-470B-BC74-968CBECCEDE8}" type="pres">
      <dgm:prSet presAssocID="{C2168B17-AC5F-422A-BD4B-8B66F625517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824AC341-A0B1-4216-9979-A53EF23522C3}" type="pres">
      <dgm:prSet presAssocID="{C2168B17-AC5F-422A-BD4B-8B66F6255177}" presName="spaceRect" presStyleCnt="0"/>
      <dgm:spPr/>
    </dgm:pt>
    <dgm:pt modelId="{7497A7CE-2ED7-4C53-8198-1A6A71A28602}" type="pres">
      <dgm:prSet presAssocID="{C2168B17-AC5F-422A-BD4B-8B66F6255177}" presName="parTx" presStyleLbl="revTx" presStyleIdx="0" presStyleCnt="5" custScaleX="104409">
        <dgm:presLayoutVars>
          <dgm:chMax val="0"/>
          <dgm:chPref val="0"/>
        </dgm:presLayoutVars>
      </dgm:prSet>
      <dgm:spPr/>
    </dgm:pt>
    <dgm:pt modelId="{7FAC5D11-5F54-471F-BD72-EF5634F04706}" type="pres">
      <dgm:prSet presAssocID="{3E2DC6D0-FABA-45AB-BB69-2B723CC302DF}" presName="sibTrans" presStyleCnt="0"/>
      <dgm:spPr/>
    </dgm:pt>
    <dgm:pt modelId="{BE5EC2B9-72FA-4171-915B-B2E69BDF3C52}" type="pres">
      <dgm:prSet presAssocID="{18867D05-65B4-4653-8D2D-9F5F7E0F8481}" presName="compNode" presStyleCnt="0"/>
      <dgm:spPr/>
    </dgm:pt>
    <dgm:pt modelId="{6F6C7468-1A03-4F07-A21D-6DBFAA0125E3}" type="pres">
      <dgm:prSet presAssocID="{18867D05-65B4-4653-8D2D-9F5F7E0F8481}" presName="bgRect" presStyleLbl="bgShp" presStyleIdx="1" presStyleCnt="5"/>
      <dgm:spPr/>
    </dgm:pt>
    <dgm:pt modelId="{B4280F72-A0A6-4B7D-83DC-63873DAC3456}" type="pres">
      <dgm:prSet presAssocID="{18867D05-65B4-4653-8D2D-9F5F7E0F848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ain"/>
        </a:ext>
      </dgm:extLst>
    </dgm:pt>
    <dgm:pt modelId="{B8A1863C-537B-4442-B0AE-1988758A727D}" type="pres">
      <dgm:prSet presAssocID="{18867D05-65B4-4653-8D2D-9F5F7E0F8481}" presName="spaceRect" presStyleCnt="0"/>
      <dgm:spPr/>
    </dgm:pt>
    <dgm:pt modelId="{6473BDEC-1824-4B4F-9323-D8032E9E9E0F}" type="pres">
      <dgm:prSet presAssocID="{18867D05-65B4-4653-8D2D-9F5F7E0F8481}" presName="parTx" presStyleLbl="revTx" presStyleIdx="1" presStyleCnt="5">
        <dgm:presLayoutVars>
          <dgm:chMax val="0"/>
          <dgm:chPref val="0"/>
        </dgm:presLayoutVars>
      </dgm:prSet>
      <dgm:spPr/>
    </dgm:pt>
    <dgm:pt modelId="{07C45217-A530-4AD2-8D45-8D0ACEB544E2}" type="pres">
      <dgm:prSet presAssocID="{FD8E1905-17EE-49DD-A08B-36632A1197C7}" presName="sibTrans" presStyleCnt="0"/>
      <dgm:spPr/>
    </dgm:pt>
    <dgm:pt modelId="{6EF64ED0-137B-4C82-B6FE-4F935B25C55B}" type="pres">
      <dgm:prSet presAssocID="{2EDA2C45-2581-4386-A7B4-5051CA3CA1FD}" presName="compNode" presStyleCnt="0"/>
      <dgm:spPr/>
    </dgm:pt>
    <dgm:pt modelId="{2B58DA0F-16EE-41AC-AF87-03E48BB25D7A}" type="pres">
      <dgm:prSet presAssocID="{2EDA2C45-2581-4386-A7B4-5051CA3CA1FD}" presName="bgRect" presStyleLbl="bgShp" presStyleIdx="2" presStyleCnt="5"/>
      <dgm:spPr/>
    </dgm:pt>
    <dgm:pt modelId="{5CD632A9-3415-4642-B281-DE4CD66E6E5F}" type="pres">
      <dgm:prSet presAssocID="{2EDA2C45-2581-4386-A7B4-5051CA3CA1F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B4CFE34E-95A6-4472-AF74-C16795E59722}" type="pres">
      <dgm:prSet presAssocID="{2EDA2C45-2581-4386-A7B4-5051CA3CA1FD}" presName="spaceRect" presStyleCnt="0"/>
      <dgm:spPr/>
    </dgm:pt>
    <dgm:pt modelId="{9E09F363-0F0E-41BC-8C93-62040D79B156}" type="pres">
      <dgm:prSet presAssocID="{2EDA2C45-2581-4386-A7B4-5051CA3CA1FD}" presName="parTx" presStyleLbl="revTx" presStyleIdx="2" presStyleCnt="5">
        <dgm:presLayoutVars>
          <dgm:chMax val="0"/>
          <dgm:chPref val="0"/>
        </dgm:presLayoutVars>
      </dgm:prSet>
      <dgm:spPr/>
    </dgm:pt>
    <dgm:pt modelId="{98EF0625-9CC7-4CA4-8BD8-C8B77E933E2A}" type="pres">
      <dgm:prSet presAssocID="{53C7EDDB-4ABD-4BFF-A352-458F003509BE}" presName="sibTrans" presStyleCnt="0"/>
      <dgm:spPr/>
    </dgm:pt>
    <dgm:pt modelId="{123CD194-8F46-47CC-8B36-2F7E384425C9}" type="pres">
      <dgm:prSet presAssocID="{5C278825-348D-4CFE-81D3-E3BC7D89ABB3}" presName="compNode" presStyleCnt="0"/>
      <dgm:spPr/>
    </dgm:pt>
    <dgm:pt modelId="{FC034B5C-D0D5-432D-B38B-268DAFC891DF}" type="pres">
      <dgm:prSet presAssocID="{5C278825-348D-4CFE-81D3-E3BC7D89ABB3}" presName="bgRect" presStyleLbl="bgShp" presStyleIdx="3" presStyleCnt="5"/>
      <dgm:spPr/>
    </dgm:pt>
    <dgm:pt modelId="{682F96BD-96B2-426E-9829-D632625BE341}" type="pres">
      <dgm:prSet presAssocID="{5C278825-348D-4CFE-81D3-E3BC7D89ABB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10A79DB7-4705-432D-AB00-56809C92CEBF}" type="pres">
      <dgm:prSet presAssocID="{5C278825-348D-4CFE-81D3-E3BC7D89ABB3}" presName="spaceRect" presStyleCnt="0"/>
      <dgm:spPr/>
    </dgm:pt>
    <dgm:pt modelId="{16AF7729-2B94-47FF-AE5B-F3C68A5436F7}" type="pres">
      <dgm:prSet presAssocID="{5C278825-348D-4CFE-81D3-E3BC7D89ABB3}" presName="parTx" presStyleLbl="revTx" presStyleIdx="3" presStyleCnt="5">
        <dgm:presLayoutVars>
          <dgm:chMax val="0"/>
          <dgm:chPref val="0"/>
        </dgm:presLayoutVars>
      </dgm:prSet>
      <dgm:spPr/>
    </dgm:pt>
    <dgm:pt modelId="{555CFFCF-21D0-4859-8D0E-C56CF10238EF}" type="pres">
      <dgm:prSet presAssocID="{28415B8B-7DCF-4656-B24A-F26CC0EF6D19}" presName="sibTrans" presStyleCnt="0"/>
      <dgm:spPr/>
    </dgm:pt>
    <dgm:pt modelId="{91519CA2-13A0-4ADF-A93D-8BD152A5B2D0}" type="pres">
      <dgm:prSet presAssocID="{D6734D4E-FDD1-41D8-ADC4-15E94E609340}" presName="compNode" presStyleCnt="0"/>
      <dgm:spPr/>
    </dgm:pt>
    <dgm:pt modelId="{0957CFF0-25E9-4CF4-8C80-45C4ED9C7314}" type="pres">
      <dgm:prSet presAssocID="{D6734D4E-FDD1-41D8-ADC4-15E94E609340}" presName="bgRect" presStyleLbl="bgShp" presStyleIdx="4" presStyleCnt="5"/>
      <dgm:spPr/>
    </dgm:pt>
    <dgm:pt modelId="{1B858DED-E585-4FEF-B2BE-6AC71E1804DF}" type="pres">
      <dgm:prSet presAssocID="{D6734D4E-FDD1-41D8-ADC4-15E94E60934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emote control"/>
        </a:ext>
      </dgm:extLst>
    </dgm:pt>
    <dgm:pt modelId="{B0236D92-B632-410C-9148-A5FC4346CBAF}" type="pres">
      <dgm:prSet presAssocID="{D6734D4E-FDD1-41D8-ADC4-15E94E609340}" presName="spaceRect" presStyleCnt="0"/>
      <dgm:spPr/>
    </dgm:pt>
    <dgm:pt modelId="{3528CEBB-EE96-49A8-AE6F-577950A2BD03}" type="pres">
      <dgm:prSet presAssocID="{D6734D4E-FDD1-41D8-ADC4-15E94E609340}" presName="parTx" presStyleLbl="revTx" presStyleIdx="4" presStyleCnt="5">
        <dgm:presLayoutVars>
          <dgm:chMax val="0"/>
          <dgm:chPref val="0"/>
        </dgm:presLayoutVars>
      </dgm:prSet>
      <dgm:spPr/>
    </dgm:pt>
  </dgm:ptLst>
  <dgm:cxnLst>
    <dgm:cxn modelId="{B723571C-1FA4-4B3E-BAEC-574D5D951B0C}" srcId="{2CBFC5AC-E82D-47DA-9603-86E8E2930A3F}" destId="{C2168B17-AC5F-422A-BD4B-8B66F6255177}" srcOrd="0" destOrd="0" parTransId="{3DE5506D-CA7A-4FD2-8002-656F8AF08693}" sibTransId="{3E2DC6D0-FABA-45AB-BB69-2B723CC302DF}"/>
    <dgm:cxn modelId="{8ED36D1D-B568-4501-9E55-DC86EB933B43}" type="presOf" srcId="{5C278825-348D-4CFE-81D3-E3BC7D89ABB3}" destId="{16AF7729-2B94-47FF-AE5B-F3C68A5436F7}" srcOrd="0" destOrd="0" presId="urn:microsoft.com/office/officeart/2018/2/layout/IconVerticalSolidList"/>
    <dgm:cxn modelId="{F3D7A128-369E-42DB-A1AA-20022DB572D1}" type="presOf" srcId="{18867D05-65B4-4653-8D2D-9F5F7E0F8481}" destId="{6473BDEC-1824-4B4F-9323-D8032E9E9E0F}" srcOrd="0" destOrd="0" presId="urn:microsoft.com/office/officeart/2018/2/layout/IconVerticalSolidList"/>
    <dgm:cxn modelId="{CD452E2C-C0A0-4086-8880-39AC88C439AE}" type="presOf" srcId="{2CBFC5AC-E82D-47DA-9603-86E8E2930A3F}" destId="{58F237A5-4A8D-46A8-9BAA-950B1033B3B8}" srcOrd="0" destOrd="0" presId="urn:microsoft.com/office/officeart/2018/2/layout/IconVerticalSolidList"/>
    <dgm:cxn modelId="{CC86BD2F-BEC0-44E1-BE18-E05CB1F528E5}" type="presOf" srcId="{2EDA2C45-2581-4386-A7B4-5051CA3CA1FD}" destId="{9E09F363-0F0E-41BC-8C93-62040D79B156}" srcOrd="0" destOrd="0" presId="urn:microsoft.com/office/officeart/2018/2/layout/IconVerticalSolidList"/>
    <dgm:cxn modelId="{E4749264-0749-43E9-AA61-BC5151E58A1D}" type="presOf" srcId="{D6734D4E-FDD1-41D8-ADC4-15E94E609340}" destId="{3528CEBB-EE96-49A8-AE6F-577950A2BD03}" srcOrd="0" destOrd="0" presId="urn:microsoft.com/office/officeart/2018/2/layout/IconVerticalSolidList"/>
    <dgm:cxn modelId="{BF16F174-3C32-4F94-9716-4B6E4A849FDD}" type="presOf" srcId="{C2168B17-AC5F-422A-BD4B-8B66F6255177}" destId="{7497A7CE-2ED7-4C53-8198-1A6A71A28602}" srcOrd="0" destOrd="0" presId="urn:microsoft.com/office/officeart/2018/2/layout/IconVerticalSolidList"/>
    <dgm:cxn modelId="{541CC056-7C1A-4326-8679-DE214D1A154B}" srcId="{2CBFC5AC-E82D-47DA-9603-86E8E2930A3F}" destId="{5C278825-348D-4CFE-81D3-E3BC7D89ABB3}" srcOrd="3" destOrd="0" parTransId="{7E7A3B05-41C4-470C-BC7F-5D1080AD9994}" sibTransId="{28415B8B-7DCF-4656-B24A-F26CC0EF6D19}"/>
    <dgm:cxn modelId="{3B6EA9D4-C1E8-4906-A28A-BAB94B096191}" srcId="{2CBFC5AC-E82D-47DA-9603-86E8E2930A3F}" destId="{2EDA2C45-2581-4386-A7B4-5051CA3CA1FD}" srcOrd="2" destOrd="0" parTransId="{2ABADF0B-CB6D-416F-B35D-41DA3D46FE80}" sibTransId="{53C7EDDB-4ABD-4BFF-A352-458F003509BE}"/>
    <dgm:cxn modelId="{118A8EF6-3BCA-4066-9CC6-A9091D3B6AE9}" srcId="{2CBFC5AC-E82D-47DA-9603-86E8E2930A3F}" destId="{18867D05-65B4-4653-8D2D-9F5F7E0F8481}" srcOrd="1" destOrd="0" parTransId="{3D54129F-9FE7-4C3B-BA47-4981614FB4BD}" sibTransId="{FD8E1905-17EE-49DD-A08B-36632A1197C7}"/>
    <dgm:cxn modelId="{0F5A38FA-F909-409D-8C84-F63D904A08B0}" srcId="{2CBFC5AC-E82D-47DA-9603-86E8E2930A3F}" destId="{D6734D4E-FDD1-41D8-ADC4-15E94E609340}" srcOrd="4" destOrd="0" parTransId="{503FE774-F942-4F7A-8216-EFB84E332AB1}" sibTransId="{A9B4BA42-00B2-42F9-ACD3-6CE9E9536EC6}"/>
    <dgm:cxn modelId="{9A107603-FEFA-4D45-B19B-D7D6A48288BE}" type="presParOf" srcId="{58F237A5-4A8D-46A8-9BAA-950B1033B3B8}" destId="{ACF486CD-6F17-424D-BB11-09B05D1A24D2}" srcOrd="0" destOrd="0" presId="urn:microsoft.com/office/officeart/2018/2/layout/IconVerticalSolidList"/>
    <dgm:cxn modelId="{50271111-D4C7-45D0-80C7-CCF5B13F928E}" type="presParOf" srcId="{ACF486CD-6F17-424D-BB11-09B05D1A24D2}" destId="{CB7F5BDB-E21A-447B-A711-5AE2E004AD4A}" srcOrd="0" destOrd="0" presId="urn:microsoft.com/office/officeart/2018/2/layout/IconVerticalSolidList"/>
    <dgm:cxn modelId="{99A6D729-6BFE-464A-AE18-39681FEB26A8}" type="presParOf" srcId="{ACF486CD-6F17-424D-BB11-09B05D1A24D2}" destId="{F54F7028-9A1E-470B-BC74-968CBECCEDE8}" srcOrd="1" destOrd="0" presId="urn:microsoft.com/office/officeart/2018/2/layout/IconVerticalSolidList"/>
    <dgm:cxn modelId="{7C473495-A7B6-45C6-8C3D-2F41A31BC667}" type="presParOf" srcId="{ACF486CD-6F17-424D-BB11-09B05D1A24D2}" destId="{824AC341-A0B1-4216-9979-A53EF23522C3}" srcOrd="2" destOrd="0" presId="urn:microsoft.com/office/officeart/2018/2/layout/IconVerticalSolidList"/>
    <dgm:cxn modelId="{D3A4813E-68E3-48A0-8CD2-9766A5C7A288}" type="presParOf" srcId="{ACF486CD-6F17-424D-BB11-09B05D1A24D2}" destId="{7497A7CE-2ED7-4C53-8198-1A6A71A28602}" srcOrd="3" destOrd="0" presId="urn:microsoft.com/office/officeart/2018/2/layout/IconVerticalSolidList"/>
    <dgm:cxn modelId="{3FC76563-A67C-47D2-A290-2BAFA0429B00}" type="presParOf" srcId="{58F237A5-4A8D-46A8-9BAA-950B1033B3B8}" destId="{7FAC5D11-5F54-471F-BD72-EF5634F04706}" srcOrd="1" destOrd="0" presId="urn:microsoft.com/office/officeart/2018/2/layout/IconVerticalSolidList"/>
    <dgm:cxn modelId="{E1006D37-2275-4157-B7E1-01F96E7A00D0}" type="presParOf" srcId="{58F237A5-4A8D-46A8-9BAA-950B1033B3B8}" destId="{BE5EC2B9-72FA-4171-915B-B2E69BDF3C52}" srcOrd="2" destOrd="0" presId="urn:microsoft.com/office/officeart/2018/2/layout/IconVerticalSolidList"/>
    <dgm:cxn modelId="{74AE2AEB-DC55-4FC1-A2B4-714592561DD1}" type="presParOf" srcId="{BE5EC2B9-72FA-4171-915B-B2E69BDF3C52}" destId="{6F6C7468-1A03-4F07-A21D-6DBFAA0125E3}" srcOrd="0" destOrd="0" presId="urn:microsoft.com/office/officeart/2018/2/layout/IconVerticalSolidList"/>
    <dgm:cxn modelId="{0CFBBBB2-FFC9-43C8-8673-B2517C82685B}" type="presParOf" srcId="{BE5EC2B9-72FA-4171-915B-B2E69BDF3C52}" destId="{B4280F72-A0A6-4B7D-83DC-63873DAC3456}" srcOrd="1" destOrd="0" presId="urn:microsoft.com/office/officeart/2018/2/layout/IconVerticalSolidList"/>
    <dgm:cxn modelId="{8D8AB61A-2E63-4027-A3E9-C06B1328E0AB}" type="presParOf" srcId="{BE5EC2B9-72FA-4171-915B-B2E69BDF3C52}" destId="{B8A1863C-537B-4442-B0AE-1988758A727D}" srcOrd="2" destOrd="0" presId="urn:microsoft.com/office/officeart/2018/2/layout/IconVerticalSolidList"/>
    <dgm:cxn modelId="{8370C575-AFEA-4FD7-942E-8AEF302015A8}" type="presParOf" srcId="{BE5EC2B9-72FA-4171-915B-B2E69BDF3C52}" destId="{6473BDEC-1824-4B4F-9323-D8032E9E9E0F}" srcOrd="3" destOrd="0" presId="urn:microsoft.com/office/officeart/2018/2/layout/IconVerticalSolidList"/>
    <dgm:cxn modelId="{1F2576FD-C078-4272-B547-E4BA613B4BCB}" type="presParOf" srcId="{58F237A5-4A8D-46A8-9BAA-950B1033B3B8}" destId="{07C45217-A530-4AD2-8D45-8D0ACEB544E2}" srcOrd="3" destOrd="0" presId="urn:microsoft.com/office/officeart/2018/2/layout/IconVerticalSolidList"/>
    <dgm:cxn modelId="{F2AAB8E4-34B8-41F0-B18B-258E3AE7F943}" type="presParOf" srcId="{58F237A5-4A8D-46A8-9BAA-950B1033B3B8}" destId="{6EF64ED0-137B-4C82-B6FE-4F935B25C55B}" srcOrd="4" destOrd="0" presId="urn:microsoft.com/office/officeart/2018/2/layout/IconVerticalSolidList"/>
    <dgm:cxn modelId="{644BA3E8-8A5B-450B-9D68-64D785E57284}" type="presParOf" srcId="{6EF64ED0-137B-4C82-B6FE-4F935B25C55B}" destId="{2B58DA0F-16EE-41AC-AF87-03E48BB25D7A}" srcOrd="0" destOrd="0" presId="urn:microsoft.com/office/officeart/2018/2/layout/IconVerticalSolidList"/>
    <dgm:cxn modelId="{C7C893B6-FC5E-453A-BFC2-003E3DF3C424}" type="presParOf" srcId="{6EF64ED0-137B-4C82-B6FE-4F935B25C55B}" destId="{5CD632A9-3415-4642-B281-DE4CD66E6E5F}" srcOrd="1" destOrd="0" presId="urn:microsoft.com/office/officeart/2018/2/layout/IconVerticalSolidList"/>
    <dgm:cxn modelId="{857E0749-140B-4679-A4D7-30B8DD4BF2D8}" type="presParOf" srcId="{6EF64ED0-137B-4C82-B6FE-4F935B25C55B}" destId="{B4CFE34E-95A6-4472-AF74-C16795E59722}" srcOrd="2" destOrd="0" presId="urn:microsoft.com/office/officeart/2018/2/layout/IconVerticalSolidList"/>
    <dgm:cxn modelId="{CF2D8E8D-10E3-45C1-8F8E-591D4B6DF5A3}" type="presParOf" srcId="{6EF64ED0-137B-4C82-B6FE-4F935B25C55B}" destId="{9E09F363-0F0E-41BC-8C93-62040D79B156}" srcOrd="3" destOrd="0" presId="urn:microsoft.com/office/officeart/2018/2/layout/IconVerticalSolidList"/>
    <dgm:cxn modelId="{CFA87523-2341-42A6-BCA5-6440CF487590}" type="presParOf" srcId="{58F237A5-4A8D-46A8-9BAA-950B1033B3B8}" destId="{98EF0625-9CC7-4CA4-8BD8-C8B77E933E2A}" srcOrd="5" destOrd="0" presId="urn:microsoft.com/office/officeart/2018/2/layout/IconVerticalSolidList"/>
    <dgm:cxn modelId="{96FD1B4D-8A97-400C-BB7D-092666E70664}" type="presParOf" srcId="{58F237A5-4A8D-46A8-9BAA-950B1033B3B8}" destId="{123CD194-8F46-47CC-8B36-2F7E384425C9}" srcOrd="6" destOrd="0" presId="urn:microsoft.com/office/officeart/2018/2/layout/IconVerticalSolidList"/>
    <dgm:cxn modelId="{C3999A85-A135-45DD-91A3-53743703D594}" type="presParOf" srcId="{123CD194-8F46-47CC-8B36-2F7E384425C9}" destId="{FC034B5C-D0D5-432D-B38B-268DAFC891DF}" srcOrd="0" destOrd="0" presId="urn:microsoft.com/office/officeart/2018/2/layout/IconVerticalSolidList"/>
    <dgm:cxn modelId="{7C8FDB26-801E-433B-A42A-E57E17436214}" type="presParOf" srcId="{123CD194-8F46-47CC-8B36-2F7E384425C9}" destId="{682F96BD-96B2-426E-9829-D632625BE341}" srcOrd="1" destOrd="0" presId="urn:microsoft.com/office/officeart/2018/2/layout/IconVerticalSolidList"/>
    <dgm:cxn modelId="{19F5C0C6-8A4A-4295-B7D9-E24F3FA2CA5D}" type="presParOf" srcId="{123CD194-8F46-47CC-8B36-2F7E384425C9}" destId="{10A79DB7-4705-432D-AB00-56809C92CEBF}" srcOrd="2" destOrd="0" presId="urn:microsoft.com/office/officeart/2018/2/layout/IconVerticalSolidList"/>
    <dgm:cxn modelId="{578D2EE9-2E27-494B-91C3-B0642A0FBABE}" type="presParOf" srcId="{123CD194-8F46-47CC-8B36-2F7E384425C9}" destId="{16AF7729-2B94-47FF-AE5B-F3C68A5436F7}" srcOrd="3" destOrd="0" presId="urn:microsoft.com/office/officeart/2018/2/layout/IconVerticalSolidList"/>
    <dgm:cxn modelId="{C27BFB52-7278-4CB6-BEA8-7778E93CA55B}" type="presParOf" srcId="{58F237A5-4A8D-46A8-9BAA-950B1033B3B8}" destId="{555CFFCF-21D0-4859-8D0E-C56CF10238EF}" srcOrd="7" destOrd="0" presId="urn:microsoft.com/office/officeart/2018/2/layout/IconVerticalSolidList"/>
    <dgm:cxn modelId="{BD52A131-0651-4D31-AFA4-FB4E6966CADD}" type="presParOf" srcId="{58F237A5-4A8D-46A8-9BAA-950B1033B3B8}" destId="{91519CA2-13A0-4ADF-A93D-8BD152A5B2D0}" srcOrd="8" destOrd="0" presId="urn:microsoft.com/office/officeart/2018/2/layout/IconVerticalSolidList"/>
    <dgm:cxn modelId="{81BC7154-1F92-40D0-8452-6201A4B57FA4}" type="presParOf" srcId="{91519CA2-13A0-4ADF-A93D-8BD152A5B2D0}" destId="{0957CFF0-25E9-4CF4-8C80-45C4ED9C7314}" srcOrd="0" destOrd="0" presId="urn:microsoft.com/office/officeart/2018/2/layout/IconVerticalSolidList"/>
    <dgm:cxn modelId="{48396B3B-C8BE-4CDE-BAF4-F1EE0CE1A6D9}" type="presParOf" srcId="{91519CA2-13A0-4ADF-A93D-8BD152A5B2D0}" destId="{1B858DED-E585-4FEF-B2BE-6AC71E1804DF}" srcOrd="1" destOrd="0" presId="urn:microsoft.com/office/officeart/2018/2/layout/IconVerticalSolidList"/>
    <dgm:cxn modelId="{D9C19973-C9D4-42D5-B3D2-F17DBBA358C5}" type="presParOf" srcId="{91519CA2-13A0-4ADF-A93D-8BD152A5B2D0}" destId="{B0236D92-B632-410C-9148-A5FC4346CBAF}" srcOrd="2" destOrd="0" presId="urn:microsoft.com/office/officeart/2018/2/layout/IconVerticalSolidList"/>
    <dgm:cxn modelId="{B9C8C41A-BA57-48F0-929F-D90E69C54C1B}" type="presParOf" srcId="{91519CA2-13A0-4ADF-A93D-8BD152A5B2D0}" destId="{3528CEBB-EE96-49A8-AE6F-577950A2BD0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71ED18-C6D7-4E7A-892F-74D0B4C6BEA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002B5B5-0786-45D6-8509-229F5380FF88}">
      <dgm:prSet custT="1"/>
      <dgm:spPr/>
      <dgm:t>
        <a:bodyPr/>
        <a:lstStyle/>
        <a:p>
          <a:r>
            <a:rPr lang="en-US" sz="2000" dirty="0">
              <a:latin typeface="Times New Roman" panose="02020603050405020304" pitchFamily="18" charset="0"/>
              <a:cs typeface="Times New Roman" panose="02020603050405020304" pitchFamily="18" charset="0"/>
            </a:rPr>
            <a:t>Facilitates seamless communication across Dravidian languages, vital for the linguistic diversity in South Asia.</a:t>
          </a:r>
        </a:p>
      </dgm:t>
    </dgm:pt>
    <dgm:pt modelId="{13947BED-4886-4884-81DF-C82B285317DB}" type="parTrans" cxnId="{DB235443-E7B5-42FB-9CAD-EE7E5727CE8F}">
      <dgm:prSet/>
      <dgm:spPr/>
      <dgm:t>
        <a:bodyPr/>
        <a:lstStyle/>
        <a:p>
          <a:endParaRPr lang="en-US"/>
        </a:p>
      </dgm:t>
    </dgm:pt>
    <dgm:pt modelId="{30D36ED0-DE72-4DC3-B81C-A0FD22A3B214}" type="sibTrans" cxnId="{DB235443-E7B5-42FB-9CAD-EE7E5727CE8F}">
      <dgm:prSet/>
      <dgm:spPr/>
      <dgm:t>
        <a:bodyPr/>
        <a:lstStyle/>
        <a:p>
          <a:endParaRPr lang="en-US"/>
        </a:p>
      </dgm:t>
    </dgm:pt>
    <dgm:pt modelId="{932EC51C-12B8-4833-A638-2534ECE0EEA0}">
      <dgm:prSet custT="1"/>
      <dgm:spPr/>
      <dgm:t>
        <a:bodyPr/>
        <a:lstStyle/>
        <a:p>
          <a:r>
            <a:rPr lang="en-US" sz="2000" dirty="0">
              <a:latin typeface="Times New Roman" panose="02020603050405020304" pitchFamily="18" charset="0"/>
              <a:cs typeface="Times New Roman" panose="02020603050405020304" pitchFamily="18" charset="0"/>
            </a:rPr>
            <a:t>Acts as a digital preservation tool for the literary and cultural heritage of these languages.</a:t>
          </a:r>
        </a:p>
      </dgm:t>
    </dgm:pt>
    <dgm:pt modelId="{CA0E02A8-18D9-4E45-ADD9-177CC98EF33C}" type="parTrans" cxnId="{9D3B56D1-C347-4B4D-B7E3-6E58F396345B}">
      <dgm:prSet/>
      <dgm:spPr/>
      <dgm:t>
        <a:bodyPr/>
        <a:lstStyle/>
        <a:p>
          <a:endParaRPr lang="en-US"/>
        </a:p>
      </dgm:t>
    </dgm:pt>
    <dgm:pt modelId="{B3550A1B-9BEB-44A4-BC31-EE9FF436092D}" type="sibTrans" cxnId="{9D3B56D1-C347-4B4D-B7E3-6E58F396345B}">
      <dgm:prSet/>
      <dgm:spPr/>
      <dgm:t>
        <a:bodyPr/>
        <a:lstStyle/>
        <a:p>
          <a:endParaRPr lang="en-US"/>
        </a:p>
      </dgm:t>
    </dgm:pt>
    <dgm:pt modelId="{D4AE9C0D-2BD0-4AD5-B6D2-A4752A30AB79}">
      <dgm:prSet custT="1"/>
      <dgm:spPr/>
      <dgm:t>
        <a:bodyPr/>
        <a:lstStyle/>
        <a:p>
          <a:r>
            <a:rPr lang="en-US" sz="2000" dirty="0">
              <a:latin typeface="Times New Roman" panose="02020603050405020304" pitchFamily="18" charset="0"/>
              <a:cs typeface="Times New Roman" panose="02020603050405020304" pitchFamily="18" charset="0"/>
            </a:rPr>
            <a:t>Ensures linguistic representation in the digital age, providing access to information and technology in native languages.</a:t>
          </a:r>
        </a:p>
      </dgm:t>
    </dgm:pt>
    <dgm:pt modelId="{37F0FDAB-8610-46C9-A68A-89133439C96A}" type="parTrans" cxnId="{AD4B56EF-FE61-4E74-90DE-D433B1B45133}">
      <dgm:prSet/>
      <dgm:spPr/>
      <dgm:t>
        <a:bodyPr/>
        <a:lstStyle/>
        <a:p>
          <a:endParaRPr lang="en-US"/>
        </a:p>
      </dgm:t>
    </dgm:pt>
    <dgm:pt modelId="{966E457E-EF26-40C1-BD69-A4B8AD051D86}" type="sibTrans" cxnId="{AD4B56EF-FE61-4E74-90DE-D433B1B45133}">
      <dgm:prSet/>
      <dgm:spPr/>
      <dgm:t>
        <a:bodyPr/>
        <a:lstStyle/>
        <a:p>
          <a:endParaRPr lang="en-US"/>
        </a:p>
      </dgm:t>
    </dgm:pt>
    <dgm:pt modelId="{C135901C-3B48-4D6E-8842-0D2318A895FC}" type="pres">
      <dgm:prSet presAssocID="{9E71ED18-C6D7-4E7A-892F-74D0B4C6BEAE}" presName="linear" presStyleCnt="0">
        <dgm:presLayoutVars>
          <dgm:animLvl val="lvl"/>
          <dgm:resizeHandles val="exact"/>
        </dgm:presLayoutVars>
      </dgm:prSet>
      <dgm:spPr/>
    </dgm:pt>
    <dgm:pt modelId="{535FB781-0A1D-45BE-AD1B-98640B540748}" type="pres">
      <dgm:prSet presAssocID="{A002B5B5-0786-45D6-8509-229F5380FF88}" presName="parentText" presStyleLbl="node1" presStyleIdx="0" presStyleCnt="3" custLinFactY="1437" custLinFactNeighborY="100000">
        <dgm:presLayoutVars>
          <dgm:chMax val="0"/>
          <dgm:bulletEnabled val="1"/>
        </dgm:presLayoutVars>
      </dgm:prSet>
      <dgm:spPr/>
    </dgm:pt>
    <dgm:pt modelId="{64B9E6A0-E9B1-4622-BED9-368F0C99D230}" type="pres">
      <dgm:prSet presAssocID="{30D36ED0-DE72-4DC3-B81C-A0FD22A3B214}" presName="spacer" presStyleCnt="0"/>
      <dgm:spPr/>
    </dgm:pt>
    <dgm:pt modelId="{AE051595-B60A-40A7-BE77-F15705F0E4EF}" type="pres">
      <dgm:prSet presAssocID="{932EC51C-12B8-4833-A638-2534ECE0EEA0}" presName="parentText" presStyleLbl="node1" presStyleIdx="1" presStyleCnt="3">
        <dgm:presLayoutVars>
          <dgm:chMax val="0"/>
          <dgm:bulletEnabled val="1"/>
        </dgm:presLayoutVars>
      </dgm:prSet>
      <dgm:spPr/>
    </dgm:pt>
    <dgm:pt modelId="{A7C0F580-1B1D-41FC-9BB6-2DBE25C4C960}" type="pres">
      <dgm:prSet presAssocID="{B3550A1B-9BEB-44A4-BC31-EE9FF436092D}" presName="spacer" presStyleCnt="0"/>
      <dgm:spPr/>
    </dgm:pt>
    <dgm:pt modelId="{D96735EE-8457-45F6-85B0-A7562F119F57}" type="pres">
      <dgm:prSet presAssocID="{D4AE9C0D-2BD0-4AD5-B6D2-A4752A30AB79}" presName="parentText" presStyleLbl="node1" presStyleIdx="2" presStyleCnt="3">
        <dgm:presLayoutVars>
          <dgm:chMax val="0"/>
          <dgm:bulletEnabled val="1"/>
        </dgm:presLayoutVars>
      </dgm:prSet>
      <dgm:spPr/>
    </dgm:pt>
  </dgm:ptLst>
  <dgm:cxnLst>
    <dgm:cxn modelId="{DB235443-E7B5-42FB-9CAD-EE7E5727CE8F}" srcId="{9E71ED18-C6D7-4E7A-892F-74D0B4C6BEAE}" destId="{A002B5B5-0786-45D6-8509-229F5380FF88}" srcOrd="0" destOrd="0" parTransId="{13947BED-4886-4884-81DF-C82B285317DB}" sibTransId="{30D36ED0-DE72-4DC3-B81C-A0FD22A3B214}"/>
    <dgm:cxn modelId="{0CB36B82-B887-4B5A-90B3-F366C2CD4F12}" type="presOf" srcId="{D4AE9C0D-2BD0-4AD5-B6D2-A4752A30AB79}" destId="{D96735EE-8457-45F6-85B0-A7562F119F57}" srcOrd="0" destOrd="0" presId="urn:microsoft.com/office/officeart/2005/8/layout/vList2"/>
    <dgm:cxn modelId="{BCB71A90-E5C0-4B3D-AB86-ECEC645E58D7}" type="presOf" srcId="{A002B5B5-0786-45D6-8509-229F5380FF88}" destId="{535FB781-0A1D-45BE-AD1B-98640B540748}" srcOrd="0" destOrd="0" presId="urn:microsoft.com/office/officeart/2005/8/layout/vList2"/>
    <dgm:cxn modelId="{D5CFAEAB-D240-441D-BEC2-B2CA164B4C6D}" type="presOf" srcId="{9E71ED18-C6D7-4E7A-892F-74D0B4C6BEAE}" destId="{C135901C-3B48-4D6E-8842-0D2318A895FC}" srcOrd="0" destOrd="0" presId="urn:microsoft.com/office/officeart/2005/8/layout/vList2"/>
    <dgm:cxn modelId="{D7E30CAC-3D5A-4505-91A3-5A18375527EE}" type="presOf" srcId="{932EC51C-12B8-4833-A638-2534ECE0EEA0}" destId="{AE051595-B60A-40A7-BE77-F15705F0E4EF}" srcOrd="0" destOrd="0" presId="urn:microsoft.com/office/officeart/2005/8/layout/vList2"/>
    <dgm:cxn modelId="{9D3B56D1-C347-4B4D-B7E3-6E58F396345B}" srcId="{9E71ED18-C6D7-4E7A-892F-74D0B4C6BEAE}" destId="{932EC51C-12B8-4833-A638-2534ECE0EEA0}" srcOrd="1" destOrd="0" parTransId="{CA0E02A8-18D9-4E45-ADD9-177CC98EF33C}" sibTransId="{B3550A1B-9BEB-44A4-BC31-EE9FF436092D}"/>
    <dgm:cxn modelId="{AD4B56EF-FE61-4E74-90DE-D433B1B45133}" srcId="{9E71ED18-C6D7-4E7A-892F-74D0B4C6BEAE}" destId="{D4AE9C0D-2BD0-4AD5-B6D2-A4752A30AB79}" srcOrd="2" destOrd="0" parTransId="{37F0FDAB-8610-46C9-A68A-89133439C96A}" sibTransId="{966E457E-EF26-40C1-BD69-A4B8AD051D86}"/>
    <dgm:cxn modelId="{B669521D-EBF8-4A32-B532-544CB3C93278}" type="presParOf" srcId="{C135901C-3B48-4D6E-8842-0D2318A895FC}" destId="{535FB781-0A1D-45BE-AD1B-98640B540748}" srcOrd="0" destOrd="0" presId="urn:microsoft.com/office/officeart/2005/8/layout/vList2"/>
    <dgm:cxn modelId="{3E6E554B-B218-4156-9375-A4DF25510996}" type="presParOf" srcId="{C135901C-3B48-4D6E-8842-0D2318A895FC}" destId="{64B9E6A0-E9B1-4622-BED9-368F0C99D230}" srcOrd="1" destOrd="0" presId="urn:microsoft.com/office/officeart/2005/8/layout/vList2"/>
    <dgm:cxn modelId="{AFBFEA5F-994D-4D40-841A-D8462A855B23}" type="presParOf" srcId="{C135901C-3B48-4D6E-8842-0D2318A895FC}" destId="{AE051595-B60A-40A7-BE77-F15705F0E4EF}" srcOrd="2" destOrd="0" presId="urn:microsoft.com/office/officeart/2005/8/layout/vList2"/>
    <dgm:cxn modelId="{0155560D-A5F4-48E5-8756-18C2167DA11E}" type="presParOf" srcId="{C135901C-3B48-4D6E-8842-0D2318A895FC}" destId="{A7C0F580-1B1D-41FC-9BB6-2DBE25C4C960}" srcOrd="3" destOrd="0" presId="urn:microsoft.com/office/officeart/2005/8/layout/vList2"/>
    <dgm:cxn modelId="{83E1ABCE-1A7E-4B2F-B610-5E3430FE1ADF}" type="presParOf" srcId="{C135901C-3B48-4D6E-8842-0D2318A895FC}" destId="{D96735EE-8457-45F6-85B0-A7562F119F5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C2B934-106A-451F-BCBC-20763983D05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6ECF4EB-CA71-4BC9-843C-039393CFFF4F}">
      <dgm:prSet custT="1"/>
      <dgm:spPr/>
      <dgm:t>
        <a:bodyPr/>
        <a:lstStyle/>
        <a:p>
          <a:r>
            <a:rPr lang="en-US" sz="2200" b="0" i="0" dirty="0">
              <a:latin typeface="Times New Roman" panose="02020603050405020304" pitchFamily="18" charset="0"/>
              <a:cs typeface="Times New Roman" panose="02020603050405020304" pitchFamily="18" charset="0"/>
            </a:rPr>
            <a:t>Some languages support Homograph words whose meaning changes with context.</a:t>
          </a:r>
          <a:endParaRPr lang="en-US" sz="2200" dirty="0">
            <a:latin typeface="Times New Roman" panose="02020603050405020304" pitchFamily="18" charset="0"/>
            <a:cs typeface="Times New Roman" panose="02020603050405020304" pitchFamily="18" charset="0"/>
          </a:endParaRPr>
        </a:p>
      </dgm:t>
    </dgm:pt>
    <dgm:pt modelId="{22A422E5-8109-4AA3-A067-0BFB03429D7A}" type="parTrans" cxnId="{BA474DC6-1037-4EF4-9696-F2F9E5547D88}">
      <dgm:prSet/>
      <dgm:spPr/>
      <dgm:t>
        <a:bodyPr/>
        <a:lstStyle/>
        <a:p>
          <a:endParaRPr lang="en-US"/>
        </a:p>
      </dgm:t>
    </dgm:pt>
    <dgm:pt modelId="{D8639A7A-D13E-441D-8F03-1A7682AA9D37}" type="sibTrans" cxnId="{BA474DC6-1037-4EF4-9696-F2F9E5547D88}">
      <dgm:prSet/>
      <dgm:spPr/>
      <dgm:t>
        <a:bodyPr/>
        <a:lstStyle/>
        <a:p>
          <a:endParaRPr lang="en-US"/>
        </a:p>
      </dgm:t>
    </dgm:pt>
    <dgm:pt modelId="{BF117476-1E63-4B18-911E-066477032578}">
      <dgm:prSet custT="1"/>
      <dgm:spPr/>
      <dgm:t>
        <a:bodyPr/>
        <a:lstStyle/>
        <a:p>
          <a:r>
            <a:rPr lang="en-US" sz="1800" b="0" i="0" dirty="0">
              <a:latin typeface="Times New Roman" panose="02020603050405020304" pitchFamily="18" charset="0"/>
              <a:cs typeface="Times New Roman" panose="02020603050405020304" pitchFamily="18" charset="0"/>
            </a:rPr>
            <a:t>E.g.: In Heart Attack and Dog attacks cat , attack is the homograph word.</a:t>
          </a:r>
          <a:endParaRPr lang="en-US" sz="1800" dirty="0">
            <a:latin typeface="Times New Roman" panose="02020603050405020304" pitchFamily="18" charset="0"/>
            <a:cs typeface="Times New Roman" panose="02020603050405020304" pitchFamily="18" charset="0"/>
          </a:endParaRPr>
        </a:p>
      </dgm:t>
    </dgm:pt>
    <dgm:pt modelId="{CC361B68-DD1A-4103-9ED7-70EC35F68721}" type="parTrans" cxnId="{3B8D0598-A9D0-40DA-A363-5C1FCC8E19B6}">
      <dgm:prSet/>
      <dgm:spPr/>
      <dgm:t>
        <a:bodyPr/>
        <a:lstStyle/>
        <a:p>
          <a:endParaRPr lang="en-US"/>
        </a:p>
      </dgm:t>
    </dgm:pt>
    <dgm:pt modelId="{A44D88EC-0887-434D-9A0D-C4F482867F26}" type="sibTrans" cxnId="{3B8D0598-A9D0-40DA-A363-5C1FCC8E19B6}">
      <dgm:prSet/>
      <dgm:spPr/>
      <dgm:t>
        <a:bodyPr/>
        <a:lstStyle/>
        <a:p>
          <a:endParaRPr lang="en-US"/>
        </a:p>
      </dgm:t>
    </dgm:pt>
    <dgm:pt modelId="{AE3674C4-9467-4C2B-AFCF-225F06B7C3A1}">
      <dgm:prSet custT="1"/>
      <dgm:spPr/>
      <dgm:t>
        <a:bodyPr/>
        <a:lstStyle/>
        <a:p>
          <a:pPr>
            <a:spcBef>
              <a:spcPts val="1800"/>
            </a:spcBef>
          </a:pPr>
          <a:endParaRPr lang="en-US" sz="2200" b="0" i="0" kern="1200" dirty="0">
            <a:solidFill>
              <a:prstClr val="white"/>
            </a:solidFill>
            <a:latin typeface="Times New Roman" panose="02020603050405020304" pitchFamily="18" charset="0"/>
            <a:ea typeface="+mn-ea"/>
            <a:cs typeface="Times New Roman" panose="02020603050405020304" pitchFamily="18" charset="0"/>
          </a:endParaRPr>
        </a:p>
        <a:p>
          <a:pPr>
            <a:spcBef>
              <a:spcPts val="1800"/>
            </a:spcBef>
          </a:pPr>
          <a:r>
            <a:rPr lang="en-US" sz="2200" b="0" i="0" kern="1200" dirty="0">
              <a:solidFill>
                <a:prstClr val="white"/>
              </a:solidFill>
              <a:latin typeface="Times New Roman" panose="02020603050405020304" pitchFamily="18" charset="0"/>
              <a:ea typeface="+mn-ea"/>
              <a:cs typeface="Times New Roman" panose="02020603050405020304" pitchFamily="18" charset="0"/>
            </a:rPr>
            <a:t>Some languages have multiple scripts.</a:t>
          </a:r>
        </a:p>
      </dgm:t>
    </dgm:pt>
    <dgm:pt modelId="{21DB358C-D1EC-458B-8E61-C6830E50D523}" type="parTrans" cxnId="{2A9049AD-72BF-4784-A749-11C2EE743E23}">
      <dgm:prSet/>
      <dgm:spPr/>
      <dgm:t>
        <a:bodyPr/>
        <a:lstStyle/>
        <a:p>
          <a:endParaRPr lang="en-US"/>
        </a:p>
      </dgm:t>
    </dgm:pt>
    <dgm:pt modelId="{1AED730D-CDDD-433B-B851-0479C1BC70C0}" type="sibTrans" cxnId="{2A9049AD-72BF-4784-A749-11C2EE743E23}">
      <dgm:prSet/>
      <dgm:spPr/>
      <dgm:t>
        <a:bodyPr/>
        <a:lstStyle/>
        <a:p>
          <a:endParaRPr lang="en-US"/>
        </a:p>
      </dgm:t>
    </dgm:pt>
    <dgm:pt modelId="{75A5ABBA-1F24-47F0-9BE0-2305EB178A42}">
      <dgm:prSet custT="1"/>
      <dgm:spPr/>
      <dgm:t>
        <a:bodyPr/>
        <a:lstStyle/>
        <a:p>
          <a:pPr>
            <a:spcBef>
              <a:spcPct val="0"/>
            </a:spcBef>
          </a:pPr>
          <a:r>
            <a:rPr lang="en-US" sz="1800" b="0" i="0" kern="1200" dirty="0">
              <a:latin typeface="Times New Roman" panose="02020603050405020304" pitchFamily="18" charset="0"/>
              <a:cs typeface="Times New Roman" panose="02020603050405020304" pitchFamily="18" charset="0"/>
            </a:rPr>
            <a:t>E.g.: Punjabi (Gurmukhi, </a:t>
          </a:r>
          <a:r>
            <a:rPr lang="en-US" sz="1800" b="0" i="0" kern="1200" dirty="0" err="1">
              <a:latin typeface="Times New Roman" panose="02020603050405020304" pitchFamily="18" charset="0"/>
              <a:cs typeface="Times New Roman" panose="02020603050405020304" pitchFamily="18" charset="0"/>
            </a:rPr>
            <a:t>Shahmukhi</a:t>
          </a:r>
          <a:r>
            <a:rPr lang="en-US" sz="1800" b="0" i="0" kern="1200" dirty="0">
              <a:latin typeface="Times New Roman" panose="02020603050405020304" pitchFamily="18" charset="0"/>
              <a:cs typeface="Times New Roman" panose="02020603050405020304" pitchFamily="18" charset="0"/>
            </a:rPr>
            <a:t>).</a:t>
          </a:r>
          <a:endParaRPr lang="en-US" sz="1800" kern="1200" dirty="0">
            <a:latin typeface="Times New Roman" panose="02020603050405020304" pitchFamily="18" charset="0"/>
            <a:cs typeface="Times New Roman" panose="02020603050405020304" pitchFamily="18" charset="0"/>
          </a:endParaRPr>
        </a:p>
      </dgm:t>
    </dgm:pt>
    <dgm:pt modelId="{6D170519-E82A-47C5-A747-8A5D3927F063}" type="parTrans" cxnId="{55AABD11-6CF3-4FEC-90A8-955537241286}">
      <dgm:prSet/>
      <dgm:spPr/>
      <dgm:t>
        <a:bodyPr/>
        <a:lstStyle/>
        <a:p>
          <a:endParaRPr lang="en-US"/>
        </a:p>
      </dgm:t>
    </dgm:pt>
    <dgm:pt modelId="{A7A33045-6E10-4772-B09B-3F7D04066747}" type="sibTrans" cxnId="{55AABD11-6CF3-4FEC-90A8-955537241286}">
      <dgm:prSet/>
      <dgm:spPr/>
      <dgm:t>
        <a:bodyPr/>
        <a:lstStyle/>
        <a:p>
          <a:endParaRPr lang="en-US"/>
        </a:p>
      </dgm:t>
    </dgm:pt>
    <dgm:pt modelId="{72772366-8FD7-41DF-9353-972FD1FB8DB7}">
      <dgm:prSet custT="1"/>
      <dgm:spPr/>
      <dgm:t>
        <a:bodyPr/>
        <a:lstStyle/>
        <a:p>
          <a:r>
            <a:rPr lang="en-US" sz="2200" b="0" i="0" dirty="0">
              <a:latin typeface="Times New Roman" panose="02020603050405020304" pitchFamily="18" charset="0"/>
              <a:cs typeface="Times New Roman" panose="02020603050405020304" pitchFamily="18" charset="0"/>
            </a:rPr>
            <a:t>Grammatical variations between languages lead to ambiguity.</a:t>
          </a:r>
          <a:endParaRPr lang="en-US" sz="2200" dirty="0">
            <a:latin typeface="Times New Roman" panose="02020603050405020304" pitchFamily="18" charset="0"/>
            <a:cs typeface="Times New Roman" panose="02020603050405020304" pitchFamily="18" charset="0"/>
          </a:endParaRPr>
        </a:p>
      </dgm:t>
    </dgm:pt>
    <dgm:pt modelId="{53588E81-9CD4-4A30-AC91-0CB46FE49CF6}" type="parTrans" cxnId="{A1369982-1C98-49E7-97C0-3BD62B62B638}">
      <dgm:prSet/>
      <dgm:spPr/>
      <dgm:t>
        <a:bodyPr/>
        <a:lstStyle/>
        <a:p>
          <a:endParaRPr lang="en-US"/>
        </a:p>
      </dgm:t>
    </dgm:pt>
    <dgm:pt modelId="{62F89D3D-7F93-4A00-BAE6-7ECB920CB633}" type="sibTrans" cxnId="{A1369982-1C98-49E7-97C0-3BD62B62B638}">
      <dgm:prSet/>
      <dgm:spPr/>
      <dgm:t>
        <a:bodyPr/>
        <a:lstStyle/>
        <a:p>
          <a:endParaRPr lang="en-US"/>
        </a:p>
      </dgm:t>
    </dgm:pt>
    <dgm:pt modelId="{9EFEC868-3F13-4E6C-BB12-E10A73D88DA9}">
      <dgm:prSet custT="1"/>
      <dgm:spPr/>
      <dgm:t>
        <a:bodyPr/>
        <a:lstStyle/>
        <a:p>
          <a:r>
            <a:rPr lang="en-US" sz="2200" b="0" i="0" dirty="0">
              <a:latin typeface="Times New Roman" panose="02020603050405020304" pitchFamily="18" charset="0"/>
              <a:cs typeface="Times New Roman" panose="02020603050405020304" pitchFamily="18" charset="0"/>
            </a:rPr>
            <a:t>Judging of speakers intention is difficult. Meanings of sentences or words vary with the speakers intention (like sarcasm, sentiment, metaphor, etc.).</a:t>
          </a:r>
          <a:endParaRPr lang="en-US" sz="2200" dirty="0">
            <a:latin typeface="Times New Roman" panose="02020603050405020304" pitchFamily="18" charset="0"/>
            <a:cs typeface="Times New Roman" panose="02020603050405020304" pitchFamily="18" charset="0"/>
          </a:endParaRPr>
        </a:p>
      </dgm:t>
    </dgm:pt>
    <dgm:pt modelId="{1C7E396D-C668-4F1F-9CD3-05BA067EE0EA}" type="parTrans" cxnId="{13C29BA7-564E-4154-A549-FF3FFF1D1BCE}">
      <dgm:prSet/>
      <dgm:spPr/>
      <dgm:t>
        <a:bodyPr/>
        <a:lstStyle/>
        <a:p>
          <a:endParaRPr lang="en-US"/>
        </a:p>
      </dgm:t>
    </dgm:pt>
    <dgm:pt modelId="{80108C43-AA34-4497-9D83-63026382E7F5}" type="sibTrans" cxnId="{13C29BA7-564E-4154-A549-FF3FFF1D1BCE}">
      <dgm:prSet/>
      <dgm:spPr/>
      <dgm:t>
        <a:bodyPr/>
        <a:lstStyle/>
        <a:p>
          <a:endParaRPr lang="en-US"/>
        </a:p>
      </dgm:t>
    </dgm:pt>
    <dgm:pt modelId="{4E19A6C8-F6E4-4950-B9C0-D1131A5B5037}">
      <dgm:prSet custT="1"/>
      <dgm:spPr/>
      <dgm:t>
        <a:bodyPr/>
        <a:lstStyle/>
        <a:p>
          <a:r>
            <a:rPr lang="en-US" sz="2200" b="0" i="0" dirty="0">
              <a:latin typeface="Times New Roman" panose="02020603050405020304" pitchFamily="18" charset="0"/>
              <a:cs typeface="Times New Roman" panose="02020603050405020304" pitchFamily="18" charset="0"/>
            </a:rPr>
            <a:t>Code-Mixed language processing is challenging as user uses multiple languages in a sentence or an utterance.</a:t>
          </a:r>
          <a:endParaRPr lang="en-US" sz="2200" dirty="0">
            <a:latin typeface="Times New Roman" panose="02020603050405020304" pitchFamily="18" charset="0"/>
            <a:cs typeface="Times New Roman" panose="02020603050405020304" pitchFamily="18" charset="0"/>
          </a:endParaRPr>
        </a:p>
      </dgm:t>
    </dgm:pt>
    <dgm:pt modelId="{BFD4BF35-ADFF-4072-B08A-21835AD5E2B7}" type="parTrans" cxnId="{564BE685-7C89-438C-A6C0-F907EE0C8996}">
      <dgm:prSet/>
      <dgm:spPr/>
      <dgm:t>
        <a:bodyPr/>
        <a:lstStyle/>
        <a:p>
          <a:endParaRPr lang="en-US"/>
        </a:p>
      </dgm:t>
    </dgm:pt>
    <dgm:pt modelId="{766F51D7-525C-4439-8D0B-FA8C0EF38F86}" type="sibTrans" cxnId="{564BE685-7C89-438C-A6C0-F907EE0C8996}">
      <dgm:prSet/>
      <dgm:spPr/>
      <dgm:t>
        <a:bodyPr/>
        <a:lstStyle/>
        <a:p>
          <a:endParaRPr lang="en-US"/>
        </a:p>
      </dgm:t>
    </dgm:pt>
    <dgm:pt modelId="{EEF3197B-6910-468E-ADAE-08E908C35B20}">
      <dgm:prSet custT="1"/>
      <dgm:spPr/>
      <dgm:t>
        <a:bodyPr/>
        <a:lstStyle/>
        <a:p>
          <a:r>
            <a:rPr lang="en-US" sz="1800" b="0" i="0" dirty="0">
              <a:latin typeface="Times New Roman" panose="02020603050405020304" pitchFamily="18" charset="0"/>
              <a:cs typeface="Times New Roman" panose="02020603050405020304" pitchFamily="18" charset="0"/>
            </a:rPr>
            <a:t>E.g.: User tweet : “listening to Bombae </a:t>
          </a:r>
          <a:r>
            <a:rPr lang="en-US" sz="1800" b="0" i="0" dirty="0" err="1">
              <a:latin typeface="Times New Roman" panose="02020603050405020304" pitchFamily="18" charset="0"/>
              <a:cs typeface="Times New Roman" panose="02020603050405020304" pitchFamily="18" charset="0"/>
            </a:rPr>
            <a:t>Haelutaitae</a:t>
          </a:r>
          <a:r>
            <a:rPr lang="en-US" sz="1800" b="0" i="0" dirty="0">
              <a:latin typeface="Times New Roman" panose="02020603050405020304" pitchFamily="18" charset="0"/>
              <a:cs typeface="Times New Roman" panose="02020603050405020304" pitchFamily="18" charset="0"/>
            </a:rPr>
            <a:t> from </a:t>
          </a:r>
          <a:r>
            <a:rPr lang="en-US" sz="1800" b="0" i="0" dirty="0" err="1">
              <a:latin typeface="Times New Roman" panose="02020603050405020304" pitchFamily="18" charset="0"/>
              <a:cs typeface="Times New Roman" panose="02020603050405020304" pitchFamily="18" charset="0"/>
            </a:rPr>
            <a:t>Rajakumara</a:t>
          </a:r>
          <a:r>
            <a:rPr lang="en-US" sz="1800" b="0" i="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dgm:t>
    </dgm:pt>
    <dgm:pt modelId="{E24AE064-C253-4F7B-B0FB-E1CEF578B87C}" type="parTrans" cxnId="{20CE7E32-D9C1-4E33-BFCA-D6F4976EB79C}">
      <dgm:prSet/>
      <dgm:spPr/>
      <dgm:t>
        <a:bodyPr/>
        <a:lstStyle/>
        <a:p>
          <a:endParaRPr lang="en-US"/>
        </a:p>
      </dgm:t>
    </dgm:pt>
    <dgm:pt modelId="{851C7789-E4A9-4B0B-8F1B-218F5CB97F33}" type="sibTrans" cxnId="{20CE7E32-D9C1-4E33-BFCA-D6F4976EB79C}">
      <dgm:prSet/>
      <dgm:spPr/>
      <dgm:t>
        <a:bodyPr/>
        <a:lstStyle/>
        <a:p>
          <a:endParaRPr lang="en-US"/>
        </a:p>
      </dgm:t>
    </dgm:pt>
    <dgm:pt modelId="{B12C52E6-67F3-4BE6-9CD0-354D6FC18627}" type="pres">
      <dgm:prSet presAssocID="{37C2B934-106A-451F-BCBC-20763983D055}" presName="diagram" presStyleCnt="0">
        <dgm:presLayoutVars>
          <dgm:dir/>
          <dgm:resizeHandles val="exact"/>
        </dgm:presLayoutVars>
      </dgm:prSet>
      <dgm:spPr/>
    </dgm:pt>
    <dgm:pt modelId="{E6D081E4-655F-43C5-9869-9CE245565400}" type="pres">
      <dgm:prSet presAssocID="{36ECF4EB-CA71-4BC9-843C-039393CFFF4F}" presName="node" presStyleLbl="node1" presStyleIdx="0" presStyleCnt="5" custScaleX="107273" custScaleY="131107">
        <dgm:presLayoutVars>
          <dgm:bulletEnabled val="1"/>
        </dgm:presLayoutVars>
      </dgm:prSet>
      <dgm:spPr/>
    </dgm:pt>
    <dgm:pt modelId="{444E2899-5466-432B-9E24-A97CE953D9F4}" type="pres">
      <dgm:prSet presAssocID="{D8639A7A-D13E-441D-8F03-1A7682AA9D37}" presName="sibTrans" presStyleCnt="0"/>
      <dgm:spPr/>
    </dgm:pt>
    <dgm:pt modelId="{ED3FDAB0-E05E-4CAA-A143-A374D8A9E51C}" type="pres">
      <dgm:prSet presAssocID="{AE3674C4-9467-4C2B-AFCF-225F06B7C3A1}" presName="node" presStyleLbl="node1" presStyleIdx="1" presStyleCnt="5" custScaleX="107158" custScaleY="126131">
        <dgm:presLayoutVars>
          <dgm:bulletEnabled val="1"/>
        </dgm:presLayoutVars>
      </dgm:prSet>
      <dgm:spPr/>
    </dgm:pt>
    <dgm:pt modelId="{37B96AB7-5A7B-47CC-926B-BA1A6CA6E70F}" type="pres">
      <dgm:prSet presAssocID="{1AED730D-CDDD-433B-B851-0479C1BC70C0}" presName="sibTrans" presStyleCnt="0"/>
      <dgm:spPr/>
    </dgm:pt>
    <dgm:pt modelId="{0B887D1F-99F8-442D-A1EE-A068392755C6}" type="pres">
      <dgm:prSet presAssocID="{72772366-8FD7-41DF-9353-972FD1FB8DB7}" presName="node" presStyleLbl="node1" presStyleIdx="2" presStyleCnt="5" custScaleX="111230" custScaleY="124391">
        <dgm:presLayoutVars>
          <dgm:bulletEnabled val="1"/>
        </dgm:presLayoutVars>
      </dgm:prSet>
      <dgm:spPr/>
    </dgm:pt>
    <dgm:pt modelId="{7C7FC6D1-829D-49B6-BBAE-8D4634E3B2E8}" type="pres">
      <dgm:prSet presAssocID="{62F89D3D-7F93-4A00-BAE6-7ECB920CB633}" presName="sibTrans" presStyleCnt="0"/>
      <dgm:spPr/>
    </dgm:pt>
    <dgm:pt modelId="{68467B40-3635-4952-BB10-C37ECEB4BDB9}" type="pres">
      <dgm:prSet presAssocID="{9EFEC868-3F13-4E6C-BB12-E10A73D88DA9}" presName="node" presStyleLbl="node1" presStyleIdx="3" presStyleCnt="5" custScaleX="137313" custScaleY="124474">
        <dgm:presLayoutVars>
          <dgm:bulletEnabled val="1"/>
        </dgm:presLayoutVars>
      </dgm:prSet>
      <dgm:spPr/>
    </dgm:pt>
    <dgm:pt modelId="{A21A1FCB-A6B0-4163-8F3D-78BD642F56F3}" type="pres">
      <dgm:prSet presAssocID="{80108C43-AA34-4497-9D83-63026382E7F5}" presName="sibTrans" presStyleCnt="0"/>
      <dgm:spPr/>
    </dgm:pt>
    <dgm:pt modelId="{32A2BCCF-FB8E-4C92-8150-CE7792558477}" type="pres">
      <dgm:prSet presAssocID="{4E19A6C8-F6E4-4950-B9C0-D1131A5B5037}" presName="node" presStyleLbl="node1" presStyleIdx="4" presStyleCnt="5" custScaleX="150663" custScaleY="118911">
        <dgm:presLayoutVars>
          <dgm:bulletEnabled val="1"/>
        </dgm:presLayoutVars>
      </dgm:prSet>
      <dgm:spPr/>
    </dgm:pt>
  </dgm:ptLst>
  <dgm:cxnLst>
    <dgm:cxn modelId="{A2C6DD03-3ACB-48EC-8F87-EB686E9F91D3}" type="presOf" srcId="{75A5ABBA-1F24-47F0-9BE0-2305EB178A42}" destId="{ED3FDAB0-E05E-4CAA-A143-A374D8A9E51C}" srcOrd="0" destOrd="1" presId="urn:microsoft.com/office/officeart/2005/8/layout/default"/>
    <dgm:cxn modelId="{55AABD11-6CF3-4FEC-90A8-955537241286}" srcId="{AE3674C4-9467-4C2B-AFCF-225F06B7C3A1}" destId="{75A5ABBA-1F24-47F0-9BE0-2305EB178A42}" srcOrd="0" destOrd="0" parTransId="{6D170519-E82A-47C5-A747-8A5D3927F063}" sibTransId="{A7A33045-6E10-4772-B09B-3F7D04066747}"/>
    <dgm:cxn modelId="{20CE7E32-D9C1-4E33-BFCA-D6F4976EB79C}" srcId="{4E19A6C8-F6E4-4950-B9C0-D1131A5B5037}" destId="{EEF3197B-6910-468E-ADAE-08E908C35B20}" srcOrd="0" destOrd="0" parTransId="{E24AE064-C253-4F7B-B0FB-E1CEF578B87C}" sibTransId="{851C7789-E4A9-4B0B-8F1B-218F5CB97F33}"/>
    <dgm:cxn modelId="{51C5415C-AA8B-4D62-9FF9-3AAB361D2537}" type="presOf" srcId="{AE3674C4-9467-4C2B-AFCF-225F06B7C3A1}" destId="{ED3FDAB0-E05E-4CAA-A143-A374D8A9E51C}" srcOrd="0" destOrd="0" presId="urn:microsoft.com/office/officeart/2005/8/layout/default"/>
    <dgm:cxn modelId="{0FEEDF60-8B62-45A1-9D9A-A6D71EAB2B2E}" type="presOf" srcId="{9EFEC868-3F13-4E6C-BB12-E10A73D88DA9}" destId="{68467B40-3635-4952-BB10-C37ECEB4BDB9}" srcOrd="0" destOrd="0" presId="urn:microsoft.com/office/officeart/2005/8/layout/default"/>
    <dgm:cxn modelId="{82D9AA43-121D-4849-90C3-93CD65F039AA}" type="presOf" srcId="{EEF3197B-6910-468E-ADAE-08E908C35B20}" destId="{32A2BCCF-FB8E-4C92-8150-CE7792558477}" srcOrd="0" destOrd="1" presId="urn:microsoft.com/office/officeart/2005/8/layout/default"/>
    <dgm:cxn modelId="{2A389749-B13E-45B8-953A-B0A13FF86F37}" type="presOf" srcId="{36ECF4EB-CA71-4BC9-843C-039393CFFF4F}" destId="{E6D081E4-655F-43C5-9869-9CE245565400}" srcOrd="0" destOrd="0" presId="urn:microsoft.com/office/officeart/2005/8/layout/default"/>
    <dgm:cxn modelId="{00A96057-B38C-4DDD-971F-70E415B1ABD8}" type="presOf" srcId="{BF117476-1E63-4B18-911E-066477032578}" destId="{E6D081E4-655F-43C5-9869-9CE245565400}" srcOrd="0" destOrd="1" presId="urn:microsoft.com/office/officeart/2005/8/layout/default"/>
    <dgm:cxn modelId="{843CD27A-180A-4F4C-8CD7-3E338B4075EB}" type="presOf" srcId="{37C2B934-106A-451F-BCBC-20763983D055}" destId="{B12C52E6-67F3-4BE6-9CD0-354D6FC18627}" srcOrd="0" destOrd="0" presId="urn:microsoft.com/office/officeart/2005/8/layout/default"/>
    <dgm:cxn modelId="{A1369982-1C98-49E7-97C0-3BD62B62B638}" srcId="{37C2B934-106A-451F-BCBC-20763983D055}" destId="{72772366-8FD7-41DF-9353-972FD1FB8DB7}" srcOrd="2" destOrd="0" parTransId="{53588E81-9CD4-4A30-AC91-0CB46FE49CF6}" sibTransId="{62F89D3D-7F93-4A00-BAE6-7ECB920CB633}"/>
    <dgm:cxn modelId="{564BE685-7C89-438C-A6C0-F907EE0C8996}" srcId="{37C2B934-106A-451F-BCBC-20763983D055}" destId="{4E19A6C8-F6E4-4950-B9C0-D1131A5B5037}" srcOrd="4" destOrd="0" parTransId="{BFD4BF35-ADFF-4072-B08A-21835AD5E2B7}" sibTransId="{766F51D7-525C-4439-8D0B-FA8C0EF38F86}"/>
    <dgm:cxn modelId="{3B8D0598-A9D0-40DA-A363-5C1FCC8E19B6}" srcId="{36ECF4EB-CA71-4BC9-843C-039393CFFF4F}" destId="{BF117476-1E63-4B18-911E-066477032578}" srcOrd="0" destOrd="0" parTransId="{CC361B68-DD1A-4103-9ED7-70EC35F68721}" sibTransId="{A44D88EC-0887-434D-9A0D-C4F482867F26}"/>
    <dgm:cxn modelId="{13C29BA7-564E-4154-A549-FF3FFF1D1BCE}" srcId="{37C2B934-106A-451F-BCBC-20763983D055}" destId="{9EFEC868-3F13-4E6C-BB12-E10A73D88DA9}" srcOrd="3" destOrd="0" parTransId="{1C7E396D-C668-4F1F-9CD3-05BA067EE0EA}" sibTransId="{80108C43-AA34-4497-9D83-63026382E7F5}"/>
    <dgm:cxn modelId="{2A9049AD-72BF-4784-A749-11C2EE743E23}" srcId="{37C2B934-106A-451F-BCBC-20763983D055}" destId="{AE3674C4-9467-4C2B-AFCF-225F06B7C3A1}" srcOrd="1" destOrd="0" parTransId="{21DB358C-D1EC-458B-8E61-C6830E50D523}" sibTransId="{1AED730D-CDDD-433B-B851-0479C1BC70C0}"/>
    <dgm:cxn modelId="{BA474DC6-1037-4EF4-9696-F2F9E5547D88}" srcId="{37C2B934-106A-451F-BCBC-20763983D055}" destId="{36ECF4EB-CA71-4BC9-843C-039393CFFF4F}" srcOrd="0" destOrd="0" parTransId="{22A422E5-8109-4AA3-A067-0BFB03429D7A}" sibTransId="{D8639A7A-D13E-441D-8F03-1A7682AA9D37}"/>
    <dgm:cxn modelId="{8F8F0BF3-0613-454B-8C8B-6E5E610628E3}" type="presOf" srcId="{72772366-8FD7-41DF-9353-972FD1FB8DB7}" destId="{0B887D1F-99F8-442D-A1EE-A068392755C6}" srcOrd="0" destOrd="0" presId="urn:microsoft.com/office/officeart/2005/8/layout/default"/>
    <dgm:cxn modelId="{664129FD-535E-4176-ABD3-A9060B8C85F6}" type="presOf" srcId="{4E19A6C8-F6E4-4950-B9C0-D1131A5B5037}" destId="{32A2BCCF-FB8E-4C92-8150-CE7792558477}" srcOrd="0" destOrd="0" presId="urn:microsoft.com/office/officeart/2005/8/layout/default"/>
    <dgm:cxn modelId="{F8F36309-4B5F-4ACE-B0C6-EFB2272371FC}" type="presParOf" srcId="{B12C52E6-67F3-4BE6-9CD0-354D6FC18627}" destId="{E6D081E4-655F-43C5-9869-9CE245565400}" srcOrd="0" destOrd="0" presId="urn:microsoft.com/office/officeart/2005/8/layout/default"/>
    <dgm:cxn modelId="{F5EB7E12-98ED-4A51-B912-BEF0798A2864}" type="presParOf" srcId="{B12C52E6-67F3-4BE6-9CD0-354D6FC18627}" destId="{444E2899-5466-432B-9E24-A97CE953D9F4}" srcOrd="1" destOrd="0" presId="urn:microsoft.com/office/officeart/2005/8/layout/default"/>
    <dgm:cxn modelId="{FCBD50B3-4F6B-484A-9697-5DFEFFA88FA8}" type="presParOf" srcId="{B12C52E6-67F3-4BE6-9CD0-354D6FC18627}" destId="{ED3FDAB0-E05E-4CAA-A143-A374D8A9E51C}" srcOrd="2" destOrd="0" presId="urn:microsoft.com/office/officeart/2005/8/layout/default"/>
    <dgm:cxn modelId="{7224C943-45F0-4650-B779-1CADCE4E41DB}" type="presParOf" srcId="{B12C52E6-67F3-4BE6-9CD0-354D6FC18627}" destId="{37B96AB7-5A7B-47CC-926B-BA1A6CA6E70F}" srcOrd="3" destOrd="0" presId="urn:microsoft.com/office/officeart/2005/8/layout/default"/>
    <dgm:cxn modelId="{2AF2893D-8509-4E4F-9A06-0B3B1C712790}" type="presParOf" srcId="{B12C52E6-67F3-4BE6-9CD0-354D6FC18627}" destId="{0B887D1F-99F8-442D-A1EE-A068392755C6}" srcOrd="4" destOrd="0" presId="urn:microsoft.com/office/officeart/2005/8/layout/default"/>
    <dgm:cxn modelId="{FEA49503-F78C-40A2-935E-F9ECE029A822}" type="presParOf" srcId="{B12C52E6-67F3-4BE6-9CD0-354D6FC18627}" destId="{7C7FC6D1-829D-49B6-BBAE-8D4634E3B2E8}" srcOrd="5" destOrd="0" presId="urn:microsoft.com/office/officeart/2005/8/layout/default"/>
    <dgm:cxn modelId="{7C56211F-7D5A-4EBB-952D-DB5B7634371B}" type="presParOf" srcId="{B12C52E6-67F3-4BE6-9CD0-354D6FC18627}" destId="{68467B40-3635-4952-BB10-C37ECEB4BDB9}" srcOrd="6" destOrd="0" presId="urn:microsoft.com/office/officeart/2005/8/layout/default"/>
    <dgm:cxn modelId="{F6E542E5-6BD0-4248-A851-4A6AE9A3E32E}" type="presParOf" srcId="{B12C52E6-67F3-4BE6-9CD0-354D6FC18627}" destId="{A21A1FCB-A6B0-4163-8F3D-78BD642F56F3}" srcOrd="7" destOrd="0" presId="urn:microsoft.com/office/officeart/2005/8/layout/default"/>
    <dgm:cxn modelId="{605EA5CD-8B24-4CB3-B064-664137DA1781}" type="presParOf" srcId="{B12C52E6-67F3-4BE6-9CD0-354D6FC18627}" destId="{32A2BCCF-FB8E-4C92-8150-CE7792558477}"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7F5BDB-E21A-447B-A711-5AE2E004AD4A}">
      <dsp:nvSpPr>
        <dsp:cNvPr id="0" name=""/>
        <dsp:cNvSpPr/>
      </dsp:nvSpPr>
      <dsp:spPr>
        <a:xfrm>
          <a:off x="-98702" y="10735"/>
          <a:ext cx="11090274" cy="7469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4F7028-9A1E-470B-BC74-968CBECCEDE8}">
      <dsp:nvSpPr>
        <dsp:cNvPr id="0" name=""/>
        <dsp:cNvSpPr/>
      </dsp:nvSpPr>
      <dsp:spPr>
        <a:xfrm>
          <a:off x="127242" y="178793"/>
          <a:ext cx="411612" cy="4108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97A7CE-2ED7-4C53-8198-1A6A71A28602}">
      <dsp:nvSpPr>
        <dsp:cNvPr id="0" name=""/>
        <dsp:cNvSpPr/>
      </dsp:nvSpPr>
      <dsp:spPr>
        <a:xfrm>
          <a:off x="539955" y="10735"/>
          <a:ext cx="10649020" cy="794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67" tIns="84067" rIns="84067" bIns="84067" numCol="1" spcCol="1270" anchor="ctr" anchorCtr="0">
          <a:noAutofit/>
        </a:bodyPr>
        <a:lstStyle/>
        <a:p>
          <a:pPr marL="0" lvl="0" indent="0" algn="l" defTabSz="889000">
            <a:lnSpc>
              <a:spcPct val="100000"/>
            </a:lnSpc>
            <a:spcBef>
              <a:spcPct val="0"/>
            </a:spcBef>
            <a:spcAft>
              <a:spcPct val="35000"/>
            </a:spcAft>
            <a:buNone/>
          </a:pPr>
          <a:r>
            <a:rPr lang="en-US" sz="2000" kern="1200" dirty="0">
              <a:solidFill>
                <a:prstClr val="black"/>
              </a:solidFill>
              <a:latin typeface="Times New Roman" panose="02020603050405020304" pitchFamily="18" charset="0"/>
              <a:ea typeface="+mn-ea"/>
              <a:cs typeface="Times New Roman" panose="02020603050405020304" pitchFamily="18" charset="0"/>
            </a:rPr>
            <a:t>NMT is a type of machine translation that relies on artificial neural networks to predict the likelihood of a sequence of words, typically modeling entire sentences in a single integrated model. </a:t>
          </a:r>
        </a:p>
      </dsp:txBody>
      <dsp:txXfrm>
        <a:off x="539955" y="10735"/>
        <a:ext cx="10649020" cy="794337"/>
      </dsp:txXfrm>
    </dsp:sp>
    <dsp:sp modelId="{6F6C7468-1A03-4F07-A21D-6DBFAA0125E3}">
      <dsp:nvSpPr>
        <dsp:cNvPr id="0" name=""/>
        <dsp:cNvSpPr/>
      </dsp:nvSpPr>
      <dsp:spPr>
        <a:xfrm>
          <a:off x="-98702" y="1003657"/>
          <a:ext cx="11090274" cy="7469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280F72-A0A6-4B7D-83DC-63873DAC3456}">
      <dsp:nvSpPr>
        <dsp:cNvPr id="0" name=""/>
        <dsp:cNvSpPr/>
      </dsp:nvSpPr>
      <dsp:spPr>
        <a:xfrm>
          <a:off x="127242" y="1171715"/>
          <a:ext cx="411612" cy="4108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73BDEC-1824-4B4F-9323-D8032E9E9E0F}">
      <dsp:nvSpPr>
        <dsp:cNvPr id="0" name=""/>
        <dsp:cNvSpPr/>
      </dsp:nvSpPr>
      <dsp:spPr>
        <a:xfrm>
          <a:off x="764799" y="1003657"/>
          <a:ext cx="10199332" cy="794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67" tIns="84067" rIns="84067" bIns="84067" numCol="1" spcCol="1270" anchor="ctr" anchorCtr="0">
          <a:noAutofit/>
        </a:bodyPr>
        <a:lstStyle/>
        <a:p>
          <a:pPr marL="0" lvl="0" indent="0" algn="l" defTabSz="889000">
            <a:lnSpc>
              <a:spcPct val="100000"/>
            </a:lnSpc>
            <a:spcBef>
              <a:spcPct val="0"/>
            </a:spcBef>
            <a:spcAft>
              <a:spcPct val="35000"/>
            </a:spcAft>
            <a:buNone/>
          </a:pPr>
          <a:r>
            <a:rPr lang="en-US" sz="2000" kern="1200" dirty="0">
              <a:solidFill>
                <a:prstClr val="black"/>
              </a:solidFill>
              <a:latin typeface="Times New Roman" panose="02020603050405020304" pitchFamily="18" charset="0"/>
              <a:ea typeface="+mn-ea"/>
              <a:cs typeface="Times New Roman" panose="02020603050405020304" pitchFamily="18" charset="0"/>
            </a:rPr>
            <a:t>NMT utilizes artificial neural networks to predict word sequences, offering an integrated model for entire sentences.</a:t>
          </a:r>
        </a:p>
      </dsp:txBody>
      <dsp:txXfrm>
        <a:off x="764799" y="1003657"/>
        <a:ext cx="10199332" cy="794337"/>
      </dsp:txXfrm>
    </dsp:sp>
    <dsp:sp modelId="{2B58DA0F-16EE-41AC-AF87-03E48BB25D7A}">
      <dsp:nvSpPr>
        <dsp:cNvPr id="0" name=""/>
        <dsp:cNvSpPr/>
      </dsp:nvSpPr>
      <dsp:spPr>
        <a:xfrm>
          <a:off x="-98702" y="1996579"/>
          <a:ext cx="11090274" cy="7469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D632A9-3415-4642-B281-DE4CD66E6E5F}">
      <dsp:nvSpPr>
        <dsp:cNvPr id="0" name=""/>
        <dsp:cNvSpPr/>
      </dsp:nvSpPr>
      <dsp:spPr>
        <a:xfrm>
          <a:off x="127242" y="2164637"/>
          <a:ext cx="411612" cy="4108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09F363-0F0E-41BC-8C93-62040D79B156}">
      <dsp:nvSpPr>
        <dsp:cNvPr id="0" name=""/>
        <dsp:cNvSpPr/>
      </dsp:nvSpPr>
      <dsp:spPr>
        <a:xfrm>
          <a:off x="764799" y="1996579"/>
          <a:ext cx="10199332" cy="794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67" tIns="84067" rIns="84067" bIns="84067" numCol="1" spcCol="1270" anchor="ctr" anchorCtr="0">
          <a:noAutofit/>
        </a:bodyPr>
        <a:lstStyle/>
        <a:p>
          <a:pPr marL="0" lvl="0" indent="0" algn="l" defTabSz="889000">
            <a:lnSpc>
              <a:spcPct val="100000"/>
            </a:lnSpc>
            <a:spcBef>
              <a:spcPct val="0"/>
            </a:spcBef>
            <a:spcAft>
              <a:spcPct val="35000"/>
            </a:spcAft>
            <a:buNone/>
          </a:pPr>
          <a:r>
            <a:rPr lang="en-US" sz="2000" kern="1200" dirty="0">
              <a:solidFill>
                <a:prstClr val="black"/>
              </a:solidFill>
              <a:latin typeface="Times New Roman" panose="02020603050405020304" pitchFamily="18" charset="0"/>
              <a:ea typeface="+mn-ea"/>
              <a:cs typeface="Times New Roman" panose="02020603050405020304" pitchFamily="18" charset="0"/>
            </a:rPr>
            <a:t>Compared to rule-based and statistical methods, NMT yields more fluent and accurate translations by capturing linguistic nuances.</a:t>
          </a:r>
        </a:p>
      </dsp:txBody>
      <dsp:txXfrm>
        <a:off x="764799" y="1996579"/>
        <a:ext cx="10199332" cy="794337"/>
      </dsp:txXfrm>
    </dsp:sp>
    <dsp:sp modelId="{FC034B5C-D0D5-432D-B38B-268DAFC891DF}">
      <dsp:nvSpPr>
        <dsp:cNvPr id="0" name=""/>
        <dsp:cNvSpPr/>
      </dsp:nvSpPr>
      <dsp:spPr>
        <a:xfrm>
          <a:off x="-98702" y="2989501"/>
          <a:ext cx="11090274" cy="7469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2F96BD-96B2-426E-9829-D632625BE341}">
      <dsp:nvSpPr>
        <dsp:cNvPr id="0" name=""/>
        <dsp:cNvSpPr/>
      </dsp:nvSpPr>
      <dsp:spPr>
        <a:xfrm>
          <a:off x="127242" y="3157559"/>
          <a:ext cx="411612" cy="4108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AF7729-2B94-47FF-AE5B-F3C68A5436F7}">
      <dsp:nvSpPr>
        <dsp:cNvPr id="0" name=""/>
        <dsp:cNvSpPr/>
      </dsp:nvSpPr>
      <dsp:spPr>
        <a:xfrm>
          <a:off x="764799" y="2989501"/>
          <a:ext cx="10199332" cy="794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67" tIns="84067" rIns="84067" bIns="84067" numCol="1" spcCol="1270" anchor="ctr" anchorCtr="0">
          <a:noAutofit/>
        </a:bodyPr>
        <a:lstStyle/>
        <a:p>
          <a:pPr marL="0" lvl="0" indent="0" algn="l" defTabSz="889000">
            <a:lnSpc>
              <a:spcPct val="100000"/>
            </a:lnSpc>
            <a:spcBef>
              <a:spcPct val="0"/>
            </a:spcBef>
            <a:spcAft>
              <a:spcPct val="35000"/>
            </a:spcAft>
            <a:buNone/>
          </a:pPr>
          <a:r>
            <a:rPr lang="en-US" sz="2000" kern="1200" dirty="0">
              <a:solidFill>
                <a:prstClr val="black"/>
              </a:solidFill>
              <a:latin typeface="Times New Roman" panose="02020603050405020304" pitchFamily="18" charset="0"/>
              <a:ea typeface="+mn-ea"/>
              <a:cs typeface="Times New Roman" panose="02020603050405020304" pitchFamily="18" charset="0"/>
            </a:rPr>
            <a:t>While superior in output quality, NMT requires substantial data and computing power for training.</a:t>
          </a:r>
        </a:p>
      </dsp:txBody>
      <dsp:txXfrm>
        <a:off x="764799" y="2989501"/>
        <a:ext cx="10199332" cy="794337"/>
      </dsp:txXfrm>
    </dsp:sp>
    <dsp:sp modelId="{0957CFF0-25E9-4CF4-8C80-45C4ED9C7314}">
      <dsp:nvSpPr>
        <dsp:cNvPr id="0" name=""/>
        <dsp:cNvSpPr/>
      </dsp:nvSpPr>
      <dsp:spPr>
        <a:xfrm>
          <a:off x="-98702" y="3982423"/>
          <a:ext cx="11090274" cy="7469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858DED-E585-4FEF-B2BE-6AC71E1804DF}">
      <dsp:nvSpPr>
        <dsp:cNvPr id="0" name=""/>
        <dsp:cNvSpPr/>
      </dsp:nvSpPr>
      <dsp:spPr>
        <a:xfrm>
          <a:off x="127242" y="4150481"/>
          <a:ext cx="411612" cy="41080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28CEBB-EE96-49A8-AE6F-577950A2BD03}">
      <dsp:nvSpPr>
        <dsp:cNvPr id="0" name=""/>
        <dsp:cNvSpPr/>
      </dsp:nvSpPr>
      <dsp:spPr>
        <a:xfrm>
          <a:off x="764799" y="3982423"/>
          <a:ext cx="10199332" cy="794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67" tIns="84067" rIns="84067" bIns="84067" numCol="1" spcCol="1270" anchor="ctr" anchorCtr="0">
          <a:noAutofit/>
        </a:bodyPr>
        <a:lstStyle/>
        <a:p>
          <a:pPr marL="0" lvl="0" indent="0" algn="l" defTabSz="889000">
            <a:lnSpc>
              <a:spcPct val="100000"/>
            </a:lnSpc>
            <a:spcBef>
              <a:spcPct val="0"/>
            </a:spcBef>
            <a:spcAft>
              <a:spcPct val="35000"/>
            </a:spcAft>
            <a:buNone/>
          </a:pPr>
          <a:r>
            <a:rPr lang="en-US" sz="2000" kern="1200" dirty="0">
              <a:solidFill>
                <a:schemeClr val="bg1"/>
              </a:solidFill>
              <a:latin typeface="Times New Roman" panose="02020603050405020304" pitchFamily="18" charset="0"/>
              <a:cs typeface="Times New Roman" panose="02020603050405020304" pitchFamily="18" charset="0"/>
            </a:rPr>
            <a:t>Significantly advances machine translation technology, underpinning many online translation services today.</a:t>
          </a:r>
        </a:p>
      </dsp:txBody>
      <dsp:txXfrm>
        <a:off x="764799" y="3982423"/>
        <a:ext cx="10199332" cy="7943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FB781-0A1D-45BE-AD1B-98640B540748}">
      <dsp:nvSpPr>
        <dsp:cNvPr id="0" name=""/>
        <dsp:cNvSpPr/>
      </dsp:nvSpPr>
      <dsp:spPr>
        <a:xfrm>
          <a:off x="0" y="38388"/>
          <a:ext cx="5445491" cy="10483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Facilitates seamless communication across Dravidian languages, vital for the linguistic diversity in South Asia.</a:t>
          </a:r>
        </a:p>
      </dsp:txBody>
      <dsp:txXfrm>
        <a:off x="51175" y="89563"/>
        <a:ext cx="5343141" cy="945970"/>
      </dsp:txXfrm>
    </dsp:sp>
    <dsp:sp modelId="{AE051595-B60A-40A7-BE77-F15705F0E4EF}">
      <dsp:nvSpPr>
        <dsp:cNvPr id="0" name=""/>
        <dsp:cNvSpPr/>
      </dsp:nvSpPr>
      <dsp:spPr>
        <a:xfrm>
          <a:off x="0" y="1071644"/>
          <a:ext cx="5445491" cy="10483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Acts as a digital preservation tool for the literary and cultural heritage of these languages.</a:t>
          </a:r>
        </a:p>
      </dsp:txBody>
      <dsp:txXfrm>
        <a:off x="51175" y="1122819"/>
        <a:ext cx="5343141" cy="945970"/>
      </dsp:txXfrm>
    </dsp:sp>
    <dsp:sp modelId="{D96735EE-8457-45F6-85B0-A7562F119F57}">
      <dsp:nvSpPr>
        <dsp:cNvPr id="0" name=""/>
        <dsp:cNvSpPr/>
      </dsp:nvSpPr>
      <dsp:spPr>
        <a:xfrm>
          <a:off x="0" y="2143004"/>
          <a:ext cx="5445491" cy="10483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Ensures linguistic representation in the digital age, providing access to information and technology in native languages.</a:t>
          </a:r>
        </a:p>
      </dsp:txBody>
      <dsp:txXfrm>
        <a:off x="51175" y="2194179"/>
        <a:ext cx="5343141" cy="9459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081E4-655F-43C5-9869-9CE245565400}">
      <dsp:nvSpPr>
        <dsp:cNvPr id="0" name=""/>
        <dsp:cNvSpPr/>
      </dsp:nvSpPr>
      <dsp:spPr>
        <a:xfrm>
          <a:off x="1020026" y="1"/>
          <a:ext cx="2808660" cy="205961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i="0" kern="1200" dirty="0">
              <a:latin typeface="Times New Roman" panose="02020603050405020304" pitchFamily="18" charset="0"/>
              <a:cs typeface="Times New Roman" panose="02020603050405020304" pitchFamily="18" charset="0"/>
            </a:rPr>
            <a:t>Some languages support Homograph words whose meaning changes with context.</a:t>
          </a:r>
          <a:endParaRPr lang="en-US" sz="22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b="0" i="0" kern="1200" dirty="0">
              <a:latin typeface="Times New Roman" panose="02020603050405020304" pitchFamily="18" charset="0"/>
              <a:cs typeface="Times New Roman" panose="02020603050405020304" pitchFamily="18" charset="0"/>
            </a:rPr>
            <a:t>E.g.: In Heart Attack and Dog attacks cat , attack is the homograph word.</a:t>
          </a:r>
          <a:endParaRPr lang="en-US" sz="1800" kern="1200" dirty="0">
            <a:latin typeface="Times New Roman" panose="02020603050405020304" pitchFamily="18" charset="0"/>
            <a:cs typeface="Times New Roman" panose="02020603050405020304" pitchFamily="18" charset="0"/>
          </a:endParaRPr>
        </a:p>
      </dsp:txBody>
      <dsp:txXfrm>
        <a:off x="1020026" y="1"/>
        <a:ext cx="2808660" cy="2059614"/>
      </dsp:txXfrm>
    </dsp:sp>
    <dsp:sp modelId="{ED3FDAB0-E05E-4CAA-A143-A374D8A9E51C}">
      <dsp:nvSpPr>
        <dsp:cNvPr id="0" name=""/>
        <dsp:cNvSpPr/>
      </dsp:nvSpPr>
      <dsp:spPr>
        <a:xfrm>
          <a:off x="4090510" y="39086"/>
          <a:ext cx="2805649" cy="198144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endParaRPr lang="en-US" sz="2200" b="0" i="0" kern="1200" dirty="0">
            <a:solidFill>
              <a:prstClr val="white"/>
            </a:solidFill>
            <a:latin typeface="Times New Roman" panose="02020603050405020304" pitchFamily="18" charset="0"/>
            <a:ea typeface="+mn-ea"/>
            <a:cs typeface="Times New Roman" panose="02020603050405020304" pitchFamily="18" charset="0"/>
          </a:endParaRPr>
        </a:p>
        <a:p>
          <a:pPr marL="0" lvl="0" indent="0" algn="l" defTabSz="977900">
            <a:lnSpc>
              <a:spcPct val="90000"/>
            </a:lnSpc>
            <a:spcBef>
              <a:spcPct val="0"/>
            </a:spcBef>
            <a:spcAft>
              <a:spcPct val="35000"/>
            </a:spcAft>
            <a:buNone/>
          </a:pPr>
          <a:r>
            <a:rPr lang="en-US" sz="2200" b="0" i="0" kern="1200" dirty="0">
              <a:solidFill>
                <a:prstClr val="white"/>
              </a:solidFill>
              <a:latin typeface="Times New Roman" panose="02020603050405020304" pitchFamily="18" charset="0"/>
              <a:ea typeface="+mn-ea"/>
              <a:cs typeface="Times New Roman" panose="02020603050405020304" pitchFamily="18" charset="0"/>
            </a:rPr>
            <a:t>Some languages have multiple scripts.</a:t>
          </a:r>
        </a:p>
        <a:p>
          <a:pPr marL="171450" lvl="1" indent="-171450" algn="l" defTabSz="800100">
            <a:lnSpc>
              <a:spcPct val="90000"/>
            </a:lnSpc>
            <a:spcBef>
              <a:spcPct val="0"/>
            </a:spcBef>
            <a:spcAft>
              <a:spcPct val="15000"/>
            </a:spcAft>
            <a:buChar char="•"/>
          </a:pPr>
          <a:r>
            <a:rPr lang="en-US" sz="1800" b="0" i="0" kern="1200" dirty="0">
              <a:latin typeface="Times New Roman" panose="02020603050405020304" pitchFamily="18" charset="0"/>
              <a:cs typeface="Times New Roman" panose="02020603050405020304" pitchFamily="18" charset="0"/>
            </a:rPr>
            <a:t>E.g.: Punjabi (Gurmukhi, </a:t>
          </a:r>
          <a:r>
            <a:rPr lang="en-US" sz="1800" b="0" i="0" kern="1200" dirty="0" err="1">
              <a:latin typeface="Times New Roman" panose="02020603050405020304" pitchFamily="18" charset="0"/>
              <a:cs typeface="Times New Roman" panose="02020603050405020304" pitchFamily="18" charset="0"/>
            </a:rPr>
            <a:t>Shahmukhi</a:t>
          </a:r>
          <a:r>
            <a:rPr lang="en-US" sz="1800" b="0" i="0" kern="1200" dirty="0">
              <a:latin typeface="Times New Roman" panose="02020603050405020304" pitchFamily="18" charset="0"/>
              <a:cs typeface="Times New Roman" panose="02020603050405020304" pitchFamily="18" charset="0"/>
            </a:rPr>
            <a:t>).</a:t>
          </a:r>
          <a:endParaRPr lang="en-US" sz="1800" kern="1200" dirty="0">
            <a:latin typeface="Times New Roman" panose="02020603050405020304" pitchFamily="18" charset="0"/>
            <a:cs typeface="Times New Roman" panose="02020603050405020304" pitchFamily="18" charset="0"/>
          </a:endParaRPr>
        </a:p>
      </dsp:txBody>
      <dsp:txXfrm>
        <a:off x="4090510" y="39086"/>
        <a:ext cx="2805649" cy="1981444"/>
      </dsp:txXfrm>
    </dsp:sp>
    <dsp:sp modelId="{0B887D1F-99F8-442D-A1EE-A068392755C6}">
      <dsp:nvSpPr>
        <dsp:cNvPr id="0" name=""/>
        <dsp:cNvSpPr/>
      </dsp:nvSpPr>
      <dsp:spPr>
        <a:xfrm>
          <a:off x="7157983" y="52753"/>
          <a:ext cx="2912263" cy="195411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dirty="0">
              <a:latin typeface="Times New Roman" panose="02020603050405020304" pitchFamily="18" charset="0"/>
              <a:cs typeface="Times New Roman" panose="02020603050405020304" pitchFamily="18" charset="0"/>
            </a:rPr>
            <a:t>Grammatical variations between languages lead to ambiguity.</a:t>
          </a:r>
          <a:endParaRPr lang="en-US" sz="2200" kern="1200" dirty="0">
            <a:latin typeface="Times New Roman" panose="02020603050405020304" pitchFamily="18" charset="0"/>
            <a:cs typeface="Times New Roman" panose="02020603050405020304" pitchFamily="18" charset="0"/>
          </a:endParaRPr>
        </a:p>
      </dsp:txBody>
      <dsp:txXfrm>
        <a:off x="7157983" y="52753"/>
        <a:ext cx="2912263" cy="1954110"/>
      </dsp:txXfrm>
    </dsp:sp>
    <dsp:sp modelId="{68467B40-3635-4952-BB10-C37ECEB4BDB9}">
      <dsp:nvSpPr>
        <dsp:cNvPr id="0" name=""/>
        <dsp:cNvSpPr/>
      </dsp:nvSpPr>
      <dsp:spPr>
        <a:xfrm>
          <a:off x="1644279" y="2321439"/>
          <a:ext cx="3595178" cy="195541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dirty="0">
              <a:latin typeface="Times New Roman" panose="02020603050405020304" pitchFamily="18" charset="0"/>
              <a:cs typeface="Times New Roman" panose="02020603050405020304" pitchFamily="18" charset="0"/>
            </a:rPr>
            <a:t>Judging of speakers intention is difficult. Meanings of sentences or words vary with the speakers intention (like sarcasm, sentiment, metaphor, etc.).</a:t>
          </a:r>
          <a:endParaRPr lang="en-US" sz="2200" kern="1200" dirty="0">
            <a:latin typeface="Times New Roman" panose="02020603050405020304" pitchFamily="18" charset="0"/>
            <a:cs typeface="Times New Roman" panose="02020603050405020304" pitchFamily="18" charset="0"/>
          </a:endParaRPr>
        </a:p>
      </dsp:txBody>
      <dsp:txXfrm>
        <a:off x="1644279" y="2321439"/>
        <a:ext cx="3595178" cy="1955413"/>
      </dsp:txXfrm>
    </dsp:sp>
    <dsp:sp modelId="{32A2BCCF-FB8E-4C92-8150-CE7792558477}">
      <dsp:nvSpPr>
        <dsp:cNvPr id="0" name=""/>
        <dsp:cNvSpPr/>
      </dsp:nvSpPr>
      <dsp:spPr>
        <a:xfrm>
          <a:off x="5501281" y="2365135"/>
          <a:ext cx="3944713" cy="186802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i="0" kern="1200" dirty="0">
              <a:latin typeface="Times New Roman" panose="02020603050405020304" pitchFamily="18" charset="0"/>
              <a:cs typeface="Times New Roman" panose="02020603050405020304" pitchFamily="18" charset="0"/>
            </a:rPr>
            <a:t>Code-Mixed language processing is challenging as user uses multiple languages in a sentence or an utterance.</a:t>
          </a:r>
          <a:endParaRPr lang="en-US" sz="22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b="0" i="0" kern="1200" dirty="0">
              <a:latin typeface="Times New Roman" panose="02020603050405020304" pitchFamily="18" charset="0"/>
              <a:cs typeface="Times New Roman" panose="02020603050405020304" pitchFamily="18" charset="0"/>
            </a:rPr>
            <a:t>E.g.: User tweet : “listening to Bombae </a:t>
          </a:r>
          <a:r>
            <a:rPr lang="en-US" sz="1800" b="0" i="0" kern="1200" dirty="0" err="1">
              <a:latin typeface="Times New Roman" panose="02020603050405020304" pitchFamily="18" charset="0"/>
              <a:cs typeface="Times New Roman" panose="02020603050405020304" pitchFamily="18" charset="0"/>
            </a:rPr>
            <a:t>Haelutaitae</a:t>
          </a:r>
          <a:r>
            <a:rPr lang="en-US" sz="1800" b="0" i="0" kern="1200" dirty="0">
              <a:latin typeface="Times New Roman" panose="02020603050405020304" pitchFamily="18" charset="0"/>
              <a:cs typeface="Times New Roman" panose="02020603050405020304" pitchFamily="18" charset="0"/>
            </a:rPr>
            <a:t> from </a:t>
          </a:r>
          <a:r>
            <a:rPr lang="en-US" sz="1800" b="0" i="0" kern="1200" dirty="0" err="1">
              <a:latin typeface="Times New Roman" panose="02020603050405020304" pitchFamily="18" charset="0"/>
              <a:cs typeface="Times New Roman" panose="02020603050405020304" pitchFamily="18" charset="0"/>
            </a:rPr>
            <a:t>Rajakumara</a:t>
          </a:r>
          <a:r>
            <a:rPr lang="en-US" sz="1800" b="0" i="0" kern="1200" dirty="0">
              <a:latin typeface="Times New Roman" panose="02020603050405020304" pitchFamily="18" charset="0"/>
              <a:cs typeface="Times New Roman" panose="02020603050405020304" pitchFamily="18" charset="0"/>
            </a:rPr>
            <a:t>”</a:t>
          </a:r>
          <a:endParaRPr lang="en-US" sz="1800" kern="1200" dirty="0">
            <a:latin typeface="Times New Roman" panose="02020603050405020304" pitchFamily="18" charset="0"/>
            <a:cs typeface="Times New Roman" panose="02020603050405020304" pitchFamily="18" charset="0"/>
          </a:endParaRPr>
        </a:p>
      </dsp:txBody>
      <dsp:txXfrm>
        <a:off x="5501281" y="2365135"/>
        <a:ext cx="3944713" cy="186802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21:57:06.479"/>
    </inkml:context>
    <inkml:brush xml:id="br0">
      <inkml:brushProperty name="width" value="0.05" units="cm"/>
      <inkml:brushProperty name="height" value="0.05" units="cm"/>
      <inkml:brushProperty name="color" value="#E71224"/>
    </inkml:brush>
  </inkml:definitions>
  <inkml:trace contextRef="#ctx0" brushRef="#br0">1 419 24575,'12'-2'0,"-1"0"0,1 0 0,0-1 0,-1-1 0,1 0 0,-1-1 0,16-8 0,11-4 0,2-2 0,-1-1 0,-1-2 0,43-32 0,42-25 0,-103 69 0,39-13 0,-4 2 0,-22 7 0,-23 11 0,-1 0 0,0-1 0,1-1 0,-2 0 0,1 0 0,11-9 0,18-10 93,-32 21-301,0 0 0,0 0-1,-1-1 1,1 0 0,-1 0-1,5-5 1,-1-3-6618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21:57:07.604"/>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21:57:09.543"/>
    </inkml:context>
    <inkml:brush xml:id="br0">
      <inkml:brushProperty name="width" value="0.05" units="cm"/>
      <inkml:brushProperty name="height" value="0.05" units="cm"/>
      <inkml:brushProperty name="color" value="#E71224"/>
    </inkml:brush>
  </inkml:definitions>
  <inkml:trace contextRef="#ctx0" brushRef="#br0">0 0 24575,'1'7'0,"1"-1"0,0 0 0,0 1 0,0-1 0,1 0 0,-1 0 0,2-1 0,-1 1 0,1 0 0,6 7 0,4 7 0,48 101 0,-22-41 0,33 78 0,-63-137-455,-1 0 0,10 31 0,-15-36-6371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21:57:15.457"/>
    </inkml:context>
    <inkml:brush xml:id="br0">
      <inkml:brushProperty name="width" value="0.05" units="cm"/>
      <inkml:brushProperty name="height" value="0.05" units="cm"/>
      <inkml:brushProperty name="color" value="#E71224"/>
    </inkml:brush>
  </inkml:definitions>
  <inkml:trace contextRef="#ctx0" brushRef="#br0">469 25 24575,'-394'0'0,"390"0"0,1-1 0,0 2 0,-1-1 0,1 0 0,0 1 0,-1-1 0,1 1 0,0 0 0,0 0 0,0 0 0,0 0 0,0 1 0,0-1 0,0 1 0,-4 3 0,5-3 0,0 1 0,0 0 0,0 0 0,0 0 0,1-1 0,-1 2 0,1-1 0,0 0 0,0 0 0,0 0 0,0 0 0,1 1 0,-1-1 0,1 0 0,0 7 0,2 150 0,1-47 0,-3-106 0,0 0 0,1 1 0,-1-1 0,2 0 0,-1 0 0,1 0 0,0 0 0,1 0 0,-1 0 0,2 0 0,-1-1 0,0 1 0,1-1 0,1 0 0,-1 0 0,1-1 0,0 1 0,0-1 0,0 0 0,1-1 0,-1 1 0,1-1 0,1 0 0,12 6 0,-2-2 0,1-2 0,-1 0 0,2-1 0,-1 0 0,0-2 0,1 0 0,0-1 0,31-1 0,-35-2 0,0 1 0,0-2 0,0 0 0,0-1 0,0 0 0,-1-1 0,1-1 0,-1 0 0,0-1 0,-1 0 0,0-1 0,0-1 0,22-16 0,-32 21 0,-1 0 0,1-1 0,-1 1 0,0-1 0,1 1 0,-1-1 0,-1 1 0,1-1 0,-1 0 0,1 0 0,-1 0 0,0 0 0,0 0 0,-1 0 0,1-5 0,0-10 0,-1 0 0,-2-20 0,0 9 0,2 27 0,0-1 0,0 0 0,0 0 0,-1 0 0,0 0 0,1 1 0,-1-1 0,-1 0 0,1 1 0,0-1 0,-1 1 0,0-1 0,0 1 0,0 0 0,0-1 0,0 1 0,-1 0 0,1 1 0,-1-1 0,0 0 0,0 1 0,0-1 0,0 1 0,0 0 0,-5-2 0,-13-10 0,-31-27 0,32 24 0,-32-20 0,16 14 0,8 5 0,0 1 0,-1 1 0,0 2 0,-60-21 0,104 36 0,0 0 0,23-2 0,4-1 0,-18 2 0,-2 0 0,0 1 0,32 5 0,-46-5 0,0 1 0,0 1 0,-1-1 0,1 1 0,-1 1 0,1-1 0,-1 1 0,0 1 0,-1-1 0,9 8 0,2 1 0,1-1 0,0 0 0,1-2 0,0 0 0,1-1 0,38 12 0,-36-16 0,0-1 0,0-1 0,0-1 0,0-1 0,0-1 0,24-3 0,12 1 0,-51 2 14,0 0-1,0 0 0,0-1 0,0-1 1,-1 1-1,1-1 0,0 0 1,11-5-1,-14 5-100,-1 0-1,0-1 1,1 1 0,-1 0-1,0-1 1,-1 0 0,1 0-1,0 1 1,-1-2-1,0 1 1,1 0 0,-1 0-1,-1-1 1,1 1 0,0-1-1,1-6 1,2-10-6739</inkml:trace>
</inkml:ink>
</file>

<file path=ppt/ink/ink5.xml><?xml version="1.0" encoding="utf-8"?>
<inkml:ink xmlns:inkml="http://www.w3.org/2003/InkML">
  <inkml:definitions>
    <inkml:context xml:id="ctx0">
      <inkml:inkSource xml:id="inkSrc0">
        <inkml:traceFormat>
          <inkml:channel name="X" type="integer" max="13788" units="cm"/>
          <inkml:channel name="Y" type="integer" max="8616"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24-03-28T21:33:46.782"/>
    </inkml:context>
    <inkml:brush xml:id="br0">
      <inkml:brushProperty name="width" value="0.05292" units="cm"/>
      <inkml:brushProperty name="height" value="0.05292" units="cm"/>
      <inkml:brushProperty name="color" value="#FF0000"/>
    </inkml:brush>
  </inkml:definitions>
  <inkml:trace contextRef="#ctx0" brushRef="#br0">21264 13001 0,'0'0'0,"0"0"0,0 0 15,0 0 1,0 0-16,0 0 15,0 0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875F7EE-E420-478A-BA5D-BC2E03116C6B}"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CC35F-19A0-47B4-8216-DFFDCAC6F475}" type="slidenum">
              <a:rPr lang="en-US" smtClean="0"/>
              <a:t>‹#›</a:t>
            </a:fld>
            <a:endParaRPr lang="en-US"/>
          </a:p>
        </p:txBody>
      </p:sp>
    </p:spTree>
    <p:extLst>
      <p:ext uri="{BB962C8B-B14F-4D97-AF65-F5344CB8AC3E}">
        <p14:creationId xmlns:p14="http://schemas.microsoft.com/office/powerpoint/2010/main" val="2787951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75F7EE-E420-478A-BA5D-BC2E03116C6B}"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CC35F-19A0-47B4-8216-DFFDCAC6F475}" type="slidenum">
              <a:rPr lang="en-US" smtClean="0"/>
              <a:t>‹#›</a:t>
            </a:fld>
            <a:endParaRPr lang="en-US"/>
          </a:p>
        </p:txBody>
      </p:sp>
    </p:spTree>
    <p:extLst>
      <p:ext uri="{BB962C8B-B14F-4D97-AF65-F5344CB8AC3E}">
        <p14:creationId xmlns:p14="http://schemas.microsoft.com/office/powerpoint/2010/main" val="2435691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75F7EE-E420-478A-BA5D-BC2E03116C6B}"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CC35F-19A0-47B4-8216-DFFDCAC6F475}" type="slidenum">
              <a:rPr lang="en-US" smtClean="0"/>
              <a:t>‹#›</a:t>
            </a:fld>
            <a:endParaRPr lang="en-US"/>
          </a:p>
        </p:txBody>
      </p:sp>
    </p:spTree>
    <p:extLst>
      <p:ext uri="{BB962C8B-B14F-4D97-AF65-F5344CB8AC3E}">
        <p14:creationId xmlns:p14="http://schemas.microsoft.com/office/powerpoint/2010/main" val="1926343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75F7EE-E420-478A-BA5D-BC2E03116C6B}"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CC35F-19A0-47B4-8216-DFFDCAC6F475}"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4231540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75F7EE-E420-478A-BA5D-BC2E03116C6B}"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CC35F-19A0-47B4-8216-DFFDCAC6F475}" type="slidenum">
              <a:rPr lang="en-US" smtClean="0"/>
              <a:t>‹#›</a:t>
            </a:fld>
            <a:endParaRPr lang="en-US"/>
          </a:p>
        </p:txBody>
      </p:sp>
    </p:spTree>
    <p:extLst>
      <p:ext uri="{BB962C8B-B14F-4D97-AF65-F5344CB8AC3E}">
        <p14:creationId xmlns:p14="http://schemas.microsoft.com/office/powerpoint/2010/main" val="1209952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75F7EE-E420-478A-BA5D-BC2E03116C6B}" type="datetimeFigureOut">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2CC35F-19A0-47B4-8216-DFFDCAC6F475}" type="slidenum">
              <a:rPr lang="en-US" smtClean="0"/>
              <a:t>‹#›</a:t>
            </a:fld>
            <a:endParaRPr lang="en-US"/>
          </a:p>
        </p:txBody>
      </p:sp>
    </p:spTree>
    <p:extLst>
      <p:ext uri="{BB962C8B-B14F-4D97-AF65-F5344CB8AC3E}">
        <p14:creationId xmlns:p14="http://schemas.microsoft.com/office/powerpoint/2010/main" val="369292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75F7EE-E420-478A-BA5D-BC2E03116C6B}" type="datetimeFigureOut">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2CC35F-19A0-47B4-8216-DFFDCAC6F475}" type="slidenum">
              <a:rPr lang="en-US" smtClean="0"/>
              <a:t>‹#›</a:t>
            </a:fld>
            <a:endParaRPr lang="en-US"/>
          </a:p>
        </p:txBody>
      </p:sp>
    </p:spTree>
    <p:extLst>
      <p:ext uri="{BB962C8B-B14F-4D97-AF65-F5344CB8AC3E}">
        <p14:creationId xmlns:p14="http://schemas.microsoft.com/office/powerpoint/2010/main" val="3298541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75F7EE-E420-478A-BA5D-BC2E03116C6B}"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CC35F-19A0-47B4-8216-DFFDCAC6F475}" type="slidenum">
              <a:rPr lang="en-US" smtClean="0"/>
              <a:t>‹#›</a:t>
            </a:fld>
            <a:endParaRPr lang="en-US"/>
          </a:p>
        </p:txBody>
      </p:sp>
    </p:spTree>
    <p:extLst>
      <p:ext uri="{BB962C8B-B14F-4D97-AF65-F5344CB8AC3E}">
        <p14:creationId xmlns:p14="http://schemas.microsoft.com/office/powerpoint/2010/main" val="3811265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75F7EE-E420-478A-BA5D-BC2E03116C6B}"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CC35F-19A0-47B4-8216-DFFDCAC6F475}" type="slidenum">
              <a:rPr lang="en-US" smtClean="0"/>
              <a:t>‹#›</a:t>
            </a:fld>
            <a:endParaRPr lang="en-US"/>
          </a:p>
        </p:txBody>
      </p:sp>
    </p:spTree>
    <p:extLst>
      <p:ext uri="{BB962C8B-B14F-4D97-AF65-F5344CB8AC3E}">
        <p14:creationId xmlns:p14="http://schemas.microsoft.com/office/powerpoint/2010/main" val="27735202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82653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75F7EE-E420-478A-BA5D-BC2E03116C6B}"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CC35F-19A0-47B4-8216-DFFDCAC6F475}" type="slidenum">
              <a:rPr lang="en-US" smtClean="0"/>
              <a:t>‹#›</a:t>
            </a:fld>
            <a:endParaRPr lang="en-US"/>
          </a:p>
        </p:txBody>
      </p:sp>
    </p:spTree>
    <p:extLst>
      <p:ext uri="{BB962C8B-B14F-4D97-AF65-F5344CB8AC3E}">
        <p14:creationId xmlns:p14="http://schemas.microsoft.com/office/powerpoint/2010/main" val="2739309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75F7EE-E420-478A-BA5D-BC2E03116C6B}"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CC35F-19A0-47B4-8216-DFFDCAC6F475}" type="slidenum">
              <a:rPr lang="en-US" smtClean="0"/>
              <a:t>‹#›</a:t>
            </a:fld>
            <a:endParaRPr lang="en-US"/>
          </a:p>
        </p:txBody>
      </p:sp>
    </p:spTree>
    <p:extLst>
      <p:ext uri="{BB962C8B-B14F-4D97-AF65-F5344CB8AC3E}">
        <p14:creationId xmlns:p14="http://schemas.microsoft.com/office/powerpoint/2010/main" val="420188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875F7EE-E420-478A-BA5D-BC2E03116C6B}"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CC35F-19A0-47B4-8216-DFFDCAC6F475}" type="slidenum">
              <a:rPr lang="en-US" smtClean="0"/>
              <a:t>‹#›</a:t>
            </a:fld>
            <a:endParaRPr lang="en-US"/>
          </a:p>
        </p:txBody>
      </p:sp>
    </p:spTree>
    <p:extLst>
      <p:ext uri="{BB962C8B-B14F-4D97-AF65-F5344CB8AC3E}">
        <p14:creationId xmlns:p14="http://schemas.microsoft.com/office/powerpoint/2010/main" val="221274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75F7EE-E420-478A-BA5D-BC2E03116C6B}" type="datetimeFigureOut">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2CC35F-19A0-47B4-8216-DFFDCAC6F475}" type="slidenum">
              <a:rPr lang="en-US" smtClean="0"/>
              <a:t>‹#›</a:t>
            </a:fld>
            <a:endParaRPr lang="en-US"/>
          </a:p>
        </p:txBody>
      </p:sp>
    </p:spTree>
    <p:extLst>
      <p:ext uri="{BB962C8B-B14F-4D97-AF65-F5344CB8AC3E}">
        <p14:creationId xmlns:p14="http://schemas.microsoft.com/office/powerpoint/2010/main" val="10276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75F7EE-E420-478A-BA5D-BC2E03116C6B}" type="datetimeFigureOut">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2CC35F-19A0-47B4-8216-DFFDCAC6F475}" type="slidenum">
              <a:rPr lang="en-US" smtClean="0"/>
              <a:t>‹#›</a:t>
            </a:fld>
            <a:endParaRPr lang="en-US"/>
          </a:p>
        </p:txBody>
      </p:sp>
    </p:spTree>
    <p:extLst>
      <p:ext uri="{BB962C8B-B14F-4D97-AF65-F5344CB8AC3E}">
        <p14:creationId xmlns:p14="http://schemas.microsoft.com/office/powerpoint/2010/main" val="1076285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75F7EE-E420-478A-BA5D-BC2E03116C6B}" type="datetimeFigureOut">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2CC35F-19A0-47B4-8216-DFFDCAC6F475}" type="slidenum">
              <a:rPr lang="en-US" smtClean="0"/>
              <a:t>‹#›</a:t>
            </a:fld>
            <a:endParaRPr lang="en-US"/>
          </a:p>
        </p:txBody>
      </p:sp>
    </p:spTree>
    <p:extLst>
      <p:ext uri="{BB962C8B-B14F-4D97-AF65-F5344CB8AC3E}">
        <p14:creationId xmlns:p14="http://schemas.microsoft.com/office/powerpoint/2010/main" val="241482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75F7EE-E420-478A-BA5D-BC2E03116C6B}"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CC35F-19A0-47B4-8216-DFFDCAC6F475}" type="slidenum">
              <a:rPr lang="en-US" smtClean="0"/>
              <a:t>‹#›</a:t>
            </a:fld>
            <a:endParaRPr lang="en-US"/>
          </a:p>
        </p:txBody>
      </p:sp>
    </p:spTree>
    <p:extLst>
      <p:ext uri="{BB962C8B-B14F-4D97-AF65-F5344CB8AC3E}">
        <p14:creationId xmlns:p14="http://schemas.microsoft.com/office/powerpoint/2010/main" val="2474369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75F7EE-E420-478A-BA5D-BC2E03116C6B}"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CC35F-19A0-47B4-8216-DFFDCAC6F475}" type="slidenum">
              <a:rPr lang="en-US" smtClean="0"/>
              <a:t>‹#›</a:t>
            </a:fld>
            <a:endParaRPr lang="en-US"/>
          </a:p>
        </p:txBody>
      </p:sp>
    </p:spTree>
    <p:extLst>
      <p:ext uri="{BB962C8B-B14F-4D97-AF65-F5344CB8AC3E}">
        <p14:creationId xmlns:p14="http://schemas.microsoft.com/office/powerpoint/2010/main" val="132551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875F7EE-E420-478A-BA5D-BC2E03116C6B}" type="datetimeFigureOut">
              <a:rPr lang="en-US" smtClean="0"/>
              <a:t>5/6/2024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22CC35F-19A0-47B4-8216-DFFDCAC6F475}" type="slidenum">
              <a:rPr lang="en-US" smtClean="0"/>
              <a:t>‹#›</a:t>
            </a:fld>
            <a:endParaRPr lang="en-US"/>
          </a:p>
        </p:txBody>
      </p:sp>
    </p:spTree>
    <p:extLst>
      <p:ext uri="{BB962C8B-B14F-4D97-AF65-F5344CB8AC3E}">
        <p14:creationId xmlns:p14="http://schemas.microsoft.com/office/powerpoint/2010/main" val="41239615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customXml" Target="../ink/ink2.xml"/><Relationship Id="rId12"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customXml" Target="../ink/ink3.xml"/><Relationship Id="rId1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9EEC-07D4-D086-E83B-F8531C30C877}"/>
              </a:ext>
            </a:extLst>
          </p:cNvPr>
          <p:cNvSpPr>
            <a:spLocks noGrp="1"/>
          </p:cNvSpPr>
          <p:nvPr>
            <p:ph type="ctrTitle"/>
          </p:nvPr>
        </p:nvSpPr>
        <p:spPr>
          <a:xfrm>
            <a:off x="6981092" y="630238"/>
            <a:ext cx="4668716" cy="3941762"/>
          </a:xfrm>
        </p:spPr>
        <p:txBody>
          <a:bodyPr>
            <a:normAutofit fontScale="90000"/>
          </a:bodyPr>
          <a:lstStyle/>
          <a:p>
            <a:r>
              <a:rPr lang="en-US" sz="4000" b="0" i="0" u="none" strike="noStrike">
                <a:solidFill>
                  <a:srgbClr val="FFC000"/>
                </a:solidFill>
                <a:effectLst/>
                <a:latin typeface="Times New Roman" panose="02020603050405020304" pitchFamily="18" charset="0"/>
              </a:rPr>
              <a:t>NEURAL MACHINE TRANSLATION</a:t>
            </a:r>
            <a:br>
              <a:rPr lang="en-US" sz="4000" b="0" i="0" u="none" strike="noStrike">
                <a:solidFill>
                  <a:srgbClr val="FFC000"/>
                </a:solidFill>
                <a:effectLst/>
                <a:latin typeface="Times New Roman" panose="02020603050405020304" pitchFamily="18" charset="0"/>
              </a:rPr>
            </a:br>
            <a:r>
              <a:rPr lang="en-US" sz="4000" b="0" i="0" u="none" strike="noStrike">
                <a:solidFill>
                  <a:srgbClr val="FFC000"/>
                </a:solidFill>
                <a:effectLst/>
                <a:latin typeface="Times New Roman" panose="02020603050405020304" pitchFamily="18" charset="0"/>
              </a:rPr>
              <a:t>FROm </a:t>
            </a:r>
            <a:br>
              <a:rPr lang="en-US" sz="4000" b="0" i="0" u="none" strike="noStrike">
                <a:solidFill>
                  <a:srgbClr val="FFC000"/>
                </a:solidFill>
                <a:effectLst/>
                <a:latin typeface="Times New Roman" panose="02020603050405020304" pitchFamily="18" charset="0"/>
              </a:rPr>
            </a:br>
            <a:r>
              <a:rPr lang="en-US" sz="4000" b="0" i="0" u="none" strike="noStrike">
                <a:solidFill>
                  <a:srgbClr val="FFC000"/>
                </a:solidFill>
                <a:effectLst/>
                <a:latin typeface="Times New Roman" panose="02020603050405020304" pitchFamily="18" charset="0"/>
              </a:rPr>
              <a:t>ENGLISH </a:t>
            </a:r>
            <a:br>
              <a:rPr lang="en-US" sz="4000" b="0" i="0" u="none" strike="noStrike">
                <a:solidFill>
                  <a:srgbClr val="FFC000"/>
                </a:solidFill>
                <a:effectLst/>
                <a:latin typeface="Times New Roman" panose="02020603050405020304" pitchFamily="18" charset="0"/>
              </a:rPr>
            </a:br>
            <a:r>
              <a:rPr lang="en-US" sz="4000" b="0" i="0" u="none" strike="noStrike">
                <a:solidFill>
                  <a:srgbClr val="FFC000"/>
                </a:solidFill>
                <a:effectLst/>
                <a:latin typeface="Times New Roman" panose="02020603050405020304" pitchFamily="18" charset="0"/>
              </a:rPr>
              <a:t>TO </a:t>
            </a:r>
            <a:br>
              <a:rPr lang="en-US" sz="4000" b="0" i="0" u="none" strike="noStrike">
                <a:solidFill>
                  <a:srgbClr val="FFC000"/>
                </a:solidFill>
                <a:effectLst/>
                <a:latin typeface="Times New Roman" panose="02020603050405020304" pitchFamily="18" charset="0"/>
              </a:rPr>
            </a:br>
            <a:r>
              <a:rPr lang="en-US" sz="4000" b="0" i="0" u="none" strike="noStrike">
                <a:solidFill>
                  <a:srgbClr val="FFC000"/>
                </a:solidFill>
                <a:effectLst/>
                <a:latin typeface="Times New Roman" panose="02020603050405020304" pitchFamily="18" charset="0"/>
              </a:rPr>
              <a:t>DRAVIDIAN LANGUAGES</a:t>
            </a:r>
            <a:r>
              <a:rPr lang="en-US" sz="4000" b="0" i="0">
                <a:effectLst/>
                <a:highlight>
                  <a:srgbClr val="F5F5F5"/>
                </a:highlight>
                <a:latin typeface="Times New Roman" panose="02020603050405020304" pitchFamily="18" charset="0"/>
              </a:rPr>
              <a:t>​</a:t>
            </a:r>
            <a:endParaRPr lang="en-US" sz="8000"/>
          </a:p>
        </p:txBody>
      </p:sp>
      <p:sp>
        <p:nvSpPr>
          <p:cNvPr id="3" name="Subtitle 2">
            <a:extLst>
              <a:ext uri="{FF2B5EF4-FFF2-40B4-BE49-F238E27FC236}">
                <a16:creationId xmlns:a16="http://schemas.microsoft.com/office/drawing/2014/main" id="{3F84FD23-3B37-081C-1B48-3D952256A476}"/>
              </a:ext>
            </a:extLst>
          </p:cNvPr>
          <p:cNvSpPr>
            <a:spLocks noGrp="1"/>
          </p:cNvSpPr>
          <p:nvPr>
            <p:ph type="subTitle" idx="1"/>
          </p:nvPr>
        </p:nvSpPr>
        <p:spPr>
          <a:xfrm>
            <a:off x="7306407" y="4888523"/>
            <a:ext cx="3921370" cy="1655762"/>
          </a:xfrm>
        </p:spPr>
        <p:txBody>
          <a:bodyPr>
            <a:normAutofit/>
          </a:bodyPr>
          <a:lstStyle/>
          <a:p>
            <a:pPr algn="ctr" rtl="0" fontAlgn="base">
              <a:lnSpc>
                <a:spcPct val="100000"/>
              </a:lnSpc>
            </a:pPr>
            <a:r>
              <a:rPr lang="en-US" sz="1800" b="0" i="0" u="none" strike="noStrike">
                <a:solidFill>
                  <a:srgbClr val="FFFF00"/>
                </a:solidFill>
                <a:effectLst/>
                <a:latin typeface="Times New Roman" panose="02020603050405020304" pitchFamily="18" charset="0"/>
              </a:rPr>
              <a:t>VISHNU CHOUNDUR</a:t>
            </a:r>
            <a:r>
              <a:rPr lang="en-US" sz="1800" b="0" i="0">
                <a:solidFill>
                  <a:srgbClr val="FFFF00"/>
                </a:solidFill>
                <a:effectLst/>
                <a:latin typeface="Times New Roman" panose="02020603050405020304" pitchFamily="18" charset="0"/>
              </a:rPr>
              <a:t>​</a:t>
            </a:r>
            <a:endParaRPr lang="en-US" b="0" i="0">
              <a:solidFill>
                <a:srgbClr val="FFFF00"/>
              </a:solidFill>
              <a:effectLst/>
              <a:latin typeface="Segoe UI" panose="020B0502040204020203" pitchFamily="34" charset="0"/>
            </a:endParaRPr>
          </a:p>
          <a:p>
            <a:pPr algn="ctr" rtl="0" fontAlgn="base">
              <a:lnSpc>
                <a:spcPct val="100000"/>
              </a:lnSpc>
            </a:pPr>
            <a:r>
              <a:rPr lang="en-US" sz="1800" b="0" i="0" u="none" strike="noStrike">
                <a:solidFill>
                  <a:srgbClr val="FFFF00"/>
                </a:solidFill>
                <a:effectLst/>
                <a:latin typeface="Times New Roman" panose="02020603050405020304" pitchFamily="18" charset="0"/>
              </a:rPr>
              <a:t>NARESH BOLISHETTY</a:t>
            </a:r>
            <a:r>
              <a:rPr lang="en-US" sz="1800" b="0" i="0">
                <a:solidFill>
                  <a:srgbClr val="FFFF00"/>
                </a:solidFill>
                <a:effectLst/>
                <a:latin typeface="Times New Roman" panose="02020603050405020304" pitchFamily="18" charset="0"/>
              </a:rPr>
              <a:t>​</a:t>
            </a:r>
            <a:endParaRPr lang="en-US" b="0" i="0">
              <a:solidFill>
                <a:srgbClr val="FFFF00"/>
              </a:solidFill>
              <a:effectLst/>
              <a:latin typeface="Segoe UI" panose="020B0502040204020203" pitchFamily="34" charset="0"/>
            </a:endParaRPr>
          </a:p>
          <a:p>
            <a:pPr algn="ctr" rtl="0" fontAlgn="base">
              <a:lnSpc>
                <a:spcPct val="100000"/>
              </a:lnSpc>
            </a:pPr>
            <a:r>
              <a:rPr lang="en-US" sz="1800" b="0" i="0" u="none" strike="noStrike">
                <a:solidFill>
                  <a:srgbClr val="FFFF00"/>
                </a:solidFill>
                <a:effectLst/>
                <a:latin typeface="Times New Roman" panose="02020603050405020304" pitchFamily="18" charset="0"/>
              </a:rPr>
              <a:t>VISHNU TEJA YERRAPRAGADA</a:t>
            </a:r>
            <a:r>
              <a:rPr lang="en-US" sz="1800" b="0" i="0">
                <a:solidFill>
                  <a:srgbClr val="FFFF00"/>
                </a:solidFill>
                <a:effectLst/>
                <a:latin typeface="Times New Roman" panose="02020603050405020304" pitchFamily="18" charset="0"/>
              </a:rPr>
              <a:t>​</a:t>
            </a:r>
            <a:endParaRPr lang="en-US" b="0" i="0">
              <a:solidFill>
                <a:srgbClr val="FFFF00"/>
              </a:solidFill>
              <a:effectLst/>
              <a:latin typeface="Segoe UI" panose="020B0502040204020203" pitchFamily="34" charset="0"/>
            </a:endParaRPr>
          </a:p>
          <a:p>
            <a:endParaRPr lang="en-US"/>
          </a:p>
        </p:txBody>
      </p:sp>
      <p:pic>
        <p:nvPicPr>
          <p:cNvPr id="3074" name="Picture 2" descr="A digital image of a brain&#10;&#10;Description automatically generated">
            <a:extLst>
              <a:ext uri="{FF2B5EF4-FFF2-40B4-BE49-F238E27FC236}">
                <a16:creationId xmlns:a16="http://schemas.microsoft.com/office/drawing/2014/main" id="{0BD59B76-2817-BC80-99E9-AE72F0AD1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192" y="0"/>
            <a:ext cx="59832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635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2A5FB-FAA2-4486-EE7F-6630A8E08177}"/>
              </a:ext>
            </a:extLst>
          </p:cNvPr>
          <p:cNvSpPr>
            <a:spLocks noGrp="1"/>
          </p:cNvSpPr>
          <p:nvPr>
            <p:ph type="title"/>
          </p:nvPr>
        </p:nvSpPr>
        <p:spPr>
          <a:xfrm>
            <a:off x="690885" y="1634185"/>
            <a:ext cx="11077574" cy="1783024"/>
          </a:xfrm>
        </p:spPr>
        <p:txBody>
          <a:bodyPr/>
          <a:lstStyle/>
          <a:p>
            <a:r>
              <a:rPr lang="en-US"/>
              <a:t>PROPOSED METHODOLOGY</a:t>
            </a:r>
          </a:p>
        </p:txBody>
      </p:sp>
      <p:sp>
        <p:nvSpPr>
          <p:cNvPr id="4" name="Title 1">
            <a:extLst>
              <a:ext uri="{FF2B5EF4-FFF2-40B4-BE49-F238E27FC236}">
                <a16:creationId xmlns:a16="http://schemas.microsoft.com/office/drawing/2014/main" id="{38C7235C-EEB5-8CAF-2E0B-10ECF5C597B1}"/>
              </a:ext>
            </a:extLst>
          </p:cNvPr>
          <p:cNvSpPr>
            <a:spLocks noGrp="1"/>
          </p:cNvSpPr>
          <p:nvPr>
            <p:ph type="body" idx="1"/>
          </p:nvPr>
        </p:nvSpPr>
        <p:spPr>
          <a:xfrm>
            <a:off x="566738" y="4525701"/>
            <a:ext cx="11074400" cy="784853"/>
          </a:xfrm>
        </p:spPr>
        <p:txBody>
          <a:bodyPr>
            <a:normAutofit lnSpcReduction="10000"/>
          </a:bodyPr>
          <a:lstStyle/>
          <a:p>
            <a:pPr algn="ctr"/>
            <a:r>
              <a:rPr lang="en-US" sz="4400" dirty="0"/>
              <a:t>Pre-Trained, Fine-Tuning</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4052267E-6D20-6134-0DE0-474E58995431}"/>
                  </a:ext>
                </a:extLst>
              </p14:cNvPr>
              <p14:cNvContentPartPr/>
              <p14:nvPr/>
            </p14:nvContentPartPr>
            <p14:xfrm>
              <a:off x="7655040" y="4680360"/>
              <a:ext cx="360" cy="360"/>
            </p14:xfrm>
          </p:contentPart>
        </mc:Choice>
        <mc:Fallback xmlns="">
          <p:pic>
            <p:nvPicPr>
              <p:cNvPr id="3" name="Ink 2">
                <a:extLst>
                  <a:ext uri="{FF2B5EF4-FFF2-40B4-BE49-F238E27FC236}">
                    <a16:creationId xmlns:a16="http://schemas.microsoft.com/office/drawing/2014/main" id="{4052267E-6D20-6134-0DE0-474E58995431}"/>
                  </a:ext>
                </a:extLst>
              </p:cNvPr>
              <p:cNvPicPr/>
              <p:nvPr/>
            </p:nvPicPr>
            <p:blipFill>
              <a:blip r:embed="rId3"/>
              <a:stretch>
                <a:fillRect/>
              </a:stretch>
            </p:blipFill>
            <p:spPr>
              <a:xfrm>
                <a:off x="7645680" y="4671000"/>
                <a:ext cx="19080" cy="19080"/>
              </a:xfrm>
              <a:prstGeom prst="rect">
                <a:avLst/>
              </a:prstGeom>
            </p:spPr>
          </p:pic>
        </mc:Fallback>
      </mc:AlternateContent>
    </p:spTree>
    <p:extLst>
      <p:ext uri="{BB962C8B-B14F-4D97-AF65-F5344CB8AC3E}">
        <p14:creationId xmlns:p14="http://schemas.microsoft.com/office/powerpoint/2010/main" val="2769258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C241-9AD1-8BB9-C808-A003B5BBB999}"/>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3101E04F-A8D8-045C-1F79-767B59664C26}"/>
              </a:ext>
            </a:extLst>
          </p:cNvPr>
          <p:cNvSpPr>
            <a:spLocks noGrp="1"/>
          </p:cNvSpPr>
          <p:nvPr>
            <p:ph idx="1"/>
          </p:nvPr>
        </p:nvSpPr>
        <p:spPr>
          <a:xfrm>
            <a:off x="913795" y="1735578"/>
            <a:ext cx="10353762" cy="3979421"/>
          </a:xfrm>
        </p:spPr>
        <p:txBody>
          <a:bodyPr>
            <a:normAutofit fontScale="85000" lnSpcReduction="20000"/>
          </a:bodyPr>
          <a:lstStyle/>
          <a:p>
            <a:pPr marL="0" indent="0">
              <a:buNone/>
            </a:pPr>
            <a:r>
              <a:rPr lang="en-US" dirty="0">
                <a:solidFill>
                  <a:srgbClr val="FFFF00"/>
                </a:solidFill>
                <a:latin typeface="Times New Roman" panose="02020603050405020304" pitchFamily="18" charset="0"/>
                <a:cs typeface="Times New Roman" panose="02020603050405020304" pitchFamily="18" charset="0"/>
              </a:rPr>
              <a:t>1. Environment Setup and Data Preparation</a:t>
            </a:r>
          </a:p>
          <a:p>
            <a:pPr marL="519113" algn="just">
              <a:buFont typeface="Wingdings" panose="05000000000000000000" pitchFamily="2" charset="2"/>
              <a:buChar char="ü"/>
            </a:pPr>
            <a:r>
              <a:rPr lang="en-US" dirty="0">
                <a:solidFill>
                  <a:srgbClr val="FFC000"/>
                </a:solidFill>
                <a:effectLst/>
                <a:latin typeface="Times New Roman" panose="02020603050405020304" pitchFamily="18" charset="0"/>
                <a:cs typeface="Times New Roman" panose="02020603050405020304" pitchFamily="18" charset="0"/>
              </a:rPr>
              <a:t>Installation of Necessary Libraries</a:t>
            </a:r>
            <a:r>
              <a:rPr lang="en-US" dirty="0">
                <a:solidFill>
                  <a:srgbClr val="FFC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script begins by installing Python libraries such as transformers, </a:t>
            </a:r>
            <a:r>
              <a:rPr lang="en-US" dirty="0" err="1">
                <a:latin typeface="Times New Roman" panose="02020603050405020304" pitchFamily="18" charset="0"/>
                <a:cs typeface="Times New Roman" panose="02020603050405020304" pitchFamily="18" charset="0"/>
              </a:rPr>
              <a:t>sentencepiece</a:t>
            </a:r>
            <a:r>
              <a:rPr lang="en-US" dirty="0">
                <a:latin typeface="Times New Roman" panose="02020603050405020304" pitchFamily="18" charset="0"/>
                <a:cs typeface="Times New Roman" panose="02020603050405020304" pitchFamily="18" charset="0"/>
              </a:rPr>
              <a:t>, datasets, and </a:t>
            </a:r>
            <a:r>
              <a:rPr lang="en-US" dirty="0" err="1">
                <a:latin typeface="Times New Roman" panose="02020603050405020304" pitchFamily="18" charset="0"/>
                <a:cs typeface="Times New Roman" panose="02020603050405020304" pitchFamily="18" charset="0"/>
              </a:rPr>
              <a:t>sacrebleu</a:t>
            </a:r>
            <a:r>
              <a:rPr lang="en-US" dirty="0">
                <a:latin typeface="Times New Roman" panose="02020603050405020304" pitchFamily="18" charset="0"/>
                <a:cs typeface="Times New Roman" panose="02020603050405020304" pitchFamily="18" charset="0"/>
              </a:rPr>
              <a:t> that are essential for working with the MT5 model and handling language data.</a:t>
            </a:r>
          </a:p>
          <a:p>
            <a:pPr marL="519113" algn="just">
              <a:buFont typeface="Wingdings" panose="05000000000000000000" pitchFamily="2" charset="2"/>
              <a:buChar char="ü"/>
            </a:pPr>
            <a:r>
              <a:rPr lang="en-US" dirty="0">
                <a:solidFill>
                  <a:srgbClr val="FFC000"/>
                </a:solidFill>
                <a:latin typeface="Times New Roman" panose="02020603050405020304" pitchFamily="18" charset="0"/>
                <a:cs typeface="Times New Roman" panose="02020603050405020304" pitchFamily="18" charset="0"/>
              </a:rPr>
              <a:t>Data Loading: </a:t>
            </a:r>
            <a:r>
              <a:rPr lang="en-US" dirty="0">
                <a:latin typeface="Times New Roman" panose="02020603050405020304" pitchFamily="18" charset="0"/>
                <a:cs typeface="Times New Roman" panose="02020603050405020304" pitchFamily="18" charset="0"/>
              </a:rPr>
              <a:t>Data files for training, validation, and testing are specified. Each file pair consists of parallel texts in English and Tamil. The script reads these files and creates a </a:t>
            </a:r>
            <a:r>
              <a:rPr lang="en-US" dirty="0" err="1">
                <a:latin typeface="Times New Roman" panose="02020603050405020304" pitchFamily="18" charset="0"/>
                <a:cs typeface="Times New Roman" panose="02020603050405020304" pitchFamily="18" charset="0"/>
              </a:rPr>
              <a:t>datasets.Dataset</a:t>
            </a:r>
            <a:r>
              <a:rPr lang="en-US" dirty="0">
                <a:latin typeface="Times New Roman" panose="02020603050405020304" pitchFamily="18" charset="0"/>
                <a:cs typeface="Times New Roman" panose="02020603050405020304" pitchFamily="18" charset="0"/>
              </a:rPr>
              <a:t> object for each set, ensuring the number of lines in English files matches those in Tamil to maintain accurate translation pairs.</a:t>
            </a:r>
          </a:p>
          <a:p>
            <a:pPr marL="0" indent="0" algn="just">
              <a:buNone/>
            </a:pPr>
            <a:r>
              <a:rPr lang="en-US" dirty="0">
                <a:solidFill>
                  <a:srgbClr val="FFFF00"/>
                </a:solidFill>
                <a:latin typeface="Times New Roman" panose="02020603050405020304" pitchFamily="18" charset="0"/>
                <a:cs typeface="Times New Roman" panose="02020603050405020304" pitchFamily="18" charset="0"/>
              </a:rPr>
              <a:t>2. Model and Tokenizer Initialization</a:t>
            </a:r>
          </a:p>
          <a:p>
            <a:pPr marL="571500" algn="just">
              <a:buFont typeface="Wingdings" panose="05000000000000000000" pitchFamily="2" charset="2"/>
              <a:buChar char="ü"/>
            </a:pPr>
            <a:r>
              <a:rPr lang="en-US" dirty="0">
                <a:solidFill>
                  <a:srgbClr val="FFC000"/>
                </a:solidFill>
                <a:latin typeface="Times New Roman" panose="02020603050405020304" pitchFamily="18" charset="0"/>
                <a:cs typeface="Times New Roman" panose="02020603050405020304" pitchFamily="18" charset="0"/>
              </a:rPr>
              <a:t>MT5 Model Loading: </a:t>
            </a:r>
            <a:r>
              <a:rPr lang="en-US" dirty="0">
                <a:latin typeface="Times New Roman" panose="02020603050405020304" pitchFamily="18" charset="0"/>
                <a:cs typeface="Times New Roman" panose="02020603050405020304" pitchFamily="18" charset="0"/>
              </a:rPr>
              <a:t>The MT5 model and its corresponding tokenizer are loaded from Hugging Face's transformers library. This setup is critical for processing text in a format suitable for the model.</a:t>
            </a:r>
          </a:p>
          <a:p>
            <a:pPr marL="571500" algn="just">
              <a:buFont typeface="Wingdings" panose="05000000000000000000" pitchFamily="2" charset="2"/>
              <a:buChar char="ü"/>
            </a:pPr>
            <a:r>
              <a:rPr lang="en-US" dirty="0">
                <a:solidFill>
                  <a:srgbClr val="FFC000"/>
                </a:solidFill>
                <a:latin typeface="Times New Roman" panose="02020603050405020304" pitchFamily="18" charset="0"/>
                <a:cs typeface="Times New Roman" panose="02020603050405020304" pitchFamily="18" charset="0"/>
              </a:rPr>
              <a:t>CUDA Configuration: </a:t>
            </a:r>
            <a:r>
              <a:rPr lang="en-US" dirty="0">
                <a:latin typeface="Times New Roman" panose="02020603050405020304" pitchFamily="18" charset="0"/>
                <a:cs typeface="Times New Roman" panose="02020603050405020304" pitchFamily="18" charset="0"/>
              </a:rPr>
              <a:t>If a GPU is available (checked via </a:t>
            </a:r>
            <a:r>
              <a:rPr lang="en-US" dirty="0" err="1">
                <a:latin typeface="Times New Roman" panose="02020603050405020304" pitchFamily="18" charset="0"/>
                <a:cs typeface="Times New Roman" panose="02020603050405020304" pitchFamily="18" charset="0"/>
              </a:rPr>
              <a:t>torch.cuda.is_available</a:t>
            </a:r>
            <a:r>
              <a:rPr lang="en-US" dirty="0">
                <a:latin typeface="Times New Roman" panose="02020603050405020304" pitchFamily="18" charset="0"/>
                <a:cs typeface="Times New Roman" panose="02020603050405020304" pitchFamily="18" charset="0"/>
              </a:rPr>
              <a:t>()), the model is configured to use it, enhancing the training speed and efficiency.</a:t>
            </a:r>
          </a:p>
        </p:txBody>
      </p:sp>
    </p:spTree>
    <p:extLst>
      <p:ext uri="{BB962C8B-B14F-4D97-AF65-F5344CB8AC3E}">
        <p14:creationId xmlns:p14="http://schemas.microsoft.com/office/powerpoint/2010/main" val="1673968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C241-9AD1-8BB9-C808-A003B5BBB999}"/>
              </a:ext>
            </a:extLst>
          </p:cNvPr>
          <p:cNvSpPr>
            <a:spLocks noGrp="1"/>
          </p:cNvSpPr>
          <p:nvPr>
            <p:ph type="title"/>
          </p:nvPr>
        </p:nvSpPr>
        <p:spPr>
          <a:xfrm>
            <a:off x="913795" y="609600"/>
            <a:ext cx="10353761" cy="937847"/>
          </a:xfrm>
        </p:spPr>
        <p:txBody>
          <a:bodyPr/>
          <a:lstStyle/>
          <a:p>
            <a:r>
              <a:rPr lang="en-US" dirty="0"/>
              <a:t>methodology</a:t>
            </a:r>
          </a:p>
        </p:txBody>
      </p:sp>
      <p:sp>
        <p:nvSpPr>
          <p:cNvPr id="3" name="Content Placeholder 2">
            <a:extLst>
              <a:ext uri="{FF2B5EF4-FFF2-40B4-BE49-F238E27FC236}">
                <a16:creationId xmlns:a16="http://schemas.microsoft.com/office/drawing/2014/main" id="{3101E04F-A8D8-045C-1F79-767B59664C26}"/>
              </a:ext>
            </a:extLst>
          </p:cNvPr>
          <p:cNvSpPr>
            <a:spLocks noGrp="1"/>
          </p:cNvSpPr>
          <p:nvPr>
            <p:ph idx="1"/>
          </p:nvPr>
        </p:nvSpPr>
        <p:spPr>
          <a:xfrm>
            <a:off x="913795" y="1547447"/>
            <a:ext cx="10353762" cy="4528038"/>
          </a:xfrm>
        </p:spPr>
        <p:txBody>
          <a:bodyPr>
            <a:normAutofit fontScale="77500" lnSpcReduction="20000"/>
          </a:bodyPr>
          <a:lstStyle/>
          <a:p>
            <a:pPr marL="0" indent="0" algn="just">
              <a:buNone/>
            </a:pPr>
            <a:r>
              <a:rPr lang="en-US" dirty="0">
                <a:solidFill>
                  <a:srgbClr val="FFFF00"/>
                </a:solidFill>
                <a:latin typeface="Times New Roman" panose="02020603050405020304" pitchFamily="18" charset="0"/>
                <a:cs typeface="Times New Roman" panose="02020603050405020304" pitchFamily="18" charset="0"/>
              </a:rPr>
              <a:t>3. Data Encoding and Preparation</a:t>
            </a:r>
          </a:p>
          <a:p>
            <a:pPr marL="519113" algn="just">
              <a:buFont typeface="Wingdings" panose="05000000000000000000" pitchFamily="2" charset="2"/>
              <a:buChar char="ü"/>
            </a:pPr>
            <a:r>
              <a:rPr lang="en-US" dirty="0">
                <a:solidFill>
                  <a:srgbClr val="FFC000"/>
                </a:solidFill>
                <a:latin typeface="Times New Roman" panose="02020603050405020304" pitchFamily="18" charset="0"/>
                <a:cs typeface="Times New Roman" panose="02020603050405020304" pitchFamily="18" charset="0"/>
              </a:rPr>
              <a:t>Text Encoding: </a:t>
            </a:r>
            <a:r>
              <a:rPr lang="en-US" dirty="0">
                <a:latin typeface="Times New Roman" panose="02020603050405020304" pitchFamily="18" charset="0"/>
                <a:cs typeface="Times New Roman" panose="02020603050405020304" pitchFamily="18" charset="0"/>
              </a:rPr>
              <a:t>The English and Tamil texts are tokenized using the MT5 tokenizer. The tokenized texts are then converted into tensors that the model can process. This step includes setting a maximum sequence length and ensuring the data fits this constraint by truncation or padding.</a:t>
            </a:r>
          </a:p>
          <a:p>
            <a:pPr marL="519113" algn="just">
              <a:buFont typeface="Wingdings" panose="05000000000000000000" pitchFamily="2" charset="2"/>
              <a:buChar char="ü"/>
            </a:pPr>
            <a:r>
              <a:rPr lang="en-US" dirty="0">
                <a:solidFill>
                  <a:srgbClr val="FFC000"/>
                </a:solidFill>
                <a:latin typeface="Times New Roman" panose="02020603050405020304" pitchFamily="18" charset="0"/>
                <a:cs typeface="Times New Roman" panose="02020603050405020304" pitchFamily="18" charset="0"/>
              </a:rPr>
              <a:t>Data Batching: </a:t>
            </a:r>
            <a:r>
              <a:rPr lang="en-US" dirty="0">
                <a:latin typeface="Times New Roman" panose="02020603050405020304" pitchFamily="18" charset="0"/>
                <a:cs typeface="Times New Roman" panose="02020603050405020304" pitchFamily="18" charset="0"/>
              </a:rPr>
              <a:t>The tokenized data is divided into batches. This method improves the model's learning by not overwhelming it with too much data at once and helps in managing memory usage effectively.</a:t>
            </a:r>
          </a:p>
          <a:p>
            <a:pPr marL="0" indent="0" algn="just">
              <a:buNone/>
            </a:pPr>
            <a:r>
              <a:rPr lang="en-US" dirty="0">
                <a:solidFill>
                  <a:srgbClr val="FFFF00"/>
                </a:solidFill>
                <a:latin typeface="Times New Roman" panose="02020603050405020304" pitchFamily="18" charset="0"/>
                <a:cs typeface="Times New Roman" panose="02020603050405020304" pitchFamily="18" charset="0"/>
              </a:rPr>
              <a:t>4. Model Training</a:t>
            </a:r>
          </a:p>
          <a:p>
            <a:pPr marL="633412" indent="-342900" algn="just">
              <a:buFont typeface="Wingdings" panose="05000000000000000000" pitchFamily="2" charset="2"/>
              <a:buChar char="ü"/>
            </a:pPr>
            <a:r>
              <a:rPr lang="en-US" dirty="0">
                <a:solidFill>
                  <a:srgbClr val="FFC000"/>
                </a:solidFill>
                <a:latin typeface="Times New Roman" panose="02020603050405020304" pitchFamily="18" charset="0"/>
                <a:cs typeface="Times New Roman" panose="02020603050405020304" pitchFamily="18" charset="0"/>
              </a:rPr>
              <a:t>Optimization Setup: </a:t>
            </a:r>
            <a:r>
              <a:rPr lang="en-US" dirty="0">
                <a:latin typeface="Times New Roman" panose="02020603050405020304" pitchFamily="18" charset="0"/>
                <a:cs typeface="Times New Roman" panose="02020603050405020304" pitchFamily="18" charset="0"/>
              </a:rPr>
              <a:t>An </a:t>
            </a:r>
            <a:r>
              <a:rPr lang="en-US" dirty="0" err="1">
                <a:latin typeface="Times New Roman" panose="02020603050405020304" pitchFamily="18" charset="0"/>
                <a:cs typeface="Times New Roman" panose="02020603050405020304" pitchFamily="18" charset="0"/>
              </a:rPr>
              <a:t>AdamW</a:t>
            </a:r>
            <a:r>
              <a:rPr lang="en-US" dirty="0">
                <a:latin typeface="Times New Roman" panose="02020603050405020304" pitchFamily="18" charset="0"/>
                <a:cs typeface="Times New Roman" panose="02020603050405020304" pitchFamily="18" charset="0"/>
              </a:rPr>
              <a:t> optimizer and a learning rate scheduler are configured to update the model's weights efficiently during training.</a:t>
            </a:r>
          </a:p>
          <a:p>
            <a:pPr marL="633412" indent="-342900" algn="just">
              <a:buFont typeface="Wingdings" panose="05000000000000000000" pitchFamily="2" charset="2"/>
              <a:buChar char="ü"/>
            </a:pPr>
            <a:r>
              <a:rPr lang="en-US" dirty="0">
                <a:solidFill>
                  <a:srgbClr val="FFC000"/>
                </a:solidFill>
                <a:latin typeface="Times New Roman" panose="02020603050405020304" pitchFamily="18" charset="0"/>
                <a:cs typeface="Times New Roman" panose="02020603050405020304" pitchFamily="18" charset="0"/>
              </a:rPr>
              <a:t>Training Loop: </a:t>
            </a:r>
            <a:r>
              <a:rPr lang="en-US" dirty="0">
                <a:latin typeface="Times New Roman" panose="02020603050405020304" pitchFamily="18" charset="0"/>
                <a:cs typeface="Times New Roman" panose="02020603050405020304" pitchFamily="18" charset="0"/>
              </a:rPr>
              <a:t>The model undergoes training over multiple epochs, where it learns to translate from English to Tamil. Training involves feeding batches of data into the model, calculating the loss (how far the model's output is from the actual translation), and adjusting the model parameters to minimize this loss.</a:t>
            </a:r>
          </a:p>
          <a:p>
            <a:pPr marL="633412" indent="-342900" algn="just">
              <a:buFont typeface="Wingdings" panose="05000000000000000000" pitchFamily="2" charset="2"/>
              <a:buChar char="ü"/>
            </a:pPr>
            <a:r>
              <a:rPr lang="en-US" dirty="0">
                <a:solidFill>
                  <a:srgbClr val="FFC000"/>
                </a:solidFill>
                <a:latin typeface="Times New Roman" panose="02020603050405020304" pitchFamily="18" charset="0"/>
                <a:cs typeface="Times New Roman" panose="02020603050405020304" pitchFamily="18" charset="0"/>
              </a:rPr>
              <a:t>Loss Tracking and Evaluation: </a:t>
            </a:r>
            <a:r>
              <a:rPr lang="en-US" dirty="0">
                <a:latin typeface="Times New Roman" panose="02020603050405020304" pitchFamily="18" charset="0"/>
                <a:cs typeface="Times New Roman" panose="02020603050405020304" pitchFamily="18" charset="0"/>
              </a:rPr>
              <a:t>The script tracks the training loss to monitor the model’s performance. Periodically, the model's translation ability is evaluated using a validation set to ensure that it generalizes well to new data.</a:t>
            </a:r>
          </a:p>
        </p:txBody>
      </p:sp>
    </p:spTree>
    <p:extLst>
      <p:ext uri="{BB962C8B-B14F-4D97-AF65-F5344CB8AC3E}">
        <p14:creationId xmlns:p14="http://schemas.microsoft.com/office/powerpoint/2010/main" val="2188300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C241-9AD1-8BB9-C808-A003B5BBB999}"/>
              </a:ext>
            </a:extLst>
          </p:cNvPr>
          <p:cNvSpPr>
            <a:spLocks noGrp="1"/>
          </p:cNvSpPr>
          <p:nvPr>
            <p:ph type="title"/>
          </p:nvPr>
        </p:nvSpPr>
        <p:spPr>
          <a:xfrm>
            <a:off x="913795" y="609601"/>
            <a:ext cx="10353761" cy="981808"/>
          </a:xfrm>
        </p:spPr>
        <p:txBody>
          <a:bodyPr/>
          <a:lstStyle/>
          <a:p>
            <a:r>
              <a:rPr lang="en-US" dirty="0"/>
              <a:t>methodology</a:t>
            </a:r>
          </a:p>
        </p:txBody>
      </p:sp>
      <p:sp>
        <p:nvSpPr>
          <p:cNvPr id="3" name="Content Placeholder 2">
            <a:extLst>
              <a:ext uri="{FF2B5EF4-FFF2-40B4-BE49-F238E27FC236}">
                <a16:creationId xmlns:a16="http://schemas.microsoft.com/office/drawing/2014/main" id="{3101E04F-A8D8-045C-1F79-767B59664C26}"/>
              </a:ext>
            </a:extLst>
          </p:cNvPr>
          <p:cNvSpPr>
            <a:spLocks noGrp="1"/>
          </p:cNvSpPr>
          <p:nvPr>
            <p:ph idx="1"/>
          </p:nvPr>
        </p:nvSpPr>
        <p:spPr>
          <a:xfrm>
            <a:off x="913795" y="1591408"/>
            <a:ext cx="10353762" cy="4656991"/>
          </a:xfrm>
        </p:spPr>
        <p:txBody>
          <a:bodyPr>
            <a:normAutofit fontScale="85000" lnSpcReduction="20000"/>
          </a:bodyPr>
          <a:lstStyle/>
          <a:p>
            <a:pPr marL="0" indent="0">
              <a:buNone/>
            </a:pPr>
            <a:r>
              <a:rPr lang="en-US" dirty="0">
                <a:solidFill>
                  <a:srgbClr val="FFFF00"/>
                </a:solidFill>
                <a:latin typeface="Times New Roman" panose="02020603050405020304" pitchFamily="18" charset="0"/>
                <a:cs typeface="Times New Roman" panose="02020603050405020304" pitchFamily="18" charset="0"/>
              </a:rPr>
              <a:t>5. Model Saving and Loading</a:t>
            </a:r>
          </a:p>
          <a:p>
            <a:pPr marL="633413" indent="-342900">
              <a:buFont typeface="Wingdings" panose="05000000000000000000" pitchFamily="2" charset="2"/>
              <a:buChar char="ü"/>
            </a:pPr>
            <a:r>
              <a:rPr lang="en-US" dirty="0">
                <a:solidFill>
                  <a:srgbClr val="FFC000"/>
                </a:solidFill>
                <a:latin typeface="Times New Roman" panose="02020603050405020304" pitchFamily="18" charset="0"/>
                <a:cs typeface="Times New Roman" panose="02020603050405020304" pitchFamily="18" charset="0"/>
              </a:rPr>
              <a:t>Saving the Model: </a:t>
            </a:r>
            <a:r>
              <a:rPr lang="en-US" dirty="0">
                <a:latin typeface="Times New Roman" panose="02020603050405020304" pitchFamily="18" charset="0"/>
                <a:cs typeface="Times New Roman" panose="02020603050405020304" pitchFamily="18" charset="0"/>
              </a:rPr>
              <a:t>After training, the model and tokenizer are saved to disk. This step allows the model to be reused later without retraining from scratch.</a:t>
            </a:r>
          </a:p>
          <a:p>
            <a:pPr marL="633413" indent="-342900">
              <a:buFont typeface="Wingdings" panose="05000000000000000000" pitchFamily="2" charset="2"/>
              <a:buChar char="ü"/>
            </a:pPr>
            <a:r>
              <a:rPr lang="en-US" dirty="0">
                <a:solidFill>
                  <a:srgbClr val="FFC000"/>
                </a:solidFill>
                <a:latin typeface="Times New Roman" panose="02020603050405020304" pitchFamily="18" charset="0"/>
                <a:cs typeface="Times New Roman" panose="02020603050405020304" pitchFamily="18" charset="0"/>
              </a:rPr>
              <a:t>Loading the Model:</a:t>
            </a:r>
            <a:r>
              <a:rPr lang="en-US" dirty="0">
                <a:latin typeface="Times New Roman" panose="02020603050405020304" pitchFamily="18" charset="0"/>
                <a:cs typeface="Times New Roman" panose="02020603050405020304" pitchFamily="18" charset="0"/>
              </a:rPr>
              <a:t> The script includes functionality to reload the model and tokenizer from the saved files for further use or evaluation.</a:t>
            </a:r>
          </a:p>
          <a:p>
            <a:pPr marL="0" indent="0">
              <a:buNone/>
            </a:pPr>
            <a:r>
              <a:rPr lang="en-US" dirty="0">
                <a:solidFill>
                  <a:srgbClr val="FFFF00"/>
                </a:solidFill>
                <a:latin typeface="Times New Roman" panose="02020603050405020304" pitchFamily="18" charset="0"/>
                <a:cs typeface="Times New Roman" panose="02020603050405020304" pitchFamily="18" charset="0"/>
              </a:rPr>
              <a:t>6. Evaluation and Translation</a:t>
            </a:r>
          </a:p>
          <a:p>
            <a:pPr marL="685800" indent="-342900">
              <a:buFont typeface="Wingdings" panose="05000000000000000000" pitchFamily="2" charset="2"/>
              <a:buChar char="ü"/>
            </a:pPr>
            <a:r>
              <a:rPr lang="en-US" dirty="0">
                <a:solidFill>
                  <a:srgbClr val="FFC000"/>
                </a:solidFill>
                <a:latin typeface="Times New Roman" panose="02020603050405020304" pitchFamily="18" charset="0"/>
                <a:cs typeface="Times New Roman" panose="02020603050405020304" pitchFamily="18" charset="0"/>
              </a:rPr>
              <a:t>BLEU Score Calculation: </a:t>
            </a:r>
            <a:r>
              <a:rPr lang="en-US" dirty="0">
                <a:latin typeface="Times New Roman" panose="02020603050405020304" pitchFamily="18" charset="0"/>
                <a:cs typeface="Times New Roman" panose="02020603050405020304" pitchFamily="18" charset="0"/>
              </a:rPr>
              <a:t>The model's translation quality is quantitatively evaluated using the BLEU score, a common metric in machine translation that compares machine-generated text to one or more reference translations.</a:t>
            </a:r>
          </a:p>
          <a:p>
            <a:pPr marL="685800" indent="-342900">
              <a:buFont typeface="Wingdings" panose="05000000000000000000" pitchFamily="2" charset="2"/>
              <a:buChar char="ü"/>
            </a:pPr>
            <a:r>
              <a:rPr lang="en-US" dirty="0">
                <a:solidFill>
                  <a:srgbClr val="FFC000"/>
                </a:solidFill>
                <a:latin typeface="Times New Roman" panose="02020603050405020304" pitchFamily="18" charset="0"/>
                <a:cs typeface="Times New Roman" panose="02020603050405020304" pitchFamily="18" charset="0"/>
              </a:rPr>
              <a:t>Translation Demonstration: </a:t>
            </a:r>
            <a:r>
              <a:rPr lang="en-US" dirty="0">
                <a:latin typeface="Times New Roman" panose="02020603050405020304" pitchFamily="18" charset="0"/>
                <a:cs typeface="Times New Roman" panose="02020603050405020304" pitchFamily="18" charset="0"/>
              </a:rPr>
              <a:t>The script showcases the model's translation capability by inputting English sentences and displaying the model-generated Tamil translations.</a:t>
            </a:r>
          </a:p>
          <a:p>
            <a:pPr marL="0" indent="0">
              <a:buNone/>
            </a:pPr>
            <a:r>
              <a:rPr lang="en-US" dirty="0">
                <a:solidFill>
                  <a:srgbClr val="FFFF00"/>
                </a:solidFill>
                <a:latin typeface="Times New Roman" panose="02020603050405020304" pitchFamily="18" charset="0"/>
                <a:cs typeface="Times New Roman" panose="02020603050405020304" pitchFamily="18" charset="0"/>
              </a:rPr>
              <a:t>7. Visualization</a:t>
            </a:r>
          </a:p>
          <a:p>
            <a:pPr marL="685800">
              <a:buFont typeface="Wingdings" panose="05000000000000000000" pitchFamily="2" charset="2"/>
              <a:buChar char="ü"/>
            </a:pPr>
            <a:r>
              <a:rPr lang="en-US" dirty="0">
                <a:solidFill>
                  <a:srgbClr val="FFC000"/>
                </a:solidFill>
                <a:latin typeface="Times New Roman" panose="02020603050405020304" pitchFamily="18" charset="0"/>
                <a:cs typeface="Times New Roman" panose="02020603050405020304" pitchFamily="18" charset="0"/>
              </a:rPr>
              <a:t>Loss Visualization: </a:t>
            </a:r>
            <a:r>
              <a:rPr lang="en-US" dirty="0">
                <a:latin typeface="Times New Roman" panose="02020603050405020304" pitchFamily="18" charset="0"/>
                <a:cs typeface="Times New Roman" panose="02020603050405020304" pitchFamily="18" charset="0"/>
              </a:rPr>
              <a:t>Plots the training loss over time to visually assess how the model's performance improved during training.</a:t>
            </a:r>
          </a:p>
        </p:txBody>
      </p:sp>
    </p:spTree>
    <p:extLst>
      <p:ext uri="{BB962C8B-B14F-4D97-AF65-F5344CB8AC3E}">
        <p14:creationId xmlns:p14="http://schemas.microsoft.com/office/powerpoint/2010/main" val="1683101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C9940-7F4B-BC4C-D937-B8234933E0D8}"/>
              </a:ext>
            </a:extLst>
          </p:cNvPr>
          <p:cNvSpPr>
            <a:spLocks noGrp="1"/>
          </p:cNvSpPr>
          <p:nvPr>
            <p:ph type="title"/>
          </p:nvPr>
        </p:nvSpPr>
        <p:spPr>
          <a:xfrm>
            <a:off x="3007272" y="311017"/>
            <a:ext cx="6177456" cy="689666"/>
          </a:xfrm>
        </p:spPr>
        <p:txBody>
          <a:bodyPr/>
          <a:lstStyle/>
          <a:p>
            <a:pPr algn="ctr"/>
            <a:r>
              <a:rPr lang="en-US" dirty="0"/>
              <a:t>Pre-Trained Model</a:t>
            </a:r>
          </a:p>
        </p:txBody>
      </p:sp>
      <p:sp>
        <p:nvSpPr>
          <p:cNvPr id="3" name="Text Placeholder 3">
            <a:extLst>
              <a:ext uri="{FF2B5EF4-FFF2-40B4-BE49-F238E27FC236}">
                <a16:creationId xmlns:a16="http://schemas.microsoft.com/office/drawing/2014/main" id="{1B11C8AC-004D-982C-8C85-97D89D59EE8D}"/>
              </a:ext>
            </a:extLst>
          </p:cNvPr>
          <p:cNvSpPr txBox="1">
            <a:spLocks/>
          </p:cNvSpPr>
          <p:nvPr/>
        </p:nvSpPr>
        <p:spPr>
          <a:xfrm>
            <a:off x="422204" y="1000683"/>
            <a:ext cx="11207026" cy="3835086"/>
          </a:xfrm>
          <a:prstGeom prst="rect">
            <a:avLst/>
          </a:prstGeom>
        </p:spPr>
        <p:txBody>
          <a:bodyPr vert="horz" wrap="square" lIns="0" tIns="0" rIns="0" bIns="0" rtlCol="0" anchor="t" anchorCtr="0">
            <a:normAutofit fontScale="92500" lnSpcReduction="20000"/>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600" kern="1200">
                <a:solidFill>
                  <a:schemeClr val="tx1">
                    <a:alpha val="60000"/>
                  </a:schemeClr>
                </a:solidFill>
                <a:latin typeface="+mn-lt"/>
                <a:ea typeface="+mn-ea"/>
                <a:cs typeface="+mn-cs"/>
              </a:defRPr>
            </a:lvl1pPr>
            <a:lvl2pPr marL="457200" indent="0" algn="l" defTabSz="914400" rtl="0" eaLnBrk="1" latinLnBrk="0" hangingPunct="1">
              <a:lnSpc>
                <a:spcPct val="110000"/>
              </a:lnSpc>
              <a:spcBef>
                <a:spcPts val="500"/>
              </a:spcBef>
              <a:spcAft>
                <a:spcPts val="800"/>
              </a:spcAft>
              <a:buFont typeface="Arial" panose="020B0604020202020204" pitchFamily="34" charset="0"/>
              <a:buNone/>
              <a:defRPr sz="1400" kern="1200">
                <a:solidFill>
                  <a:schemeClr val="tx1">
                    <a:alpha val="60000"/>
                  </a:schemeClr>
                </a:solidFill>
                <a:latin typeface="+mn-lt"/>
                <a:ea typeface="+mn-ea"/>
                <a:cs typeface="+mn-cs"/>
              </a:defRPr>
            </a:lvl2pPr>
            <a:lvl3pPr marL="914400" indent="0" algn="l" defTabSz="914400" rtl="0" eaLnBrk="1" latinLnBrk="0" hangingPunct="1">
              <a:lnSpc>
                <a:spcPct val="110000"/>
              </a:lnSpc>
              <a:spcBef>
                <a:spcPts val="500"/>
              </a:spcBef>
              <a:spcAft>
                <a:spcPts val="800"/>
              </a:spcAft>
              <a:buFont typeface="Arial" panose="020B0604020202020204" pitchFamily="34" charset="0"/>
              <a:buNone/>
              <a:defRPr sz="1200" kern="1200">
                <a:solidFill>
                  <a:schemeClr val="tx1">
                    <a:alpha val="60000"/>
                  </a:schemeClr>
                </a:solidFill>
                <a:latin typeface="+mn-lt"/>
                <a:ea typeface="+mn-ea"/>
                <a:cs typeface="+mn-cs"/>
              </a:defRPr>
            </a:lvl3pPr>
            <a:lvl4pPr marL="1371600" indent="0" algn="l" defTabSz="914400" rtl="0" eaLnBrk="1" latinLnBrk="0" hangingPunct="1">
              <a:lnSpc>
                <a:spcPct val="110000"/>
              </a:lnSpc>
              <a:spcBef>
                <a:spcPts val="500"/>
              </a:spcBef>
              <a:spcAft>
                <a:spcPts val="800"/>
              </a:spcAft>
              <a:buFont typeface="Arial" panose="020B0604020202020204" pitchFamily="34" charset="0"/>
              <a:buNone/>
              <a:defRPr sz="1000" kern="1200">
                <a:solidFill>
                  <a:schemeClr val="tx1">
                    <a:alpha val="60000"/>
                  </a:schemeClr>
                </a:solidFill>
                <a:latin typeface="+mn-lt"/>
                <a:ea typeface="+mn-ea"/>
                <a:cs typeface="+mn-cs"/>
              </a:defRPr>
            </a:lvl4pPr>
            <a:lvl5pPr marL="1828800" indent="0" algn="l" defTabSz="914400" rtl="0" eaLnBrk="1" latinLnBrk="0" hangingPunct="1">
              <a:lnSpc>
                <a:spcPct val="110000"/>
              </a:lnSpc>
              <a:spcBef>
                <a:spcPts val="500"/>
              </a:spcBef>
              <a:spcAft>
                <a:spcPts val="800"/>
              </a:spcAft>
              <a:buFont typeface="Arial" panose="020B0604020202020204" pitchFamily="34" charset="0"/>
              <a:buNone/>
              <a:defRPr sz="1000" kern="120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l"/>
            <a:endParaRPr lang="en-US" sz="2000" b="0" i="0"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b="1" i="0" dirty="0">
                <a:solidFill>
                  <a:schemeClr val="tx1"/>
                </a:solidFill>
                <a:effectLst/>
                <a:latin typeface="Times New Roman" panose="02020603050405020304" pitchFamily="18" charset="0"/>
                <a:cs typeface="Times New Roman" panose="02020603050405020304" pitchFamily="18" charset="0"/>
              </a:rPr>
              <a:t>Introduction to mT5</a:t>
            </a:r>
            <a:r>
              <a:rPr lang="en-US" sz="1800" b="0" i="0" dirty="0">
                <a:solidFill>
                  <a:schemeClr val="tx1"/>
                </a:solidFill>
                <a:effectLst/>
                <a:latin typeface="Times New Roman" panose="02020603050405020304" pitchFamily="18" charset="0"/>
                <a:cs typeface="Times New Roman" panose="02020603050405020304" pitchFamily="18" charset="0"/>
              </a:rPr>
              <a:t>:</a:t>
            </a:r>
          </a:p>
          <a:p>
            <a:pPr marL="519113" indent="-285750" algn="just">
              <a:buFont typeface="Wingdings" panose="05000000000000000000" pitchFamily="2" charset="2"/>
              <a:buChar char="ü"/>
            </a:pPr>
            <a:r>
              <a:rPr lang="en-US" sz="1800" b="0" i="0" dirty="0">
                <a:solidFill>
                  <a:schemeClr val="tx1"/>
                </a:solidFill>
                <a:effectLst/>
                <a:latin typeface="Times New Roman" panose="02020603050405020304" pitchFamily="18" charset="0"/>
                <a:cs typeface="Times New Roman" panose="02020603050405020304" pitchFamily="18" charset="0"/>
              </a:rPr>
              <a:t>Explain that mT5 is a multilingual extension of the T5 (Text-to-Text Transfer Transformer) model, developed by Google Research.</a:t>
            </a:r>
          </a:p>
          <a:p>
            <a:pPr marL="519113" indent="-285750" algn="just">
              <a:buFont typeface="Wingdings" panose="05000000000000000000" pitchFamily="2" charset="2"/>
              <a:buChar char="ü"/>
            </a:pPr>
            <a:r>
              <a:rPr lang="en-US" sz="1800" b="0" i="0" dirty="0">
                <a:solidFill>
                  <a:schemeClr val="tx1"/>
                </a:solidFill>
                <a:effectLst/>
                <a:latin typeface="Times New Roman" panose="02020603050405020304" pitchFamily="18" charset="0"/>
                <a:cs typeface="Times New Roman" panose="02020603050405020304" pitchFamily="18" charset="0"/>
              </a:rPr>
              <a:t>It is designed to handle tasks across multiple languages, capable of understanding and generating text in over 100 languages.</a:t>
            </a:r>
          </a:p>
          <a:p>
            <a:pPr marL="290513" indent="-285750" algn="jus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Model Architecture:</a:t>
            </a:r>
          </a:p>
          <a:p>
            <a:pPr marL="519113" lvl="1" indent="-285750" algn="just">
              <a:spcBef>
                <a:spcPts val="1000"/>
              </a:spcBef>
              <a:buFont typeface="Wingdings" panose="05000000000000000000" pitchFamily="2" charset="2"/>
              <a:buChar char="ü"/>
            </a:pPr>
            <a:r>
              <a:rPr lang="en-US" sz="1800" dirty="0">
                <a:solidFill>
                  <a:schemeClr val="tx1"/>
                </a:solidFill>
                <a:latin typeface="Times New Roman" panose="02020603050405020304" pitchFamily="18" charset="0"/>
                <a:cs typeface="Times New Roman" panose="02020603050405020304" pitchFamily="18" charset="0"/>
              </a:rPr>
              <a:t>Describe the architecture of mT5, which follows the Transformer model framework with an encoder-decoder structure.</a:t>
            </a:r>
          </a:p>
          <a:p>
            <a:pPr marL="519113" lvl="1" indent="-285750" algn="just">
              <a:spcBef>
                <a:spcPts val="1000"/>
              </a:spcBef>
              <a:buFont typeface="Wingdings" panose="05000000000000000000" pitchFamily="2" charset="2"/>
              <a:buChar char="ü"/>
            </a:pPr>
            <a:r>
              <a:rPr lang="en-US" sz="1800" dirty="0">
                <a:solidFill>
                  <a:schemeClr val="tx1"/>
                </a:solidFill>
                <a:latin typeface="Times New Roman" panose="02020603050405020304" pitchFamily="18" charset="0"/>
                <a:cs typeface="Times New Roman" panose="02020603050405020304" pitchFamily="18" charset="0"/>
              </a:rPr>
              <a:t>Highlight modifications made from the original T5 to better support multilingual capabilities.</a:t>
            </a:r>
          </a:p>
          <a:p>
            <a:pPr marL="233363" algn="just"/>
            <a:endParaRPr lang="en-US" sz="1800" b="0" i="0" dirty="0">
              <a:solidFill>
                <a:schemeClr val="tx1"/>
              </a:solidFill>
              <a:effectLst/>
              <a:latin typeface="Times New Roman" panose="02020603050405020304" pitchFamily="18" charset="0"/>
              <a:cs typeface="Times New Roman" panose="02020603050405020304" pitchFamily="18" charset="0"/>
            </a:endParaRPr>
          </a:p>
          <a:p>
            <a:pPr marL="519113" indent="-285750" algn="just">
              <a:buFont typeface="Wingdings" panose="05000000000000000000" pitchFamily="2" charset="2"/>
              <a:buChar char="ü"/>
            </a:pPr>
            <a:endParaRPr lang="en-US" sz="1800" u="sng" kern="100" dirty="0">
              <a:solidFill>
                <a:schemeClr val="tx1"/>
              </a:solidFill>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FD35D404-02E1-90F0-77FF-16FF3B85EEED}"/>
              </a:ext>
            </a:extLst>
          </p:cNvPr>
          <p:cNvSpPr>
            <a:spLocks noChangeArrowheads="1"/>
          </p:cNvSpPr>
          <p:nvPr/>
        </p:nvSpPr>
        <p:spPr bwMode="auto">
          <a:xfrm>
            <a:off x="0" y="0"/>
            <a:ext cx="4394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What are the Model implemeted in the AI4Barath</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0027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C9940-7F4B-BC4C-D937-B8234933E0D8}"/>
              </a:ext>
            </a:extLst>
          </p:cNvPr>
          <p:cNvSpPr>
            <a:spLocks noGrp="1"/>
          </p:cNvSpPr>
          <p:nvPr>
            <p:ph type="title"/>
          </p:nvPr>
        </p:nvSpPr>
        <p:spPr>
          <a:xfrm>
            <a:off x="3358228" y="208503"/>
            <a:ext cx="6386503" cy="894043"/>
          </a:xfrm>
        </p:spPr>
        <p:txBody>
          <a:bodyPr vert="horz" wrap="square" lIns="0" tIns="0" rIns="0" bIns="0" rtlCol="0" anchor="b" anchorCtr="0">
            <a:normAutofit/>
          </a:bodyPr>
          <a:lstStyle/>
          <a:p>
            <a:pPr algn="ctr">
              <a:lnSpc>
                <a:spcPct val="100000"/>
              </a:lnSpc>
            </a:pPr>
            <a:r>
              <a:rPr lang="en-US" sz="4000" kern="1200" dirty="0">
                <a:solidFill>
                  <a:schemeClr val="tx1"/>
                </a:solidFill>
                <a:latin typeface="+mj-lt"/>
                <a:ea typeface="+mj-ea"/>
                <a:cs typeface="+mj-cs"/>
              </a:rPr>
              <a:t>Pre-Trained Model</a:t>
            </a:r>
          </a:p>
        </p:txBody>
      </p:sp>
      <p:sp>
        <p:nvSpPr>
          <p:cNvPr id="5" name="Text Placeholder 4">
            <a:extLst>
              <a:ext uri="{FF2B5EF4-FFF2-40B4-BE49-F238E27FC236}">
                <a16:creationId xmlns:a16="http://schemas.microsoft.com/office/drawing/2014/main" id="{2658AD9C-B96D-33BD-EA4D-2E3205451901}"/>
              </a:ext>
            </a:extLst>
          </p:cNvPr>
          <p:cNvSpPr>
            <a:spLocks noGrp="1"/>
          </p:cNvSpPr>
          <p:nvPr>
            <p:ph type="body" sz="half" idx="2"/>
          </p:nvPr>
        </p:nvSpPr>
        <p:spPr/>
        <p:txBody>
          <a:bodyPr/>
          <a:lstStyle/>
          <a:p>
            <a:endParaRPr lang="en-US"/>
          </a:p>
        </p:txBody>
      </p:sp>
      <p:pic>
        <p:nvPicPr>
          <p:cNvPr id="2050" name="Picture 2">
            <a:extLst>
              <a:ext uri="{FF2B5EF4-FFF2-40B4-BE49-F238E27FC236}">
                <a16:creationId xmlns:a16="http://schemas.microsoft.com/office/drawing/2014/main" id="{1ED8E780-CFBD-5AAE-EF2A-5A7A848B6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1345223"/>
            <a:ext cx="7554913" cy="4845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622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A54524-3364-4435-B5A0-BBB455A93D91}"/>
              </a:ext>
            </a:extLst>
          </p:cNvPr>
          <p:cNvPicPr>
            <a:picLocks noChangeAspect="1"/>
          </p:cNvPicPr>
          <p:nvPr/>
        </p:nvPicPr>
        <p:blipFill>
          <a:blip r:embed="rId2"/>
          <a:stretch>
            <a:fillRect/>
          </a:stretch>
        </p:blipFill>
        <p:spPr>
          <a:xfrm>
            <a:off x="131885" y="1436996"/>
            <a:ext cx="10943492" cy="3134082"/>
          </a:xfrm>
          <a:prstGeom prst="rect">
            <a:avLst/>
          </a:prstGeom>
        </p:spPr>
      </p:pic>
    </p:spTree>
    <p:extLst>
      <p:ext uri="{BB962C8B-B14F-4D97-AF65-F5344CB8AC3E}">
        <p14:creationId xmlns:p14="http://schemas.microsoft.com/office/powerpoint/2010/main" val="1984943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DC408-77B0-907C-7E1E-AA65A0A3E561}"/>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FFBE42CE-55AB-0522-419C-3B6591E972BE}"/>
              </a:ext>
            </a:extLst>
          </p:cNvPr>
          <p:cNvGraphicFramePr>
            <a:graphicFrameLocks noGrp="1"/>
          </p:cNvGraphicFramePr>
          <p:nvPr>
            <p:ph idx="1"/>
            <p:extLst>
              <p:ext uri="{D42A27DB-BD31-4B8C-83A1-F6EECF244321}">
                <p14:modId xmlns:p14="http://schemas.microsoft.com/office/powerpoint/2010/main" val="1610917688"/>
              </p:ext>
            </p:extLst>
          </p:nvPr>
        </p:nvGraphicFramePr>
        <p:xfrm>
          <a:off x="924530" y="900332"/>
          <a:ext cx="10353675" cy="5516880"/>
        </p:xfrm>
        <a:graphic>
          <a:graphicData uri="http://schemas.openxmlformats.org/drawingml/2006/table">
            <a:tbl>
              <a:tblPr firstRow="1" bandRow="1">
                <a:tableStyleId>{5C22544A-7EE6-4342-B048-85BDC9FD1C3A}</a:tableStyleId>
              </a:tblPr>
              <a:tblGrid>
                <a:gridCol w="3451225">
                  <a:extLst>
                    <a:ext uri="{9D8B030D-6E8A-4147-A177-3AD203B41FA5}">
                      <a16:colId xmlns:a16="http://schemas.microsoft.com/office/drawing/2014/main" val="2724284056"/>
                    </a:ext>
                  </a:extLst>
                </a:gridCol>
                <a:gridCol w="3451225">
                  <a:extLst>
                    <a:ext uri="{9D8B030D-6E8A-4147-A177-3AD203B41FA5}">
                      <a16:colId xmlns:a16="http://schemas.microsoft.com/office/drawing/2014/main" val="830005525"/>
                    </a:ext>
                  </a:extLst>
                </a:gridCol>
                <a:gridCol w="3451225">
                  <a:extLst>
                    <a:ext uri="{9D8B030D-6E8A-4147-A177-3AD203B41FA5}">
                      <a16:colId xmlns:a16="http://schemas.microsoft.com/office/drawing/2014/main" val="495125281"/>
                    </a:ext>
                  </a:extLst>
                </a:gridCol>
              </a:tblGrid>
              <a:tr h="370840">
                <a:tc>
                  <a:txBody>
                    <a:bodyPr/>
                    <a:lstStyle/>
                    <a:p>
                      <a:pPr fontAlgn="b"/>
                      <a:r>
                        <a:rPr lang="en-US" sz="1600" b="1" dirty="0">
                          <a:effectLst/>
                        </a:rPr>
                        <a:t>Attribute</a:t>
                      </a:r>
                    </a:p>
                  </a:txBody>
                  <a:tcPr anchor="b"/>
                </a:tc>
                <a:tc>
                  <a:txBody>
                    <a:bodyPr/>
                    <a:lstStyle/>
                    <a:p>
                      <a:pPr fontAlgn="b"/>
                      <a:r>
                        <a:rPr lang="en-US" sz="1600" b="1">
                          <a:effectLst/>
                        </a:rPr>
                        <a:t>T5 (Text-to-Text Transfer Transformer)</a:t>
                      </a:r>
                    </a:p>
                  </a:txBody>
                  <a:tcPr anchor="b"/>
                </a:tc>
                <a:tc>
                  <a:txBody>
                    <a:bodyPr/>
                    <a:lstStyle/>
                    <a:p>
                      <a:pPr fontAlgn="b"/>
                      <a:r>
                        <a:rPr lang="en-US" sz="1600" b="1">
                          <a:effectLst/>
                        </a:rPr>
                        <a:t>MT5 (Multilingual Text-to-Text Transfer Transformer)</a:t>
                      </a:r>
                    </a:p>
                  </a:txBody>
                  <a:tcPr anchor="b"/>
                </a:tc>
                <a:extLst>
                  <a:ext uri="{0D108BD9-81ED-4DB2-BD59-A6C34878D82A}">
                    <a16:rowId xmlns:a16="http://schemas.microsoft.com/office/drawing/2014/main" val="1779532867"/>
                  </a:ext>
                </a:extLst>
              </a:tr>
              <a:tr h="370840">
                <a:tc>
                  <a:txBody>
                    <a:bodyPr/>
                    <a:lstStyle/>
                    <a:p>
                      <a:pPr fontAlgn="base"/>
                      <a:r>
                        <a:rPr lang="en-US" sz="1600" b="1" dirty="0">
                          <a:effectLst/>
                        </a:rPr>
                        <a:t>Language Support</a:t>
                      </a:r>
                      <a:endParaRPr lang="en-US" sz="1600" dirty="0">
                        <a:effectLst/>
                      </a:endParaRPr>
                    </a:p>
                  </a:txBody>
                  <a:tcPr anchor="ctr"/>
                </a:tc>
                <a:tc>
                  <a:txBody>
                    <a:bodyPr/>
                    <a:lstStyle/>
                    <a:p>
                      <a:pPr fontAlgn="base"/>
                      <a:r>
                        <a:rPr lang="en-US" sz="1600" dirty="0">
                          <a:effectLst/>
                        </a:rPr>
                        <a:t>Primarily English, with potential adaptation to other languages.</a:t>
                      </a:r>
                    </a:p>
                  </a:txBody>
                  <a:tcPr anchor="ctr"/>
                </a:tc>
                <a:tc>
                  <a:txBody>
                    <a:bodyPr/>
                    <a:lstStyle/>
                    <a:p>
                      <a:pPr fontAlgn="base"/>
                      <a:r>
                        <a:rPr lang="en-US" sz="1600">
                          <a:effectLst/>
                        </a:rPr>
                        <a:t>Supports over 100 languages, inherently multilingual.</a:t>
                      </a:r>
                    </a:p>
                  </a:txBody>
                  <a:tcPr anchor="ctr"/>
                </a:tc>
                <a:extLst>
                  <a:ext uri="{0D108BD9-81ED-4DB2-BD59-A6C34878D82A}">
                    <a16:rowId xmlns:a16="http://schemas.microsoft.com/office/drawing/2014/main" val="2781468776"/>
                  </a:ext>
                </a:extLst>
              </a:tr>
              <a:tr h="370840">
                <a:tc>
                  <a:txBody>
                    <a:bodyPr/>
                    <a:lstStyle/>
                    <a:p>
                      <a:pPr fontAlgn="base"/>
                      <a:r>
                        <a:rPr lang="en-US" sz="1600" b="1">
                          <a:effectLst/>
                        </a:rPr>
                        <a:t>Training Data</a:t>
                      </a:r>
                      <a:endParaRPr lang="en-US" sz="1600">
                        <a:effectLst/>
                      </a:endParaRPr>
                    </a:p>
                  </a:txBody>
                  <a:tcPr anchor="ctr"/>
                </a:tc>
                <a:tc>
                  <a:txBody>
                    <a:bodyPr/>
                    <a:lstStyle/>
                    <a:p>
                      <a:pPr fontAlgn="base"/>
                      <a:r>
                        <a:rPr lang="en-US" sz="1600" dirty="0">
                          <a:effectLst/>
                        </a:rPr>
                        <a:t>C4 (Colossal Clean Crawled Corpus), predominantly English content.</a:t>
                      </a:r>
                    </a:p>
                  </a:txBody>
                  <a:tcPr anchor="ctr"/>
                </a:tc>
                <a:tc>
                  <a:txBody>
                    <a:bodyPr/>
                    <a:lstStyle/>
                    <a:p>
                      <a:pPr fontAlgn="base"/>
                      <a:r>
                        <a:rPr lang="en-US" sz="1600">
                          <a:effectLst/>
                        </a:rPr>
                        <a:t>mC4, a multilingual variant of C4, covering about 101 languages.</a:t>
                      </a:r>
                    </a:p>
                  </a:txBody>
                  <a:tcPr anchor="ctr"/>
                </a:tc>
                <a:extLst>
                  <a:ext uri="{0D108BD9-81ED-4DB2-BD59-A6C34878D82A}">
                    <a16:rowId xmlns:a16="http://schemas.microsoft.com/office/drawing/2014/main" val="3033871537"/>
                  </a:ext>
                </a:extLst>
              </a:tr>
              <a:tr h="370840">
                <a:tc>
                  <a:txBody>
                    <a:bodyPr/>
                    <a:lstStyle/>
                    <a:p>
                      <a:pPr fontAlgn="base"/>
                      <a:r>
                        <a:rPr lang="en-US" sz="1600" b="1">
                          <a:effectLst/>
                        </a:rPr>
                        <a:t>Task Flexibility</a:t>
                      </a:r>
                      <a:endParaRPr lang="en-US" sz="1600">
                        <a:effectLst/>
                      </a:endParaRPr>
                    </a:p>
                  </a:txBody>
                  <a:tcPr anchor="ctr"/>
                </a:tc>
                <a:tc>
                  <a:txBody>
                    <a:bodyPr/>
                    <a:lstStyle/>
                    <a:p>
                      <a:pPr fontAlgn="base"/>
                      <a:r>
                        <a:rPr lang="en-US" sz="1600" dirty="0">
                          <a:effectLst/>
                        </a:rPr>
                        <a:t>Versatile within English language tasks; requires fine-tuning for others.</a:t>
                      </a:r>
                    </a:p>
                  </a:txBody>
                  <a:tcPr anchor="ctr"/>
                </a:tc>
                <a:tc>
                  <a:txBody>
                    <a:bodyPr/>
                    <a:lstStyle/>
                    <a:p>
                      <a:pPr fontAlgn="base"/>
                      <a:r>
                        <a:rPr lang="en-US" sz="1600">
                          <a:effectLst/>
                        </a:rPr>
                        <a:t>Highly flexible across multiple languages without extensive retraining.</a:t>
                      </a:r>
                    </a:p>
                  </a:txBody>
                  <a:tcPr anchor="ctr"/>
                </a:tc>
                <a:extLst>
                  <a:ext uri="{0D108BD9-81ED-4DB2-BD59-A6C34878D82A}">
                    <a16:rowId xmlns:a16="http://schemas.microsoft.com/office/drawing/2014/main" val="1040625315"/>
                  </a:ext>
                </a:extLst>
              </a:tr>
              <a:tr h="370840">
                <a:tc>
                  <a:txBody>
                    <a:bodyPr/>
                    <a:lstStyle/>
                    <a:p>
                      <a:pPr fontAlgn="base"/>
                      <a:r>
                        <a:rPr lang="en-US" sz="1600" b="1">
                          <a:effectLst/>
                        </a:rPr>
                        <a:t>Use Cases</a:t>
                      </a:r>
                      <a:endParaRPr lang="en-US" sz="1600">
                        <a:effectLst/>
                      </a:endParaRPr>
                    </a:p>
                  </a:txBody>
                  <a:tcPr anchor="ctr"/>
                </a:tc>
                <a:tc>
                  <a:txBody>
                    <a:bodyPr/>
                    <a:lstStyle/>
                    <a:p>
                      <a:pPr fontAlgn="base"/>
                      <a:r>
                        <a:rPr lang="en-US" sz="1600">
                          <a:effectLst/>
                        </a:rPr>
                        <a:t>English text-based tasks such as summarization, question answering, text classification.</a:t>
                      </a:r>
                    </a:p>
                  </a:txBody>
                  <a:tcPr anchor="ctr"/>
                </a:tc>
                <a:tc>
                  <a:txBody>
                    <a:bodyPr/>
                    <a:lstStyle/>
                    <a:p>
                      <a:pPr fontAlgn="base"/>
                      <a:r>
                        <a:rPr lang="en-US" sz="1600" dirty="0">
                          <a:effectLst/>
                        </a:rPr>
                        <a:t>Multilingual tasks including translation, multilingual summarization, question answering across languages.</a:t>
                      </a:r>
                    </a:p>
                  </a:txBody>
                  <a:tcPr anchor="ctr"/>
                </a:tc>
                <a:extLst>
                  <a:ext uri="{0D108BD9-81ED-4DB2-BD59-A6C34878D82A}">
                    <a16:rowId xmlns:a16="http://schemas.microsoft.com/office/drawing/2014/main" val="2001804651"/>
                  </a:ext>
                </a:extLst>
              </a:tr>
              <a:tr h="370840">
                <a:tc>
                  <a:txBody>
                    <a:bodyPr/>
                    <a:lstStyle/>
                    <a:p>
                      <a:pPr fontAlgn="base"/>
                      <a:r>
                        <a:rPr lang="en-US" sz="1600" b="1">
                          <a:effectLst/>
                        </a:rPr>
                        <a:t>Model Complexity</a:t>
                      </a:r>
                      <a:endParaRPr lang="en-US" sz="1600">
                        <a:effectLst/>
                      </a:endParaRPr>
                    </a:p>
                  </a:txBody>
                  <a:tcPr anchor="ctr"/>
                </a:tc>
                <a:tc>
                  <a:txBody>
                    <a:bodyPr/>
                    <a:lstStyle/>
                    <a:p>
                      <a:pPr fontAlgn="base"/>
                      <a:r>
                        <a:rPr lang="en-US" sz="1600">
                          <a:effectLst/>
                        </a:rPr>
                        <a:t>Available in various sizes (small to XXL) tailored to computational needs and task requirements.</a:t>
                      </a:r>
                    </a:p>
                  </a:txBody>
                  <a:tcPr anchor="ctr"/>
                </a:tc>
                <a:tc>
                  <a:txBody>
                    <a:bodyPr/>
                    <a:lstStyle/>
                    <a:p>
                      <a:pPr fontAlgn="base"/>
                      <a:r>
                        <a:rPr lang="en-US" sz="1600" dirty="0">
                          <a:effectLst/>
                        </a:rPr>
                        <a:t>Similar variety in sizes, potentially higher resource requirements due to multilingual processing.</a:t>
                      </a:r>
                    </a:p>
                  </a:txBody>
                  <a:tcPr anchor="ctr"/>
                </a:tc>
                <a:extLst>
                  <a:ext uri="{0D108BD9-81ED-4DB2-BD59-A6C34878D82A}">
                    <a16:rowId xmlns:a16="http://schemas.microsoft.com/office/drawing/2014/main" val="2048521939"/>
                  </a:ext>
                </a:extLst>
              </a:tr>
              <a:tr h="370840">
                <a:tc>
                  <a:txBody>
                    <a:bodyPr/>
                    <a:lstStyle/>
                    <a:p>
                      <a:pPr fontAlgn="base"/>
                      <a:r>
                        <a:rPr lang="en-US" sz="1600" b="1">
                          <a:effectLst/>
                        </a:rPr>
                        <a:t>Ideal Environment</a:t>
                      </a:r>
                      <a:endParaRPr lang="en-US" sz="1600">
                        <a:effectLst/>
                      </a:endParaRPr>
                    </a:p>
                  </a:txBody>
                  <a:tcPr anchor="ctr"/>
                </a:tc>
                <a:tc>
                  <a:txBody>
                    <a:bodyPr/>
                    <a:lstStyle/>
                    <a:p>
                      <a:pPr fontAlgn="base"/>
                      <a:r>
                        <a:rPr lang="en-US" sz="1600">
                          <a:effectLst/>
                        </a:rPr>
                        <a:t>English-centric applications, academic research, single-language projects.</a:t>
                      </a:r>
                    </a:p>
                  </a:txBody>
                  <a:tcPr anchor="ctr"/>
                </a:tc>
                <a:tc>
                  <a:txBody>
                    <a:bodyPr/>
                    <a:lstStyle/>
                    <a:p>
                      <a:pPr fontAlgn="base"/>
                      <a:r>
                        <a:rPr lang="en-US" sz="1600" dirty="0">
                          <a:effectLst/>
                        </a:rPr>
                        <a:t>Global applications, multilingual environments, international businesses.</a:t>
                      </a:r>
                    </a:p>
                  </a:txBody>
                  <a:tcPr anchor="ctr"/>
                </a:tc>
                <a:extLst>
                  <a:ext uri="{0D108BD9-81ED-4DB2-BD59-A6C34878D82A}">
                    <a16:rowId xmlns:a16="http://schemas.microsoft.com/office/drawing/2014/main" val="791893047"/>
                  </a:ext>
                </a:extLst>
              </a:tr>
            </a:tbl>
          </a:graphicData>
        </a:graphic>
      </p:graphicFrame>
    </p:spTree>
    <p:extLst>
      <p:ext uri="{BB962C8B-B14F-4D97-AF65-F5344CB8AC3E}">
        <p14:creationId xmlns:p14="http://schemas.microsoft.com/office/powerpoint/2010/main" val="949325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42B30-9604-809F-C13B-B290C13194E8}"/>
              </a:ext>
            </a:extLst>
          </p:cNvPr>
          <p:cNvSpPr>
            <a:spLocks noGrp="1"/>
          </p:cNvSpPr>
          <p:nvPr>
            <p:ph type="title"/>
          </p:nvPr>
        </p:nvSpPr>
        <p:spPr>
          <a:xfrm>
            <a:off x="550863" y="390919"/>
            <a:ext cx="10747251" cy="769814"/>
          </a:xfrm>
        </p:spPr>
        <p:txBody>
          <a:bodyPr>
            <a:normAutofit/>
          </a:bodyPr>
          <a:lstStyle/>
          <a:p>
            <a:pPr algn="ctr"/>
            <a:r>
              <a:rPr lang="en-US" sz="3600" dirty="0"/>
              <a:t>Fine Tuning</a:t>
            </a:r>
          </a:p>
        </p:txBody>
      </p:sp>
      <p:sp>
        <p:nvSpPr>
          <p:cNvPr id="4" name="Text Placeholder 3">
            <a:extLst>
              <a:ext uri="{FF2B5EF4-FFF2-40B4-BE49-F238E27FC236}">
                <a16:creationId xmlns:a16="http://schemas.microsoft.com/office/drawing/2014/main" id="{7FA1ED65-6642-9D27-B540-4DA6B6373B49}"/>
              </a:ext>
            </a:extLst>
          </p:cNvPr>
          <p:cNvSpPr>
            <a:spLocks noGrp="1"/>
          </p:cNvSpPr>
          <p:nvPr>
            <p:ph type="body" sz="half" idx="2"/>
          </p:nvPr>
        </p:nvSpPr>
        <p:spPr>
          <a:xfrm>
            <a:off x="784199" y="1239864"/>
            <a:ext cx="10513915" cy="1608844"/>
          </a:xfrm>
        </p:spPr>
        <p:txBody>
          <a:bodyPr>
            <a:normAutofit/>
          </a:bodyPr>
          <a:lstStyle/>
          <a:p>
            <a:pPr marL="285750" indent="-285750" algn="just">
              <a:buFont typeface="Wingdings" panose="05000000000000000000" pitchFamily="2" charset="2"/>
              <a:buChar char="Ø"/>
            </a:pPr>
            <a:r>
              <a:rPr lang="en-US" sz="1600" kern="100" dirty="0">
                <a:solidFill>
                  <a:schemeClr val="tx1"/>
                </a:solidFill>
                <a:latin typeface="Times New Roman"/>
                <a:cs typeface="Times New Roman"/>
              </a:rPr>
              <a:t>Fine-tuning </a:t>
            </a:r>
            <a:r>
              <a:rPr lang="en-US" sz="1600" kern="100" dirty="0">
                <a:latin typeface="Times New Roman"/>
                <a:cs typeface="Times New Roman"/>
              </a:rPr>
              <a:t>was</a:t>
            </a:r>
            <a:r>
              <a:rPr lang="en-US" sz="1600" kern="100" dirty="0">
                <a:solidFill>
                  <a:schemeClr val="tx1"/>
                </a:solidFill>
                <a:latin typeface="Times New Roman"/>
                <a:cs typeface="Times New Roman"/>
              </a:rPr>
              <a:t> key to leveraging resources for high translation accuracy.</a:t>
            </a:r>
          </a:p>
          <a:p>
            <a:pPr marL="285750" indent="-285750" algn="just">
              <a:buFont typeface="Wingdings" panose="05000000000000000000" pitchFamily="2" charset="2"/>
              <a:buChar char="Ø"/>
            </a:pPr>
            <a:r>
              <a:rPr lang="en-US" kern="100" dirty="0">
                <a:solidFill>
                  <a:schemeClr val="tx1"/>
                </a:solidFill>
                <a:latin typeface="Times New Roman"/>
                <a:cs typeface="Times New Roman"/>
              </a:rPr>
              <a:t>Adjusted hyperparameters, including learning rate, and used label smoothing to enhance model performance.</a:t>
            </a:r>
          </a:p>
          <a:p>
            <a:pPr algn="just"/>
            <a:endParaRPr lang="en-US" kern="100" dirty="0">
              <a:solidFill>
                <a:schemeClr val="tx1"/>
              </a:solidFill>
              <a:latin typeface="Times New Roman"/>
              <a:cs typeface="Times New Roman"/>
            </a:endParaRPr>
          </a:p>
          <a:p>
            <a:endParaRPr lang="en-US" dirty="0"/>
          </a:p>
        </p:txBody>
      </p:sp>
      <p:pic>
        <p:nvPicPr>
          <p:cNvPr id="4098" name="Picture 2" descr="Efficient Model Fine-Tuning with Bottleneck Adapter | by Ruben Winastwan |  Towards Data Science">
            <a:extLst>
              <a:ext uri="{FF2B5EF4-FFF2-40B4-BE49-F238E27FC236}">
                <a16:creationId xmlns:a16="http://schemas.microsoft.com/office/drawing/2014/main" id="{D25D10B5-0E35-A0A1-D2B7-44095178EB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4779" y="2927839"/>
            <a:ext cx="5324622" cy="284465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F826414C-2970-5007-881A-0149865D33D5}"/>
              </a:ext>
            </a:extLst>
          </p:cNvPr>
          <p:cNvPicPr>
            <a:picLocks noChangeAspect="1"/>
          </p:cNvPicPr>
          <p:nvPr/>
        </p:nvPicPr>
        <p:blipFill rotWithShape="1">
          <a:blip r:embed="rId3"/>
          <a:srcRect l="10196" t="25320" r="31652" b="1"/>
          <a:stretch/>
        </p:blipFill>
        <p:spPr>
          <a:xfrm>
            <a:off x="780489" y="2490881"/>
            <a:ext cx="5015741" cy="3735141"/>
          </a:xfrm>
          <a:custGeom>
            <a:avLst/>
            <a:gdLst/>
            <a:ahLst/>
            <a:cxnLst/>
            <a:rect l="l" t="t" r="r" b="b"/>
            <a:pathLst>
              <a:path w="7641102" h="3429002">
                <a:moveTo>
                  <a:pt x="0" y="0"/>
                </a:moveTo>
                <a:lnTo>
                  <a:pt x="7641102" y="0"/>
                </a:lnTo>
                <a:lnTo>
                  <a:pt x="7641102" y="3429002"/>
                </a:lnTo>
                <a:lnTo>
                  <a:pt x="0" y="3429002"/>
                </a:lnTo>
                <a:close/>
              </a:path>
            </a:pathLst>
          </a:custGeom>
        </p:spPr>
      </p:pic>
    </p:spTree>
    <p:extLst>
      <p:ext uri="{BB962C8B-B14F-4D97-AF65-F5344CB8AC3E}">
        <p14:creationId xmlns:p14="http://schemas.microsoft.com/office/powerpoint/2010/main" val="3800829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AD28AB-8BBF-4993-4677-17744BBBDCE3}"/>
              </a:ext>
            </a:extLst>
          </p:cNvPr>
          <p:cNvPicPr>
            <a:picLocks noChangeAspect="1"/>
          </p:cNvPicPr>
          <p:nvPr/>
        </p:nvPicPr>
        <p:blipFill>
          <a:blip r:embed="rId2"/>
          <a:stretch>
            <a:fillRect/>
          </a:stretch>
        </p:blipFill>
        <p:spPr>
          <a:xfrm>
            <a:off x="3440200" y="506476"/>
            <a:ext cx="5311600" cy="5845047"/>
          </a:xfrm>
          <a:prstGeom prst="rect">
            <a:avLst/>
          </a:prstGeom>
        </p:spPr>
      </p:pic>
    </p:spTree>
    <p:extLst>
      <p:ext uri="{BB962C8B-B14F-4D97-AF65-F5344CB8AC3E}">
        <p14:creationId xmlns:p14="http://schemas.microsoft.com/office/powerpoint/2010/main" val="809386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089FF-40FD-DAAF-6928-16DA6946CFE3}"/>
              </a:ext>
            </a:extLst>
          </p:cNvPr>
          <p:cNvSpPr>
            <a:spLocks noGrp="1"/>
          </p:cNvSpPr>
          <p:nvPr>
            <p:ph type="title"/>
          </p:nvPr>
        </p:nvSpPr>
        <p:spPr>
          <a:xfrm>
            <a:off x="8154444" y="609600"/>
            <a:ext cx="3113112" cy="1326321"/>
          </a:xfrm>
        </p:spPr>
        <p:txBody>
          <a:bodyPr>
            <a:normAutofit/>
          </a:bodyPr>
          <a:lstStyle/>
          <a:p>
            <a:pPr algn="l"/>
            <a:r>
              <a:rPr lang="en-US">
                <a:effectLst/>
                <a:latin typeface="Times New Roman" panose="02020603050405020304" pitchFamily="18" charset="0"/>
                <a:cs typeface="Times New Roman" panose="02020603050405020304" pitchFamily="18" charset="0"/>
              </a:rPr>
              <a:t>Agenda</a:t>
            </a:r>
          </a:p>
        </p:txBody>
      </p:sp>
      <p:pic>
        <p:nvPicPr>
          <p:cNvPr id="5122" name="Picture 2" descr="Neural Machine Translation (NMT): What you need to know">
            <a:extLst>
              <a:ext uri="{FF2B5EF4-FFF2-40B4-BE49-F238E27FC236}">
                <a16:creationId xmlns:a16="http://schemas.microsoft.com/office/drawing/2014/main" id="{80AE8863-D5E4-DCE8-EB4B-42A397977B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617" r="4057" b="-2"/>
          <a:stretch/>
        </p:blipFill>
        <p:spPr bwMode="auto">
          <a:xfrm>
            <a:off x="20" y="10"/>
            <a:ext cx="7552924"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68827E3-23D7-839A-02A5-BAA039C0EC42}"/>
              </a:ext>
            </a:extLst>
          </p:cNvPr>
          <p:cNvSpPr>
            <a:spLocks noGrp="1"/>
          </p:cNvSpPr>
          <p:nvPr>
            <p:ph idx="1"/>
          </p:nvPr>
        </p:nvSpPr>
        <p:spPr>
          <a:xfrm>
            <a:off x="8154444" y="2096064"/>
            <a:ext cx="3113112" cy="3695136"/>
          </a:xfrm>
        </p:spPr>
        <p:txBody>
          <a:bodyPr>
            <a:normAutofit/>
          </a:bodyPr>
          <a:lstStyle/>
          <a:p>
            <a:pPr fontAlgn="base">
              <a:lnSpc>
                <a:spcPct val="110000"/>
              </a:lnSpc>
              <a:buFont typeface="Wingdings" panose="05000000000000000000" pitchFamily="2" charset="2"/>
              <a:buChar char="Ø"/>
            </a:pPr>
            <a:r>
              <a:rPr lang="en-US" sz="1700" dirty="0">
                <a:effectLst/>
                <a:latin typeface="Times New Roman" panose="02020603050405020304" pitchFamily="18" charset="0"/>
                <a:cs typeface="Times New Roman" panose="02020603050405020304" pitchFamily="18" charset="0"/>
              </a:rPr>
              <a:t>Introduction ​</a:t>
            </a:r>
          </a:p>
          <a:p>
            <a:pPr fontAlgn="base">
              <a:lnSpc>
                <a:spcPct val="110000"/>
              </a:lnSpc>
              <a:buFont typeface="Wingdings" panose="05000000000000000000" pitchFamily="2" charset="2"/>
              <a:buChar char="Ø"/>
            </a:pPr>
            <a:r>
              <a:rPr lang="en-US" sz="1700" dirty="0">
                <a:effectLst/>
                <a:latin typeface="Times New Roman" panose="02020603050405020304" pitchFamily="18" charset="0"/>
                <a:cs typeface="Times New Roman" panose="02020603050405020304" pitchFamily="18" charset="0"/>
              </a:rPr>
              <a:t>Objective</a:t>
            </a:r>
          </a:p>
          <a:p>
            <a:pPr fontAlgn="base">
              <a:lnSpc>
                <a:spcPct val="110000"/>
              </a:lnSpc>
              <a:buFont typeface="Wingdings" panose="05000000000000000000" pitchFamily="2" charset="2"/>
              <a:buChar char="Ø"/>
            </a:pPr>
            <a:r>
              <a:rPr lang="en-US" sz="1700" dirty="0">
                <a:effectLst/>
                <a:latin typeface="Times New Roman" panose="02020603050405020304" pitchFamily="18" charset="0"/>
                <a:cs typeface="Times New Roman" panose="02020603050405020304" pitchFamily="18" charset="0"/>
              </a:rPr>
              <a:t>Methodology</a:t>
            </a:r>
          </a:p>
          <a:p>
            <a:pPr fontAlgn="base">
              <a:lnSpc>
                <a:spcPct val="110000"/>
              </a:lnSpc>
              <a:buFont typeface="Wingdings" panose="05000000000000000000" pitchFamily="2" charset="2"/>
              <a:buChar char="Ø"/>
            </a:pPr>
            <a:r>
              <a:rPr lang="en-US" sz="1700" dirty="0">
                <a:effectLst/>
                <a:latin typeface="Times New Roman" panose="02020603050405020304" pitchFamily="18" charset="0"/>
                <a:cs typeface="Times New Roman" panose="02020603050405020304" pitchFamily="18" charset="0"/>
              </a:rPr>
              <a:t>Dataset​</a:t>
            </a:r>
          </a:p>
          <a:p>
            <a:pPr rtl="0" fontAlgn="base">
              <a:lnSpc>
                <a:spcPct val="110000"/>
              </a:lnSpc>
              <a:buFont typeface="Wingdings" panose="05000000000000000000" pitchFamily="2" charset="2"/>
              <a:buChar char="Ø"/>
            </a:pPr>
            <a:r>
              <a:rPr lang="en-US" sz="1700" dirty="0">
                <a:effectLst/>
                <a:latin typeface="Times New Roman" panose="02020603050405020304" pitchFamily="18" charset="0"/>
                <a:cs typeface="Times New Roman" panose="02020603050405020304" pitchFamily="18" charset="0"/>
              </a:rPr>
              <a:t>Challenges Faced </a:t>
            </a:r>
            <a:endParaRPr lang="en-US" sz="1700" b="0" i="0" dirty="0">
              <a:effectLst/>
              <a:latin typeface="Times New Roman" panose="02020603050405020304" pitchFamily="18" charset="0"/>
              <a:cs typeface="Times New Roman" panose="02020603050405020304" pitchFamily="18" charset="0"/>
            </a:endParaRPr>
          </a:p>
          <a:p>
            <a:pPr rtl="0" fontAlgn="base">
              <a:lnSpc>
                <a:spcPct val="110000"/>
              </a:lnSpc>
              <a:buFont typeface="Wingdings" panose="05000000000000000000" pitchFamily="2" charset="2"/>
              <a:buChar char="Ø"/>
            </a:pPr>
            <a:r>
              <a:rPr lang="en-US" sz="1700" dirty="0">
                <a:effectLst/>
                <a:latin typeface="Times New Roman" panose="02020603050405020304" pitchFamily="18" charset="0"/>
                <a:cs typeface="Times New Roman" panose="02020603050405020304" pitchFamily="18" charset="0"/>
              </a:rPr>
              <a:t>Results and Analysis</a:t>
            </a:r>
          </a:p>
          <a:p>
            <a:pPr rtl="0" fontAlgn="base">
              <a:lnSpc>
                <a:spcPct val="110000"/>
              </a:lnSpc>
              <a:buFont typeface="Wingdings" panose="05000000000000000000" pitchFamily="2" charset="2"/>
              <a:buChar char="Ø"/>
            </a:pPr>
            <a:r>
              <a:rPr lang="en-US" sz="1700" b="0" i="0" u="none" strike="noStrike" dirty="0">
                <a:effectLst/>
                <a:latin typeface="Times New Roman" panose="02020603050405020304" pitchFamily="18" charset="0"/>
                <a:cs typeface="Times New Roman" panose="02020603050405020304" pitchFamily="18" charset="0"/>
              </a:rPr>
              <a:t>Conclusion</a:t>
            </a:r>
          </a:p>
          <a:p>
            <a:pPr rtl="0" fontAlgn="base">
              <a:lnSpc>
                <a:spcPct val="110000"/>
              </a:lnSpc>
              <a:buFont typeface="Wingdings" panose="05000000000000000000" pitchFamily="2" charset="2"/>
              <a:buChar char="Ø"/>
            </a:pPr>
            <a:r>
              <a:rPr lang="en-US" sz="1700" dirty="0">
                <a:effectLst/>
                <a:latin typeface="Times New Roman" panose="02020603050405020304" pitchFamily="18" charset="0"/>
                <a:cs typeface="Times New Roman" panose="02020603050405020304" pitchFamily="18" charset="0"/>
              </a:rPr>
              <a:t>Reference</a:t>
            </a:r>
            <a:endParaRPr lang="en-US" sz="1700" b="0" i="0" dirty="0">
              <a:effectLst/>
              <a:latin typeface="Times New Roman" panose="02020603050405020304" pitchFamily="18" charset="0"/>
              <a:cs typeface="Times New Roman" panose="02020603050405020304" pitchFamily="18" charset="0"/>
            </a:endParaRPr>
          </a:p>
        </p:txBody>
      </p:sp>
      <p:cxnSp>
        <p:nvCxnSpPr>
          <p:cNvPr id="5129" name="Straight Connector 5128">
            <a:extLst>
              <a:ext uri="{FF2B5EF4-FFF2-40B4-BE49-F238E27FC236}">
                <a16:creationId xmlns:a16="http://schemas.microsoft.com/office/drawing/2014/main" id="{A4F35239-EB86-4ACB-91DE-4989620C2C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9209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A516B658-205F-2100-CCC1-B44D9FF665A7}"/>
              </a:ext>
            </a:extLst>
          </p:cNvPr>
          <p:cNvSpPr txBox="1">
            <a:spLocks/>
          </p:cNvSpPr>
          <p:nvPr/>
        </p:nvSpPr>
        <p:spPr>
          <a:xfrm>
            <a:off x="5682156" y="1814710"/>
            <a:ext cx="3719752" cy="3695136"/>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fontAlgn="base">
              <a:buFont typeface="Wingdings" panose="05000000000000000000" pitchFamily="2" charset="2"/>
              <a:buChar char="Ø"/>
            </a:pPr>
            <a:endParaRPr lang="en-US" sz="1200" dirty="0">
              <a:solidFill>
                <a:srgbClr val="FFFFFF"/>
              </a:solidFill>
              <a:effectLst/>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662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BDF2-EFB8-A51E-6ABC-BAD6A39A217A}"/>
              </a:ext>
            </a:extLst>
          </p:cNvPr>
          <p:cNvSpPr>
            <a:spLocks noGrp="1"/>
          </p:cNvSpPr>
          <p:nvPr>
            <p:ph type="title"/>
          </p:nvPr>
        </p:nvSpPr>
        <p:spPr/>
        <p:txBody>
          <a:bodyPr/>
          <a:lstStyle/>
          <a:p>
            <a:r>
              <a:rPr lang="en-US" dirty="0"/>
              <a:t>HYPER-Parameter</a:t>
            </a:r>
          </a:p>
        </p:txBody>
      </p:sp>
      <p:sp>
        <p:nvSpPr>
          <p:cNvPr id="3" name="Content Placeholder 2">
            <a:extLst>
              <a:ext uri="{FF2B5EF4-FFF2-40B4-BE49-F238E27FC236}">
                <a16:creationId xmlns:a16="http://schemas.microsoft.com/office/drawing/2014/main" id="{9DF37C83-15FA-F8C4-04D1-B719149A3CD0}"/>
              </a:ext>
            </a:extLst>
          </p:cNvPr>
          <p:cNvSpPr>
            <a:spLocks noGrp="1"/>
          </p:cNvSpPr>
          <p:nvPr>
            <p:ph idx="1"/>
          </p:nvPr>
        </p:nvSpPr>
        <p:spPr>
          <a:xfrm>
            <a:off x="254372" y="1749668"/>
            <a:ext cx="10674466" cy="4721470"/>
          </a:xfrm>
        </p:spPr>
        <p:txBody>
          <a:bodyPr>
            <a:normAutofit fontScale="92500" lnSpcReduction="20000"/>
          </a:bodyPr>
          <a:lstStyle/>
          <a:p>
            <a:pPr>
              <a:buFont typeface="Wingdings" panose="05000000000000000000" pitchFamily="2" charset="2"/>
              <a:buChar char="Ø"/>
            </a:pPr>
            <a:r>
              <a:rPr lang="en-US"/>
              <a:t>Model Selection</a:t>
            </a:r>
          </a:p>
          <a:p>
            <a:pPr marL="800100" indent="-342900">
              <a:buFont typeface="Wingdings" panose="05000000000000000000" pitchFamily="2" charset="2"/>
              <a:buChar char="ü"/>
            </a:pPr>
            <a:r>
              <a:rPr lang="en-US"/>
              <a:t>Model_repo = ‘google/mt5-small’</a:t>
            </a:r>
          </a:p>
          <a:p>
            <a:pPr>
              <a:buFont typeface="Wingdings" panose="05000000000000000000" pitchFamily="2" charset="2"/>
              <a:buChar char="Ø"/>
            </a:pPr>
            <a:r>
              <a:rPr lang="en-US"/>
              <a:t>Tokenizer</a:t>
            </a:r>
          </a:p>
          <a:p>
            <a:pPr marL="404813" indent="-404813">
              <a:buFont typeface="Wingdings" panose="05000000000000000000" pitchFamily="2" charset="2"/>
              <a:buChar char="Ø"/>
            </a:pPr>
            <a:r>
              <a:rPr lang="en-US"/>
              <a:t>Loss and Evaluation</a:t>
            </a:r>
          </a:p>
          <a:p>
            <a:pPr marL="865188" indent="-404813">
              <a:buFont typeface="Wingdings" panose="05000000000000000000" pitchFamily="2" charset="2"/>
              <a:buChar char="ü"/>
            </a:pPr>
            <a:r>
              <a:rPr lang="en-US"/>
              <a:t>Cross Entropy loss</a:t>
            </a:r>
          </a:p>
          <a:p>
            <a:pPr marL="404813" indent="-404813">
              <a:buFont typeface="Wingdings" panose="05000000000000000000" pitchFamily="2" charset="2"/>
              <a:buChar char="Ø"/>
            </a:pPr>
            <a:r>
              <a:rPr lang="en-US"/>
              <a:t>Additonal parameter</a:t>
            </a:r>
          </a:p>
          <a:p>
            <a:pPr marL="963613" indent="-565150">
              <a:buFont typeface="Wingdings" panose="05000000000000000000" pitchFamily="2" charset="2"/>
              <a:buChar char="ü"/>
            </a:pPr>
            <a:r>
              <a:rPr lang="en-US"/>
              <a:t>Num_beams = 10</a:t>
            </a:r>
          </a:p>
          <a:p>
            <a:pPr marL="963613" indent="-565150">
              <a:buFont typeface="Wingdings" panose="05000000000000000000" pitchFamily="2" charset="2"/>
              <a:buChar char="ü"/>
            </a:pPr>
            <a:r>
              <a:rPr lang="en-US"/>
              <a:t>Max_length = 20</a:t>
            </a:r>
          </a:p>
          <a:p>
            <a:pPr marL="404813" indent="-342900">
              <a:buFont typeface="Wingdings" panose="05000000000000000000" pitchFamily="2" charset="2"/>
              <a:buChar char="Ø"/>
            </a:pPr>
            <a:r>
              <a:rPr lang="en-US"/>
              <a:t>Optimizer and Scheduler</a:t>
            </a:r>
          </a:p>
          <a:p>
            <a:pPr marL="800100" indent="-280988">
              <a:buFont typeface="Wingdings" panose="05000000000000000000" pitchFamily="2" charset="2"/>
              <a:buChar char="ü"/>
            </a:pPr>
            <a:r>
              <a:rPr lang="en-US"/>
              <a:t>Optimizer = AdamW(model.parameters(), lr=lr)</a:t>
            </a:r>
          </a:p>
          <a:p>
            <a:pPr marL="800100" indent="-280988">
              <a:buFont typeface="Wingdings" panose="05000000000000000000" pitchFamily="2" charset="2"/>
              <a:buChar char="ü"/>
            </a:pPr>
            <a:r>
              <a:rPr lang="en-US"/>
              <a:t>Scheduler = get_linear_schedule_with_warmup(optimizer, n_warm_steps,total_steps)</a:t>
            </a:r>
          </a:p>
          <a:p>
            <a:pPr marL="398463" indent="0">
              <a:buNone/>
            </a:pPr>
            <a:endParaRPr lang="en-US"/>
          </a:p>
          <a:p>
            <a:pPr>
              <a:buFont typeface="Wingdings" panose="05000000000000000000" pitchFamily="2" charset="2"/>
              <a:buChar char="Ø"/>
            </a:pPr>
            <a:endParaRPr lang="en-US" dirty="0"/>
          </a:p>
        </p:txBody>
      </p:sp>
      <p:sp>
        <p:nvSpPr>
          <p:cNvPr id="9" name="TextBox 8">
            <a:extLst>
              <a:ext uri="{FF2B5EF4-FFF2-40B4-BE49-F238E27FC236}">
                <a16:creationId xmlns:a16="http://schemas.microsoft.com/office/drawing/2014/main" id="{62B8A300-564B-6306-6F5C-EE110D5F86F6}"/>
              </a:ext>
            </a:extLst>
          </p:cNvPr>
          <p:cNvSpPr txBox="1"/>
          <p:nvPr/>
        </p:nvSpPr>
        <p:spPr>
          <a:xfrm>
            <a:off x="6094536" y="1792315"/>
            <a:ext cx="6097464" cy="2723823"/>
          </a:xfrm>
          <a:prstGeom prst="rect">
            <a:avLst/>
          </a:prstGeom>
          <a:noFill/>
        </p:spPr>
        <p:txBody>
          <a:bodyPr wrap="square">
            <a:spAutoFit/>
          </a:bodyPr>
          <a:lstStyle/>
          <a:p>
            <a:pPr marL="404813" indent="-404813">
              <a:buFont typeface="Wingdings" panose="05000000000000000000" pitchFamily="2" charset="2"/>
              <a:buChar char="Ø"/>
            </a:pPr>
            <a:r>
              <a:rPr lang="en-US" sz="1900"/>
              <a:t>Device Management</a:t>
            </a:r>
          </a:p>
          <a:p>
            <a:pPr marL="963613" indent="-498475">
              <a:buFont typeface="Wingdings" panose="05000000000000000000" pitchFamily="2" charset="2"/>
              <a:buChar char="ü"/>
            </a:pPr>
            <a:r>
              <a:rPr lang="en-US" sz="1900"/>
              <a:t>CUDA</a:t>
            </a:r>
          </a:p>
          <a:p>
            <a:pPr marL="404813" indent="-404813">
              <a:buFont typeface="Wingdings" panose="05000000000000000000" pitchFamily="2" charset="2"/>
              <a:buChar char="Ø"/>
            </a:pPr>
            <a:r>
              <a:rPr lang="en-US" sz="1900"/>
              <a:t>Training parameter</a:t>
            </a:r>
          </a:p>
          <a:p>
            <a:pPr marL="862013" indent="-342900">
              <a:buFont typeface="Wingdings" panose="05000000000000000000" pitchFamily="2" charset="2"/>
              <a:buChar char="ü"/>
            </a:pPr>
            <a:r>
              <a:rPr lang="en-US" sz="1900"/>
              <a:t>N_epochs = 3</a:t>
            </a:r>
          </a:p>
          <a:p>
            <a:pPr marL="862013" indent="-342900">
              <a:buFont typeface="Wingdings" panose="05000000000000000000" pitchFamily="2" charset="2"/>
              <a:buChar char="ü"/>
            </a:pPr>
            <a:r>
              <a:rPr lang="en-US" sz="1900"/>
              <a:t>Batch_size = 16</a:t>
            </a:r>
          </a:p>
          <a:p>
            <a:pPr marL="862013" indent="-342900">
              <a:buFont typeface="Wingdings" panose="05000000000000000000" pitchFamily="2" charset="2"/>
              <a:buChar char="ü"/>
            </a:pPr>
            <a:r>
              <a:rPr lang="en-US" sz="1900"/>
              <a:t>Lr = 5e-4</a:t>
            </a:r>
          </a:p>
          <a:p>
            <a:pPr marL="862013" indent="-342900">
              <a:buFont typeface="Wingdings" panose="05000000000000000000" pitchFamily="2" charset="2"/>
              <a:buChar char="ü"/>
            </a:pPr>
            <a:r>
              <a:rPr lang="en-US" sz="1900"/>
              <a:t>N_warmup_steps = int(total_steps * 0.01)</a:t>
            </a:r>
          </a:p>
          <a:p>
            <a:pPr marL="862013" indent="-342900">
              <a:buFont typeface="Wingdings" panose="05000000000000000000" pitchFamily="2" charset="2"/>
              <a:buChar char="ü"/>
            </a:pPr>
            <a:r>
              <a:rPr lang="en-US" sz="1900"/>
              <a:t>Total_steps = n_epochs * n_batches</a:t>
            </a:r>
          </a:p>
          <a:p>
            <a:pPr marL="862013" indent="-342900">
              <a:buFont typeface="Wingdings" panose="05000000000000000000" pitchFamily="2" charset="2"/>
              <a:buChar char="ü"/>
            </a:pPr>
            <a:r>
              <a:rPr lang="en-US" sz="1900"/>
              <a:t>N_batches = int(ceil(len(train)/batch_size))</a:t>
            </a:r>
            <a:endParaRPr lang="en-US" sz="1900" dirty="0"/>
          </a:p>
        </p:txBody>
      </p:sp>
    </p:spTree>
    <p:extLst>
      <p:ext uri="{BB962C8B-B14F-4D97-AF65-F5344CB8AC3E}">
        <p14:creationId xmlns:p14="http://schemas.microsoft.com/office/powerpoint/2010/main" val="3285383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43A8A-8B75-4F08-3306-AD1C88375E47}"/>
              </a:ext>
            </a:extLst>
          </p:cNvPr>
          <p:cNvSpPr>
            <a:spLocks noGrp="1"/>
          </p:cNvSpPr>
          <p:nvPr>
            <p:ph type="title"/>
          </p:nvPr>
        </p:nvSpPr>
        <p:spPr>
          <a:xfrm>
            <a:off x="643467" y="643467"/>
            <a:ext cx="3361498" cy="1267810"/>
          </a:xfrm>
        </p:spPr>
        <p:txBody>
          <a:bodyPr anchor="b">
            <a:normAutofit/>
          </a:bodyPr>
          <a:lstStyle/>
          <a:p>
            <a:pPr algn="l"/>
            <a:r>
              <a:rPr lang="en-US" sz="2400" dirty="0"/>
              <a:t>Requirements</a:t>
            </a:r>
          </a:p>
        </p:txBody>
      </p:sp>
      <p:sp>
        <p:nvSpPr>
          <p:cNvPr id="9" name="Content Placeholder 8">
            <a:extLst>
              <a:ext uri="{FF2B5EF4-FFF2-40B4-BE49-F238E27FC236}">
                <a16:creationId xmlns:a16="http://schemas.microsoft.com/office/drawing/2014/main" id="{C1E25FC7-5108-46C2-4133-CF4845E2753A}"/>
              </a:ext>
            </a:extLst>
          </p:cNvPr>
          <p:cNvSpPr>
            <a:spLocks noGrp="1"/>
          </p:cNvSpPr>
          <p:nvPr>
            <p:ph idx="1"/>
          </p:nvPr>
        </p:nvSpPr>
        <p:spPr>
          <a:xfrm>
            <a:off x="643467" y="2096063"/>
            <a:ext cx="3361498" cy="4028512"/>
          </a:xfrm>
        </p:spPr>
        <p:txBody>
          <a:bodyPr>
            <a:normAutofit/>
          </a:bodyPr>
          <a:lstStyle/>
          <a:p>
            <a:r>
              <a:rPr lang="en-US" sz="1400" dirty="0"/>
              <a:t>Google </a:t>
            </a:r>
            <a:r>
              <a:rPr lang="en-US" sz="1400" dirty="0" err="1"/>
              <a:t>Colab</a:t>
            </a:r>
            <a:r>
              <a:rPr lang="en-US" sz="1400" dirty="0"/>
              <a:t> Pro</a:t>
            </a:r>
          </a:p>
          <a:p>
            <a:r>
              <a:rPr lang="en-US" sz="1400" dirty="0"/>
              <a:t>GPU Module (T4 GPU) or L4 GPU</a:t>
            </a:r>
          </a:p>
          <a:p>
            <a:r>
              <a:rPr lang="en-US" sz="1400" dirty="0"/>
              <a:t>Google Drive</a:t>
            </a:r>
          </a:p>
          <a:p>
            <a:endParaRPr lang="en-US" sz="1400" dirty="0"/>
          </a:p>
        </p:txBody>
      </p:sp>
      <p:sp>
        <p:nvSpPr>
          <p:cNvPr id="12" name="Rectangle 11">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C9C256B-B178-D3BE-3800-E8B1A4C3F386}"/>
              </a:ext>
            </a:extLst>
          </p:cNvPr>
          <p:cNvPicPr>
            <a:picLocks noChangeAspect="1"/>
          </p:cNvPicPr>
          <p:nvPr/>
        </p:nvPicPr>
        <p:blipFill>
          <a:blip r:embed="rId3"/>
          <a:stretch>
            <a:fillRect/>
          </a:stretch>
        </p:blipFill>
        <p:spPr>
          <a:xfrm>
            <a:off x="5170931" y="1911414"/>
            <a:ext cx="5895257" cy="3065533"/>
          </a:xfrm>
          <a:prstGeom prst="rect">
            <a:avLst/>
          </a:prstGeom>
        </p:spPr>
      </p:pic>
    </p:spTree>
    <p:extLst>
      <p:ext uri="{BB962C8B-B14F-4D97-AF65-F5344CB8AC3E}">
        <p14:creationId xmlns:p14="http://schemas.microsoft.com/office/powerpoint/2010/main" val="2776803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E230C47-811C-4DE3-BA19-DB0117600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BDB585D-E6DD-4F6B-9C76-ECBC8AEF0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ACDA58A-7C1F-5A97-E6A7-AABA713E6C45}"/>
              </a:ext>
            </a:extLst>
          </p:cNvPr>
          <p:cNvPicPr>
            <a:picLocks noChangeAspect="1"/>
          </p:cNvPicPr>
          <p:nvPr/>
        </p:nvPicPr>
        <p:blipFill>
          <a:blip r:embed="rId3"/>
          <a:stretch>
            <a:fillRect/>
          </a:stretch>
        </p:blipFill>
        <p:spPr>
          <a:xfrm>
            <a:off x="6435666" y="1351073"/>
            <a:ext cx="4980228" cy="4863458"/>
          </a:xfrm>
          <a:prstGeom prst="rect">
            <a:avLst/>
          </a:prstGeom>
        </p:spPr>
      </p:pic>
      <p:sp>
        <p:nvSpPr>
          <p:cNvPr id="6" name="TextBox 5">
            <a:extLst>
              <a:ext uri="{FF2B5EF4-FFF2-40B4-BE49-F238E27FC236}">
                <a16:creationId xmlns:a16="http://schemas.microsoft.com/office/drawing/2014/main" id="{A39733BC-A357-C535-387E-A6E3B8658D0C}"/>
              </a:ext>
            </a:extLst>
          </p:cNvPr>
          <p:cNvSpPr txBox="1"/>
          <p:nvPr/>
        </p:nvSpPr>
        <p:spPr>
          <a:xfrm>
            <a:off x="7509569" y="643467"/>
            <a:ext cx="3266985" cy="455189"/>
          </a:xfrm>
          <a:prstGeom prst="rect">
            <a:avLst/>
          </a:prstGeom>
          <a:noFill/>
        </p:spPr>
        <p:txBody>
          <a:bodyPr wrap="none" rtlCol="0">
            <a:spAutoFit/>
          </a:bodyPr>
          <a:lstStyle/>
          <a:p>
            <a:pPr defTabSz="598932">
              <a:spcAft>
                <a:spcPts val="600"/>
              </a:spcAft>
            </a:pPr>
            <a:r>
              <a:rPr lang="en-US" sz="2358" kern="1200">
                <a:solidFill>
                  <a:srgbClr val="555555"/>
                </a:solidFill>
                <a:latin typeface="+mn-lt"/>
                <a:ea typeface="+mn-ea"/>
                <a:cs typeface="+mn-cs"/>
              </a:rPr>
              <a:t>English – Tamil Losses</a:t>
            </a:r>
            <a:endParaRPr lang="en-US"/>
          </a:p>
        </p:txBody>
      </p:sp>
      <p:pic>
        <p:nvPicPr>
          <p:cNvPr id="8" name="Picture 7">
            <a:extLst>
              <a:ext uri="{FF2B5EF4-FFF2-40B4-BE49-F238E27FC236}">
                <a16:creationId xmlns:a16="http://schemas.microsoft.com/office/drawing/2014/main" id="{5AB23ECB-AAC3-AB43-5398-17ABCCC9C871}"/>
              </a:ext>
            </a:extLst>
          </p:cNvPr>
          <p:cNvPicPr>
            <a:picLocks noChangeAspect="1"/>
          </p:cNvPicPr>
          <p:nvPr/>
        </p:nvPicPr>
        <p:blipFill>
          <a:blip r:embed="rId4"/>
          <a:stretch>
            <a:fillRect/>
          </a:stretch>
        </p:blipFill>
        <p:spPr>
          <a:xfrm>
            <a:off x="776106" y="1351073"/>
            <a:ext cx="5064245" cy="4863460"/>
          </a:xfrm>
          <a:prstGeom prst="rect">
            <a:avLst/>
          </a:prstGeom>
        </p:spPr>
      </p:pic>
      <p:sp>
        <p:nvSpPr>
          <p:cNvPr id="9" name="TextBox 8">
            <a:extLst>
              <a:ext uri="{FF2B5EF4-FFF2-40B4-BE49-F238E27FC236}">
                <a16:creationId xmlns:a16="http://schemas.microsoft.com/office/drawing/2014/main" id="{A9EBCC86-A681-9740-6049-F7A05BA2C0A8}"/>
              </a:ext>
            </a:extLst>
          </p:cNvPr>
          <p:cNvSpPr txBox="1"/>
          <p:nvPr/>
        </p:nvSpPr>
        <p:spPr>
          <a:xfrm>
            <a:off x="1252986" y="643467"/>
            <a:ext cx="3453253" cy="455189"/>
          </a:xfrm>
          <a:prstGeom prst="rect">
            <a:avLst/>
          </a:prstGeom>
          <a:noFill/>
        </p:spPr>
        <p:txBody>
          <a:bodyPr wrap="none" rtlCol="0">
            <a:spAutoFit/>
          </a:bodyPr>
          <a:lstStyle/>
          <a:p>
            <a:pPr defTabSz="598932">
              <a:spcAft>
                <a:spcPts val="600"/>
              </a:spcAft>
            </a:pPr>
            <a:r>
              <a:rPr lang="en-US" sz="2358" kern="1200">
                <a:solidFill>
                  <a:srgbClr val="555555"/>
                </a:solidFill>
                <a:latin typeface="+mn-lt"/>
                <a:ea typeface="+mn-ea"/>
                <a:cs typeface="+mn-cs"/>
              </a:rPr>
              <a:t>English – Telugu Losses</a:t>
            </a:r>
            <a:endParaRPr lang="en-US"/>
          </a:p>
        </p:txBody>
      </p:sp>
    </p:spTree>
    <p:extLst>
      <p:ext uri="{BB962C8B-B14F-4D97-AF65-F5344CB8AC3E}">
        <p14:creationId xmlns:p14="http://schemas.microsoft.com/office/powerpoint/2010/main" val="2628152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1452-AF8B-E9AB-C063-8A1D35CC4484}"/>
              </a:ext>
            </a:extLst>
          </p:cNvPr>
          <p:cNvSpPr>
            <a:spLocks noGrp="1"/>
          </p:cNvSpPr>
          <p:nvPr>
            <p:ph type="title"/>
          </p:nvPr>
        </p:nvSpPr>
        <p:spPr>
          <a:xfrm>
            <a:off x="466534" y="285995"/>
            <a:ext cx="5168953" cy="1326321"/>
          </a:xfrm>
        </p:spPr>
        <p:txBody>
          <a:bodyPr/>
          <a:lstStyle/>
          <a:p>
            <a:r>
              <a:rPr lang="en-US"/>
              <a:t>RESULTS</a:t>
            </a:r>
            <a:endParaRPr lang="en-US" dirty="0"/>
          </a:p>
        </p:txBody>
      </p:sp>
      <p:pic>
        <p:nvPicPr>
          <p:cNvPr id="11" name="Content Placeholder 10">
            <a:extLst>
              <a:ext uri="{FF2B5EF4-FFF2-40B4-BE49-F238E27FC236}">
                <a16:creationId xmlns:a16="http://schemas.microsoft.com/office/drawing/2014/main" id="{4D3B6676-D1D4-0C36-0E4A-779FE0F26F16}"/>
              </a:ext>
            </a:extLst>
          </p:cNvPr>
          <p:cNvPicPr>
            <a:picLocks noGrp="1" noChangeAspect="1"/>
          </p:cNvPicPr>
          <p:nvPr>
            <p:ph idx="1"/>
          </p:nvPr>
        </p:nvPicPr>
        <p:blipFill>
          <a:blip r:embed="rId2"/>
          <a:stretch>
            <a:fillRect/>
          </a:stretch>
        </p:blipFill>
        <p:spPr>
          <a:xfrm>
            <a:off x="6883240" y="4284536"/>
            <a:ext cx="5065643" cy="2394561"/>
          </a:xfrm>
        </p:spPr>
      </p:pic>
      <p:pic>
        <p:nvPicPr>
          <p:cNvPr id="7" name="Picture 6">
            <a:extLst>
              <a:ext uri="{FF2B5EF4-FFF2-40B4-BE49-F238E27FC236}">
                <a16:creationId xmlns:a16="http://schemas.microsoft.com/office/drawing/2014/main" id="{09184822-E994-7CAB-DE64-B714566EA9FD}"/>
              </a:ext>
            </a:extLst>
          </p:cNvPr>
          <p:cNvPicPr>
            <a:picLocks noChangeAspect="1"/>
          </p:cNvPicPr>
          <p:nvPr/>
        </p:nvPicPr>
        <p:blipFill>
          <a:blip r:embed="rId3"/>
          <a:stretch>
            <a:fillRect/>
          </a:stretch>
        </p:blipFill>
        <p:spPr>
          <a:xfrm>
            <a:off x="7415438" y="3154391"/>
            <a:ext cx="4511431" cy="914479"/>
          </a:xfrm>
          <a:prstGeom prst="rect">
            <a:avLst/>
          </a:prstGeom>
        </p:spPr>
      </p:pic>
      <p:pic>
        <p:nvPicPr>
          <p:cNvPr id="19" name="Picture 18">
            <a:extLst>
              <a:ext uri="{FF2B5EF4-FFF2-40B4-BE49-F238E27FC236}">
                <a16:creationId xmlns:a16="http://schemas.microsoft.com/office/drawing/2014/main" id="{18F903A9-1109-64AD-93D0-DFFCCD196051}"/>
              </a:ext>
            </a:extLst>
          </p:cNvPr>
          <p:cNvPicPr>
            <a:picLocks noChangeAspect="1"/>
          </p:cNvPicPr>
          <p:nvPr/>
        </p:nvPicPr>
        <p:blipFill>
          <a:blip r:embed="rId4"/>
          <a:stretch>
            <a:fillRect/>
          </a:stretch>
        </p:blipFill>
        <p:spPr>
          <a:xfrm>
            <a:off x="5308870" y="617469"/>
            <a:ext cx="6416596" cy="1005927"/>
          </a:xfrm>
          <a:prstGeom prst="rect">
            <a:avLst/>
          </a:prstGeom>
        </p:spPr>
      </p:pic>
      <p:pic>
        <p:nvPicPr>
          <p:cNvPr id="22" name="Picture 21">
            <a:extLst>
              <a:ext uri="{FF2B5EF4-FFF2-40B4-BE49-F238E27FC236}">
                <a16:creationId xmlns:a16="http://schemas.microsoft.com/office/drawing/2014/main" id="{B07D37AD-FA96-212B-5D86-D2453C27758F}"/>
              </a:ext>
            </a:extLst>
          </p:cNvPr>
          <p:cNvPicPr>
            <a:picLocks noChangeAspect="1"/>
          </p:cNvPicPr>
          <p:nvPr/>
        </p:nvPicPr>
        <p:blipFill>
          <a:blip r:embed="rId5"/>
          <a:stretch>
            <a:fillRect/>
          </a:stretch>
        </p:blipFill>
        <p:spPr>
          <a:xfrm>
            <a:off x="366209" y="4542441"/>
            <a:ext cx="5121084" cy="1120237"/>
          </a:xfrm>
          <a:prstGeom prst="rect">
            <a:avLst/>
          </a:prstGeom>
        </p:spPr>
      </p:pic>
      <p:pic>
        <p:nvPicPr>
          <p:cNvPr id="24" name="Picture 23">
            <a:extLst>
              <a:ext uri="{FF2B5EF4-FFF2-40B4-BE49-F238E27FC236}">
                <a16:creationId xmlns:a16="http://schemas.microsoft.com/office/drawing/2014/main" id="{715DEB3F-E107-9667-9C23-70B9993A08BE}"/>
              </a:ext>
            </a:extLst>
          </p:cNvPr>
          <p:cNvPicPr>
            <a:picLocks noChangeAspect="1"/>
          </p:cNvPicPr>
          <p:nvPr/>
        </p:nvPicPr>
        <p:blipFill>
          <a:blip r:embed="rId6"/>
          <a:stretch>
            <a:fillRect/>
          </a:stretch>
        </p:blipFill>
        <p:spPr>
          <a:xfrm>
            <a:off x="243117" y="2108603"/>
            <a:ext cx="8161727" cy="929721"/>
          </a:xfrm>
          <a:prstGeom prst="rect">
            <a:avLst/>
          </a:prstGeom>
        </p:spPr>
      </p:pic>
      <p:sp>
        <p:nvSpPr>
          <p:cNvPr id="25" name="TextBox 24">
            <a:extLst>
              <a:ext uri="{FF2B5EF4-FFF2-40B4-BE49-F238E27FC236}">
                <a16:creationId xmlns:a16="http://schemas.microsoft.com/office/drawing/2014/main" id="{A7D97846-6895-152F-960F-656BF213CA57}"/>
              </a:ext>
            </a:extLst>
          </p:cNvPr>
          <p:cNvSpPr txBox="1"/>
          <p:nvPr/>
        </p:nvSpPr>
        <p:spPr>
          <a:xfrm>
            <a:off x="2347546" y="1485684"/>
            <a:ext cx="868186" cy="369332"/>
          </a:xfrm>
          <a:prstGeom prst="rect">
            <a:avLst/>
          </a:prstGeom>
          <a:noFill/>
        </p:spPr>
        <p:txBody>
          <a:bodyPr wrap="none" rtlCol="0">
            <a:spAutoFit/>
          </a:bodyPr>
          <a:lstStyle/>
          <a:p>
            <a:r>
              <a:rPr lang="en-US" dirty="0"/>
              <a:t>TAMIL</a:t>
            </a:r>
          </a:p>
        </p:txBody>
      </p:sp>
    </p:spTree>
    <p:extLst>
      <p:ext uri="{BB962C8B-B14F-4D97-AF65-F5344CB8AC3E}">
        <p14:creationId xmlns:p14="http://schemas.microsoft.com/office/powerpoint/2010/main" val="2963128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CC44E-8DFB-27E3-2B1C-2A4A14849438}"/>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346EEB23-26F7-960E-A11B-8965AAE8FE22}"/>
              </a:ext>
            </a:extLst>
          </p:cNvPr>
          <p:cNvPicPr>
            <a:picLocks noChangeAspect="1"/>
          </p:cNvPicPr>
          <p:nvPr/>
        </p:nvPicPr>
        <p:blipFill>
          <a:blip r:embed="rId2"/>
          <a:stretch>
            <a:fillRect/>
          </a:stretch>
        </p:blipFill>
        <p:spPr>
          <a:xfrm>
            <a:off x="705240" y="3283585"/>
            <a:ext cx="3703641" cy="853514"/>
          </a:xfrm>
          <a:prstGeom prst="rect">
            <a:avLst/>
          </a:prstGeom>
        </p:spPr>
      </p:pic>
      <p:pic>
        <p:nvPicPr>
          <p:cNvPr id="13" name="Picture 12">
            <a:extLst>
              <a:ext uri="{FF2B5EF4-FFF2-40B4-BE49-F238E27FC236}">
                <a16:creationId xmlns:a16="http://schemas.microsoft.com/office/drawing/2014/main" id="{B1F08602-FE45-49B1-A51F-9BBF8EBB4444}"/>
              </a:ext>
            </a:extLst>
          </p:cNvPr>
          <p:cNvPicPr>
            <a:picLocks noChangeAspect="1"/>
          </p:cNvPicPr>
          <p:nvPr/>
        </p:nvPicPr>
        <p:blipFill>
          <a:blip r:embed="rId3"/>
          <a:stretch>
            <a:fillRect/>
          </a:stretch>
        </p:blipFill>
        <p:spPr>
          <a:xfrm>
            <a:off x="275586" y="4386875"/>
            <a:ext cx="4947675" cy="2159699"/>
          </a:xfrm>
          <a:prstGeom prst="rect">
            <a:avLst/>
          </a:prstGeom>
        </p:spPr>
      </p:pic>
      <p:pic>
        <p:nvPicPr>
          <p:cNvPr id="19" name="Picture 18">
            <a:extLst>
              <a:ext uri="{FF2B5EF4-FFF2-40B4-BE49-F238E27FC236}">
                <a16:creationId xmlns:a16="http://schemas.microsoft.com/office/drawing/2014/main" id="{EB9BCB7D-AEE7-9A3A-DA97-85DF25FC0213}"/>
              </a:ext>
            </a:extLst>
          </p:cNvPr>
          <p:cNvPicPr>
            <a:picLocks noChangeAspect="1"/>
          </p:cNvPicPr>
          <p:nvPr/>
        </p:nvPicPr>
        <p:blipFill>
          <a:blip r:embed="rId4"/>
          <a:stretch>
            <a:fillRect/>
          </a:stretch>
        </p:blipFill>
        <p:spPr>
          <a:xfrm>
            <a:off x="6661769" y="3710342"/>
            <a:ext cx="3756986" cy="1082134"/>
          </a:xfrm>
          <a:prstGeom prst="rect">
            <a:avLst/>
          </a:prstGeom>
        </p:spPr>
      </p:pic>
      <p:pic>
        <p:nvPicPr>
          <p:cNvPr id="21" name="Picture 20">
            <a:extLst>
              <a:ext uri="{FF2B5EF4-FFF2-40B4-BE49-F238E27FC236}">
                <a16:creationId xmlns:a16="http://schemas.microsoft.com/office/drawing/2014/main" id="{ED41F8DC-4AAB-79EB-89F1-92CD10DAA367}"/>
              </a:ext>
            </a:extLst>
          </p:cNvPr>
          <p:cNvPicPr>
            <a:picLocks noChangeAspect="1"/>
          </p:cNvPicPr>
          <p:nvPr/>
        </p:nvPicPr>
        <p:blipFill>
          <a:blip r:embed="rId5"/>
          <a:stretch>
            <a:fillRect/>
          </a:stretch>
        </p:blipFill>
        <p:spPr>
          <a:xfrm>
            <a:off x="4408881" y="1976037"/>
            <a:ext cx="6447079" cy="899238"/>
          </a:xfrm>
          <a:prstGeom prst="rect">
            <a:avLst/>
          </a:prstGeom>
        </p:spPr>
      </p:pic>
      <p:sp>
        <p:nvSpPr>
          <p:cNvPr id="22" name="TextBox 21">
            <a:extLst>
              <a:ext uri="{FF2B5EF4-FFF2-40B4-BE49-F238E27FC236}">
                <a16:creationId xmlns:a16="http://schemas.microsoft.com/office/drawing/2014/main" id="{D14E4E8A-C464-04DD-DE13-7ABF7BE96F16}"/>
              </a:ext>
            </a:extLst>
          </p:cNvPr>
          <p:cNvSpPr txBox="1"/>
          <p:nvPr/>
        </p:nvSpPr>
        <p:spPr>
          <a:xfrm>
            <a:off x="1380392" y="1401981"/>
            <a:ext cx="1077539" cy="369332"/>
          </a:xfrm>
          <a:prstGeom prst="rect">
            <a:avLst/>
          </a:prstGeom>
          <a:noFill/>
        </p:spPr>
        <p:txBody>
          <a:bodyPr wrap="none" rtlCol="0">
            <a:spAutoFit/>
          </a:bodyPr>
          <a:lstStyle/>
          <a:p>
            <a:r>
              <a:rPr lang="en-US" dirty="0"/>
              <a:t>TELUGU</a:t>
            </a:r>
          </a:p>
        </p:txBody>
      </p:sp>
    </p:spTree>
    <p:extLst>
      <p:ext uri="{BB962C8B-B14F-4D97-AF65-F5344CB8AC3E}">
        <p14:creationId xmlns:p14="http://schemas.microsoft.com/office/powerpoint/2010/main" val="243968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F575-8D01-F452-FE8C-3576C75E10A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4D4D13F-752D-B8E3-0486-DC7734F515EA}"/>
              </a:ext>
            </a:extLst>
          </p:cNvPr>
          <p:cNvSpPr>
            <a:spLocks noGrp="1"/>
          </p:cNvSpPr>
          <p:nvPr>
            <p:ph idx="1"/>
          </p:nvPr>
        </p:nvSpPr>
        <p:spPr>
          <a:xfrm>
            <a:off x="913795" y="1709017"/>
            <a:ext cx="10353762" cy="4082183"/>
          </a:xfrm>
        </p:spPr>
        <p:txBody>
          <a:bodyPr vert="horz" lIns="91440" tIns="45720" rIns="91440" bIns="45720" rtlCol="0" anchor="t">
            <a:normAutofit/>
          </a:bodyPr>
          <a:lstStyle/>
          <a:p>
            <a:pPr algn="just"/>
            <a:r>
              <a:rPr lang="en-US" sz="1800" dirty="0">
                <a:latin typeface="Times New Roman"/>
                <a:ea typeface="+mn-lt"/>
                <a:cs typeface="+mn-lt"/>
              </a:rPr>
              <a:t>This project explored the application of the MT5 model in translating English into Dravidian languages, with a focus on Tamil and Telugu. </a:t>
            </a:r>
          </a:p>
          <a:p>
            <a:pPr algn="just"/>
            <a:r>
              <a:rPr lang="en-US" sz="1800" dirty="0">
                <a:latin typeface="Times New Roman"/>
                <a:ea typeface="+mn-lt"/>
                <a:cs typeface="+mn-lt"/>
              </a:rPr>
              <a:t>Our results demonstrated a notable difference in translation quality between the two languages. </a:t>
            </a:r>
          </a:p>
          <a:p>
            <a:pPr algn="just"/>
            <a:r>
              <a:rPr lang="en-US" sz="1800" dirty="0">
                <a:latin typeface="Times New Roman"/>
                <a:ea typeface="+mn-lt"/>
                <a:cs typeface="+mn-lt"/>
              </a:rPr>
              <a:t>The BLEU score for Tamil translations was 0.36, indicating a relatively higher translation accuracy compared to Telugu, which had a BLEU score of 0.31. </a:t>
            </a:r>
          </a:p>
          <a:p>
            <a:pPr algn="just"/>
            <a:r>
              <a:rPr lang="en-US" sz="1800" dirty="0">
                <a:latin typeface="Times New Roman"/>
                <a:ea typeface="+mn-lt"/>
                <a:cs typeface="+mn-lt"/>
              </a:rPr>
              <a:t>This disparity highlights the challenges and varying degrees of difficulty in machine translation across different languages within the Dravidian family. </a:t>
            </a:r>
          </a:p>
          <a:p>
            <a:pPr algn="just"/>
            <a:r>
              <a:rPr lang="en-US" sz="1800" dirty="0">
                <a:latin typeface="Times New Roman"/>
                <a:ea typeface="+mn-lt"/>
                <a:cs typeface="+mn-lt"/>
              </a:rPr>
              <a:t>The findings underscore the importance of continuous improvements and adaptations in machine translation models to enhance their effectiveness across diverse linguistic landscapes.</a:t>
            </a:r>
            <a:endParaRPr lang="en-US" sz="1800" dirty="0">
              <a:latin typeface="Times New Roman"/>
            </a:endParaRPr>
          </a:p>
        </p:txBody>
      </p:sp>
    </p:spTree>
    <p:extLst>
      <p:ext uri="{BB962C8B-B14F-4D97-AF65-F5344CB8AC3E}">
        <p14:creationId xmlns:p14="http://schemas.microsoft.com/office/powerpoint/2010/main" val="2367660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DC408-77B0-907C-7E1E-AA65A0A3E561}"/>
              </a:ext>
            </a:extLst>
          </p:cNvPr>
          <p:cNvSpPr>
            <a:spLocks noGrp="1"/>
          </p:cNvSpPr>
          <p:nvPr>
            <p:ph type="title"/>
          </p:nvPr>
        </p:nvSpPr>
        <p:spPr>
          <a:xfrm>
            <a:off x="729157" y="513449"/>
            <a:ext cx="10353761" cy="973016"/>
          </a:xfrm>
        </p:spPr>
        <p:txBody>
          <a:bodyPr/>
          <a:lstStyle/>
          <a:p>
            <a:r>
              <a:rPr lang="en-US" dirty="0"/>
              <a:t>REFERENCE</a:t>
            </a:r>
          </a:p>
        </p:txBody>
      </p:sp>
      <p:sp>
        <p:nvSpPr>
          <p:cNvPr id="3" name="Content Placeholder 2">
            <a:extLst>
              <a:ext uri="{FF2B5EF4-FFF2-40B4-BE49-F238E27FC236}">
                <a16:creationId xmlns:a16="http://schemas.microsoft.com/office/drawing/2014/main" id="{EB192F6A-79A1-8D3F-36CD-E1F132446287}"/>
              </a:ext>
            </a:extLst>
          </p:cNvPr>
          <p:cNvSpPr>
            <a:spLocks noGrp="1"/>
          </p:cNvSpPr>
          <p:nvPr>
            <p:ph idx="1"/>
          </p:nvPr>
        </p:nvSpPr>
        <p:spPr>
          <a:xfrm>
            <a:off x="729157" y="1486465"/>
            <a:ext cx="10353762" cy="4761935"/>
          </a:xfrm>
        </p:spPr>
        <p:txBody>
          <a:bodyPr vert="horz" lIns="91440" tIns="45720" rIns="91440" bIns="45720" rtlCol="0" anchor="t">
            <a:normAutofit fontScale="32500" lnSpcReduction="20000"/>
          </a:bodyPr>
          <a:lstStyle/>
          <a:p>
            <a:pPr algn="l"/>
            <a:r>
              <a:rPr lang="en-US" sz="4300" dirty="0">
                <a:effectLst/>
                <a:latin typeface="Times New Roman" panose="02020603050405020304" pitchFamily="18" charset="0"/>
                <a:cs typeface="Times New Roman" panose="02020603050405020304" pitchFamily="18" charset="0"/>
              </a:rPr>
              <a:t>PICT@DravidianLangTech-ACL2022: Neural Machine Translation On Dravidian Languages - Aditya </a:t>
            </a:r>
            <a:r>
              <a:rPr lang="en-US" sz="4300" dirty="0" err="1">
                <a:effectLst/>
                <a:latin typeface="Times New Roman" panose="02020603050405020304" pitchFamily="18" charset="0"/>
                <a:cs typeface="Times New Roman" panose="02020603050405020304" pitchFamily="18" charset="0"/>
              </a:rPr>
              <a:t>Vyawahare</a:t>
            </a:r>
            <a:r>
              <a:rPr lang="en-US" sz="4300" b="0" i="0" dirty="0">
                <a:effectLst/>
                <a:latin typeface="Times New Roman" panose="02020603050405020304" pitchFamily="18" charset="0"/>
                <a:cs typeface="Times New Roman" panose="02020603050405020304" pitchFamily="18" charset="0"/>
              </a:rPr>
              <a:t>, </a:t>
            </a:r>
            <a:r>
              <a:rPr lang="en-US" sz="4300" dirty="0">
                <a:effectLst/>
                <a:latin typeface="Times New Roman" panose="02020603050405020304" pitchFamily="18" charset="0"/>
                <a:cs typeface="Times New Roman" panose="02020603050405020304" pitchFamily="18" charset="0"/>
              </a:rPr>
              <a:t>Rahul </a:t>
            </a:r>
            <a:r>
              <a:rPr lang="en-US" sz="4300" dirty="0" err="1">
                <a:effectLst/>
                <a:latin typeface="Times New Roman" panose="02020603050405020304" pitchFamily="18" charset="0"/>
                <a:cs typeface="Times New Roman" panose="02020603050405020304" pitchFamily="18" charset="0"/>
              </a:rPr>
              <a:t>Tangsali</a:t>
            </a:r>
            <a:r>
              <a:rPr lang="en-US" sz="4300" b="0" i="0" dirty="0">
                <a:effectLst/>
                <a:latin typeface="Times New Roman" panose="02020603050405020304" pitchFamily="18" charset="0"/>
                <a:cs typeface="Times New Roman" panose="02020603050405020304" pitchFamily="18" charset="0"/>
              </a:rPr>
              <a:t>, </a:t>
            </a:r>
            <a:r>
              <a:rPr lang="en-US" sz="4300" dirty="0">
                <a:effectLst/>
                <a:latin typeface="Times New Roman" panose="02020603050405020304" pitchFamily="18" charset="0"/>
                <a:cs typeface="Times New Roman" panose="02020603050405020304" pitchFamily="18" charset="0"/>
              </a:rPr>
              <a:t>Aditya </a:t>
            </a:r>
            <a:r>
              <a:rPr lang="en-US" sz="4300" dirty="0" err="1">
                <a:effectLst/>
                <a:latin typeface="Times New Roman" panose="02020603050405020304" pitchFamily="18" charset="0"/>
                <a:cs typeface="Times New Roman" panose="02020603050405020304" pitchFamily="18" charset="0"/>
              </a:rPr>
              <a:t>Mandke</a:t>
            </a:r>
            <a:r>
              <a:rPr lang="en-US" sz="4300" b="0" i="0" dirty="0">
                <a:effectLst/>
                <a:latin typeface="Times New Roman" panose="02020603050405020304" pitchFamily="18" charset="0"/>
                <a:cs typeface="Times New Roman" panose="02020603050405020304" pitchFamily="18" charset="0"/>
              </a:rPr>
              <a:t>, </a:t>
            </a:r>
            <a:r>
              <a:rPr lang="en-US" sz="4300" dirty="0">
                <a:effectLst/>
                <a:latin typeface="Times New Roman" panose="02020603050405020304" pitchFamily="18" charset="0"/>
                <a:cs typeface="Times New Roman" panose="02020603050405020304" pitchFamily="18" charset="0"/>
              </a:rPr>
              <a:t>Onkar </a:t>
            </a:r>
            <a:r>
              <a:rPr lang="en-US" sz="4300" dirty="0" err="1">
                <a:effectLst/>
                <a:latin typeface="Times New Roman" panose="02020603050405020304" pitchFamily="18" charset="0"/>
                <a:cs typeface="Times New Roman" panose="02020603050405020304" pitchFamily="18" charset="0"/>
              </a:rPr>
              <a:t>Litake</a:t>
            </a:r>
            <a:r>
              <a:rPr lang="en-US" sz="4300" b="0" i="0" dirty="0">
                <a:effectLst/>
                <a:latin typeface="Times New Roman" panose="02020603050405020304" pitchFamily="18" charset="0"/>
                <a:cs typeface="Times New Roman" panose="02020603050405020304" pitchFamily="18" charset="0"/>
              </a:rPr>
              <a:t>, </a:t>
            </a:r>
            <a:r>
              <a:rPr lang="en-US" sz="4300" dirty="0">
                <a:effectLst/>
                <a:latin typeface="Times New Roman" panose="02020603050405020304" pitchFamily="18" charset="0"/>
                <a:cs typeface="Times New Roman" panose="02020603050405020304" pitchFamily="18" charset="0"/>
              </a:rPr>
              <a:t>Dipali Kadam</a:t>
            </a:r>
            <a:endParaRPr lang="en-US" sz="4300" b="0" i="0" dirty="0">
              <a:effectLst/>
              <a:latin typeface="Times New Roman" panose="02020603050405020304" pitchFamily="18" charset="0"/>
              <a:cs typeface="Times New Roman" panose="02020603050405020304" pitchFamily="18" charset="0"/>
            </a:endParaRPr>
          </a:p>
          <a:p>
            <a:r>
              <a:rPr lang="en-US" sz="4300" dirty="0">
                <a:effectLst/>
                <a:latin typeface="Times New Roman" panose="02020603050405020304" pitchFamily="18" charset="0"/>
                <a:ea typeface="+mn-lt"/>
                <a:cs typeface="Times New Roman" panose="02020603050405020304" pitchFamily="18" charset="0"/>
              </a:rPr>
              <a:t>Vaswani, A., </a:t>
            </a:r>
            <a:r>
              <a:rPr lang="en-US" sz="4300" dirty="0" err="1">
                <a:effectLst/>
                <a:latin typeface="Times New Roman" panose="02020603050405020304" pitchFamily="18" charset="0"/>
                <a:ea typeface="+mn-lt"/>
                <a:cs typeface="Times New Roman" panose="02020603050405020304" pitchFamily="18" charset="0"/>
              </a:rPr>
              <a:t>Shazeer</a:t>
            </a:r>
            <a:r>
              <a:rPr lang="en-US" sz="4300" dirty="0">
                <a:effectLst/>
                <a:latin typeface="Times New Roman" panose="02020603050405020304" pitchFamily="18" charset="0"/>
                <a:ea typeface="+mn-lt"/>
                <a:cs typeface="Times New Roman" panose="02020603050405020304" pitchFamily="18" charset="0"/>
              </a:rPr>
              <a:t>, N., Parmar, N., et al. (2017). "Attention is All You Need." In Proceedings of the 31st Conference on Neural Information Processing Systems (NIPS 2017), Long Beach, CA, USA. </a:t>
            </a:r>
            <a:endParaRPr lang="en-US" sz="4300" dirty="0">
              <a:effectLst/>
              <a:latin typeface="Times New Roman" panose="02020603050405020304" pitchFamily="18" charset="0"/>
              <a:cs typeface="Times New Roman" panose="02020603050405020304" pitchFamily="18" charset="0"/>
            </a:endParaRPr>
          </a:p>
          <a:p>
            <a:r>
              <a:rPr lang="en-US" sz="4300" dirty="0">
                <a:effectLst/>
                <a:latin typeface="Times New Roman" panose="02020603050405020304" pitchFamily="18" charset="0"/>
                <a:ea typeface="+mn-lt"/>
                <a:cs typeface="Times New Roman" panose="02020603050405020304" pitchFamily="18" charset="0"/>
              </a:rPr>
              <a:t>This paper introduces the Transformer model, which is the basis for many NMT systems, including MT5.</a:t>
            </a:r>
            <a:endParaRPr lang="en-US" sz="4300" dirty="0">
              <a:latin typeface="Times New Roman" panose="02020603050405020304" pitchFamily="18" charset="0"/>
              <a:cs typeface="Times New Roman" panose="02020603050405020304" pitchFamily="18" charset="0"/>
            </a:endParaRPr>
          </a:p>
          <a:p>
            <a:r>
              <a:rPr lang="en-US" sz="4300" dirty="0" err="1">
                <a:effectLst/>
                <a:latin typeface="Times New Roman" panose="02020603050405020304" pitchFamily="18" charset="0"/>
                <a:ea typeface="+mn-lt"/>
                <a:cs typeface="Times New Roman" panose="02020603050405020304" pitchFamily="18" charset="0"/>
              </a:rPr>
              <a:t>Raffel</a:t>
            </a:r>
            <a:r>
              <a:rPr lang="en-US" sz="4300" dirty="0">
                <a:effectLst/>
                <a:latin typeface="Times New Roman" panose="02020603050405020304" pitchFamily="18" charset="0"/>
                <a:ea typeface="+mn-lt"/>
                <a:cs typeface="Times New Roman" panose="02020603050405020304" pitchFamily="18" charset="0"/>
              </a:rPr>
              <a:t>, C., </a:t>
            </a:r>
            <a:r>
              <a:rPr lang="en-US" sz="4300" dirty="0" err="1">
                <a:effectLst/>
                <a:latin typeface="Times New Roman" panose="02020603050405020304" pitchFamily="18" charset="0"/>
                <a:ea typeface="+mn-lt"/>
                <a:cs typeface="Times New Roman" panose="02020603050405020304" pitchFamily="18" charset="0"/>
              </a:rPr>
              <a:t>Shazeer</a:t>
            </a:r>
            <a:r>
              <a:rPr lang="en-US" sz="4300" dirty="0">
                <a:effectLst/>
                <a:latin typeface="Times New Roman" panose="02020603050405020304" pitchFamily="18" charset="0"/>
                <a:ea typeface="+mn-lt"/>
                <a:cs typeface="Times New Roman" panose="02020603050405020304" pitchFamily="18" charset="0"/>
              </a:rPr>
              <a:t>, N., Roberts, A., et al. (2020). "Exploring the Limits of Transfer Learning with a Unified Text-to-Text Transformer." Journal of Machine Learning Research, 21(140), 1-67. </a:t>
            </a:r>
            <a:endParaRPr lang="en-US" sz="4300" dirty="0">
              <a:latin typeface="Times New Roman" panose="02020603050405020304" pitchFamily="18" charset="0"/>
              <a:cs typeface="Times New Roman" panose="02020603050405020304" pitchFamily="18" charset="0"/>
            </a:endParaRPr>
          </a:p>
          <a:p>
            <a:r>
              <a:rPr lang="en-US" sz="4300" dirty="0">
                <a:effectLst/>
                <a:latin typeface="Times New Roman" panose="02020603050405020304" pitchFamily="18" charset="0"/>
                <a:ea typeface="+mn-lt"/>
                <a:cs typeface="Times New Roman" panose="02020603050405020304" pitchFamily="18" charset="0"/>
              </a:rPr>
              <a:t>Bharathi Raja </a:t>
            </a:r>
            <a:r>
              <a:rPr lang="en-US" sz="4300" dirty="0" err="1">
                <a:effectLst/>
                <a:latin typeface="Times New Roman" panose="02020603050405020304" pitchFamily="18" charset="0"/>
                <a:ea typeface="+mn-lt"/>
                <a:cs typeface="Times New Roman" panose="02020603050405020304" pitchFamily="18" charset="0"/>
              </a:rPr>
              <a:t>Chakravarthi</a:t>
            </a:r>
            <a:r>
              <a:rPr lang="en-US" sz="4300" dirty="0">
                <a:effectLst/>
                <a:latin typeface="Times New Roman" panose="02020603050405020304" pitchFamily="18" charset="0"/>
                <a:ea typeface="+mn-lt"/>
                <a:cs typeface="Times New Roman" panose="02020603050405020304" pitchFamily="18" charset="0"/>
              </a:rPr>
              <a:t>, </a:t>
            </a:r>
            <a:r>
              <a:rPr lang="en-US" sz="4300" dirty="0" err="1">
                <a:effectLst/>
                <a:latin typeface="Times New Roman" panose="02020603050405020304" pitchFamily="18" charset="0"/>
                <a:ea typeface="+mn-lt"/>
                <a:cs typeface="Times New Roman" panose="02020603050405020304" pitchFamily="18" charset="0"/>
              </a:rPr>
              <a:t>Ruba</a:t>
            </a:r>
            <a:r>
              <a:rPr lang="en-US" sz="4300" dirty="0">
                <a:effectLst/>
                <a:latin typeface="Times New Roman" panose="02020603050405020304" pitchFamily="18" charset="0"/>
                <a:ea typeface="+mn-lt"/>
                <a:cs typeface="Times New Roman" panose="02020603050405020304" pitchFamily="18" charset="0"/>
              </a:rPr>
              <a:t> </a:t>
            </a:r>
            <a:r>
              <a:rPr lang="en-US" sz="4300" dirty="0" err="1">
                <a:effectLst/>
                <a:latin typeface="Times New Roman" panose="02020603050405020304" pitchFamily="18" charset="0"/>
                <a:ea typeface="+mn-lt"/>
                <a:cs typeface="Times New Roman" panose="02020603050405020304" pitchFamily="18" charset="0"/>
              </a:rPr>
              <a:t>Priyadharshini</a:t>
            </a:r>
            <a:r>
              <a:rPr lang="en-US" sz="4300" dirty="0">
                <a:effectLst/>
                <a:latin typeface="Times New Roman" panose="02020603050405020304" pitchFamily="18" charset="0"/>
                <a:ea typeface="+mn-lt"/>
                <a:cs typeface="Times New Roman" panose="02020603050405020304" pitchFamily="18" charset="0"/>
              </a:rPr>
              <a:t>, Navya Jose, et al. (2020). "A Sentiment Analysis Dataset for Code-Mixed Malayalam-English." Proceedings of the 12th Language Resources and Evaluation Conference (LREC 2020), Marseille, France.</a:t>
            </a:r>
            <a:endParaRPr lang="en-US" sz="4300" dirty="0">
              <a:latin typeface="Times New Roman" panose="02020603050405020304" pitchFamily="18" charset="0"/>
              <a:cs typeface="Times New Roman" panose="02020603050405020304" pitchFamily="18" charset="0"/>
            </a:endParaRPr>
          </a:p>
          <a:p>
            <a:r>
              <a:rPr lang="en-US" sz="4300" dirty="0">
                <a:effectLst/>
                <a:latin typeface="Times New Roman" panose="02020603050405020304" pitchFamily="18" charset="0"/>
                <a:ea typeface="+mn-lt"/>
                <a:cs typeface="Times New Roman" panose="02020603050405020304" pitchFamily="18" charset="0"/>
              </a:rPr>
              <a:t>Although focused on sentiment analysis, this paper provides insights into handling code-mixed text in Dravidian languages, relevant to NMT for these languages.</a:t>
            </a:r>
            <a:endParaRPr lang="en-US" sz="4300" dirty="0">
              <a:latin typeface="Times New Roman" panose="02020603050405020304" pitchFamily="18" charset="0"/>
              <a:cs typeface="Times New Roman" panose="02020603050405020304" pitchFamily="18" charset="0"/>
            </a:endParaRPr>
          </a:p>
          <a:p>
            <a:r>
              <a:rPr lang="en-US" sz="4300" dirty="0" err="1">
                <a:effectLst/>
                <a:latin typeface="Times New Roman" panose="02020603050405020304" pitchFamily="18" charset="0"/>
                <a:ea typeface="+mn-lt"/>
                <a:cs typeface="Times New Roman" panose="02020603050405020304" pitchFamily="18" charset="0"/>
              </a:rPr>
              <a:t>Papineni</a:t>
            </a:r>
            <a:r>
              <a:rPr lang="en-US" sz="4300" dirty="0">
                <a:effectLst/>
                <a:latin typeface="Times New Roman" panose="02020603050405020304" pitchFamily="18" charset="0"/>
                <a:ea typeface="+mn-lt"/>
                <a:cs typeface="Times New Roman" panose="02020603050405020304" pitchFamily="18" charset="0"/>
              </a:rPr>
              <a:t>, K., </a:t>
            </a:r>
            <a:r>
              <a:rPr lang="en-US" sz="4300" dirty="0" err="1">
                <a:effectLst/>
                <a:latin typeface="Times New Roman" panose="02020603050405020304" pitchFamily="18" charset="0"/>
                <a:ea typeface="+mn-lt"/>
                <a:cs typeface="Times New Roman" panose="02020603050405020304" pitchFamily="18" charset="0"/>
              </a:rPr>
              <a:t>Roukos</a:t>
            </a:r>
            <a:r>
              <a:rPr lang="en-US" sz="4300" dirty="0">
                <a:effectLst/>
                <a:latin typeface="Times New Roman" panose="02020603050405020304" pitchFamily="18" charset="0"/>
                <a:ea typeface="+mn-lt"/>
                <a:cs typeface="Times New Roman" panose="02020603050405020304" pitchFamily="18" charset="0"/>
              </a:rPr>
              <a:t>, S., Ward, T., et al. (2002). "BLEU: a Method for Automatic Evaluation of Machine Translation." Proceedings of the 40th Annual Meeting of the Association for Computational Linguistics (ACL), Philadelphia, PA, USA. </a:t>
            </a:r>
            <a:endParaRPr lang="en-US" sz="4300" dirty="0">
              <a:latin typeface="Times New Roman" panose="02020603050405020304" pitchFamily="18" charset="0"/>
              <a:cs typeface="Times New Roman" panose="02020603050405020304" pitchFamily="18" charset="0"/>
            </a:endParaRPr>
          </a:p>
          <a:p>
            <a:r>
              <a:rPr lang="en-US" sz="4300" dirty="0">
                <a:effectLst/>
                <a:latin typeface="Times New Roman" panose="02020603050405020304" pitchFamily="18" charset="0"/>
                <a:ea typeface="+mn-lt"/>
                <a:cs typeface="Times New Roman" panose="02020603050405020304" pitchFamily="18" charset="0"/>
              </a:rPr>
              <a:t>Introduces the BLEU score, a standard metric for evaluating machine translation quality.</a:t>
            </a:r>
            <a:endParaRPr lang="en-US" sz="4300" dirty="0">
              <a:latin typeface="Times New Roman" panose="02020603050405020304" pitchFamily="18" charset="0"/>
              <a:cs typeface="Times New Roman" panose="02020603050405020304" pitchFamily="18" charset="0"/>
            </a:endParaRPr>
          </a:p>
          <a:p>
            <a:r>
              <a:rPr lang="en-US" sz="4300" dirty="0">
                <a:effectLst/>
                <a:latin typeface="Times New Roman" panose="02020603050405020304" pitchFamily="18" charset="0"/>
                <a:ea typeface="+mn-lt"/>
                <a:cs typeface="Times New Roman" panose="02020603050405020304" pitchFamily="18" charset="0"/>
              </a:rPr>
              <a:t>J. Albert, V. Pandian (2019). "Neural Machine Translation of Dravidian Languages by Incorporating Linguistic Resources." Neural Computing and Applications.</a:t>
            </a:r>
            <a:endParaRPr lang="en-US" sz="4300" dirty="0">
              <a:latin typeface="Times New Roman" panose="02020603050405020304" pitchFamily="18" charset="0"/>
              <a:cs typeface="Times New Roman" panose="02020603050405020304" pitchFamily="18" charset="0"/>
            </a:endParaRPr>
          </a:p>
          <a:p>
            <a:endParaRPr lang="en-US" dirty="0">
              <a:effectLst/>
              <a:latin typeface="-apple-system"/>
            </a:endParaRPr>
          </a:p>
          <a:p>
            <a:endParaRPr lang="en-US" dirty="0"/>
          </a:p>
        </p:txBody>
      </p:sp>
    </p:spTree>
    <p:extLst>
      <p:ext uri="{BB962C8B-B14F-4D97-AF65-F5344CB8AC3E}">
        <p14:creationId xmlns:p14="http://schemas.microsoft.com/office/powerpoint/2010/main" val="3857441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384038" y="2338754"/>
            <a:ext cx="4689123" cy="850126"/>
          </a:xfrm>
          <a:noFill/>
        </p:spPr>
        <p:txBody>
          <a:bodyPr anchor="b">
            <a:normAutofit/>
          </a:bodyPr>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802288" y="3532228"/>
            <a:ext cx="4462301" cy="1399740"/>
          </a:xfrm>
          <a:noFill/>
        </p:spPr>
        <p:txBody>
          <a:bodyPr>
            <a:normAutofit/>
          </a:bodyPr>
          <a:lstStyle/>
          <a:p>
            <a:pPr algn="ctr">
              <a:spcBef>
                <a:spcPts val="500"/>
              </a:spcBef>
              <a:spcAft>
                <a:spcPts val="500"/>
              </a:spcAft>
            </a:pPr>
            <a:r>
              <a:rPr lang="en-US" sz="1800" dirty="0">
                <a:latin typeface="Times New Roman" panose="02020603050405020304" pitchFamily="18" charset="0"/>
                <a:cs typeface="Times New Roman" panose="02020603050405020304" pitchFamily="18" charset="0"/>
              </a:rPr>
              <a:t>VISHNU CHOUNDUR</a:t>
            </a:r>
          </a:p>
          <a:p>
            <a:pPr algn="ctr">
              <a:spcBef>
                <a:spcPts val="500"/>
              </a:spcBef>
              <a:spcAft>
                <a:spcPts val="500"/>
              </a:spcAft>
            </a:pPr>
            <a:r>
              <a:rPr lang="en-US" sz="1800" dirty="0">
                <a:latin typeface="Times New Roman" panose="02020603050405020304" pitchFamily="18" charset="0"/>
                <a:cs typeface="Times New Roman" panose="02020603050405020304" pitchFamily="18" charset="0"/>
              </a:rPr>
              <a:t>NARESH BOLISHETTY</a:t>
            </a:r>
          </a:p>
          <a:p>
            <a:pPr algn="ctr">
              <a:spcBef>
                <a:spcPts val="500"/>
              </a:spcBef>
              <a:spcAft>
                <a:spcPts val="500"/>
              </a:spcAft>
            </a:pPr>
            <a:r>
              <a:rPr lang="en-US" sz="1800" dirty="0">
                <a:latin typeface="Times New Roman" panose="02020603050405020304" pitchFamily="18" charset="0"/>
                <a:cs typeface="Times New Roman" panose="02020603050405020304" pitchFamily="18" charset="0"/>
              </a:rPr>
              <a:t>VISHNU TEJA YERRAPRAGADA</a:t>
            </a:r>
          </a:p>
        </p:txBody>
      </p:sp>
      <p:pic>
        <p:nvPicPr>
          <p:cNvPr id="25" name="Picture Placeholder 24" descr="A close-up of a network">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 b="1"/>
          <a:stretch/>
        </p:blipFill>
        <p:spPr/>
      </p:pic>
    </p:spTree>
    <p:extLst>
      <p:ext uri="{BB962C8B-B14F-4D97-AF65-F5344CB8AC3E}">
        <p14:creationId xmlns:p14="http://schemas.microsoft.com/office/powerpoint/2010/main" val="2547630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1CEE8-453A-7BE6-448A-7641F28EDD7E}"/>
              </a:ext>
            </a:extLst>
          </p:cNvPr>
          <p:cNvSpPr>
            <a:spLocks noGrp="1"/>
          </p:cNvSpPr>
          <p:nvPr>
            <p:ph type="title"/>
          </p:nvPr>
        </p:nvSpPr>
        <p:spPr>
          <a:xfrm>
            <a:off x="913795" y="609600"/>
            <a:ext cx="10353761" cy="955431"/>
          </a:xfrm>
        </p:spPr>
        <p:txBody>
          <a:bodyPr/>
          <a:lstStyle/>
          <a:p>
            <a:r>
              <a:rPr lang="en-US" dirty="0">
                <a:effectLst/>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4BDAC3D-894D-0336-8F99-CA647FDA4262}"/>
              </a:ext>
            </a:extLst>
          </p:cNvPr>
          <p:cNvSpPr>
            <a:spLocks noGrp="1"/>
          </p:cNvSpPr>
          <p:nvPr>
            <p:ph idx="1"/>
          </p:nvPr>
        </p:nvSpPr>
        <p:spPr>
          <a:xfrm>
            <a:off x="913795" y="2096064"/>
            <a:ext cx="10353762" cy="4152336"/>
          </a:xfrm>
        </p:spPr>
        <p:txBody>
          <a:bodyPr vert="horz" lIns="91440" tIns="45720" rIns="91440" bIns="45720" rtlCol="0" anchor="t">
            <a:normAutofit fontScale="85000" lnSpcReduction="10000"/>
          </a:bodyPr>
          <a:lstStyle/>
          <a:p>
            <a:pPr algn="just"/>
            <a:r>
              <a:rPr lang="en-US" dirty="0">
                <a:latin typeface="Times New Roman" panose="02020603050405020304" pitchFamily="18" charset="0"/>
                <a:ea typeface="+mn-lt"/>
                <a:cs typeface="Times New Roman" panose="02020603050405020304" pitchFamily="18" charset="0"/>
              </a:rPr>
              <a:t>Neural Machine Translation (NMT) has revolutionized the field of automated translation by providing more accurate and context-aware translations compared to traditional rule-based and statistical methods.</a:t>
            </a:r>
          </a:p>
          <a:p>
            <a:pPr algn="just" rtl="0" fontAlgn="base">
              <a:buFont typeface="Arial" panose="020B0604020202020204" pitchFamily="34" charset="0"/>
              <a:buChar char="•"/>
            </a:pPr>
            <a:r>
              <a:rPr lang="en-US" dirty="0">
                <a:latin typeface="Times New Roman" panose="02020603050405020304" pitchFamily="18" charset="0"/>
                <a:ea typeface="+mn-lt"/>
                <a:cs typeface="Times New Roman" panose="02020603050405020304" pitchFamily="18" charset="0"/>
              </a:rPr>
              <a:t>Advancing machine translation for Dravidian languages.​</a:t>
            </a:r>
          </a:p>
          <a:p>
            <a:pPr algn="just" rtl="0" fontAlgn="base">
              <a:buFont typeface="Arial" panose="020B0604020202020204" pitchFamily="34" charset="0"/>
              <a:buChar char="•"/>
            </a:pPr>
            <a:r>
              <a:rPr lang="en-US" dirty="0">
                <a:latin typeface="Times New Roman" panose="02020603050405020304" pitchFamily="18" charset="0"/>
                <a:ea typeface="+mn-lt"/>
                <a:cs typeface="Times New Roman" panose="02020603050405020304" pitchFamily="18" charset="0"/>
              </a:rPr>
              <a:t>Novel methodologies in neural machine translation (NMT).​</a:t>
            </a:r>
          </a:p>
          <a:p>
            <a:pPr algn="just" rtl="0" fontAlgn="base">
              <a:buFont typeface="Arial" panose="020B0604020202020204" pitchFamily="34" charset="0"/>
              <a:buChar char="•"/>
            </a:pPr>
            <a:r>
              <a:rPr lang="en-US" dirty="0">
                <a:latin typeface="Times New Roman" panose="02020603050405020304" pitchFamily="18" charset="0"/>
                <a:ea typeface="+mn-lt"/>
                <a:cs typeface="Times New Roman" panose="02020603050405020304" pitchFamily="18" charset="0"/>
              </a:rPr>
              <a:t> The development of multilingual models like the MT5, a variant of the T5 (Text-to-Text Transfer Transformer) model designed to handle multiple languages, has further expanded the potential of NMT systems. </a:t>
            </a:r>
          </a:p>
          <a:p>
            <a:pPr algn="just" rtl="0" fontAlgn="base">
              <a:buFont typeface="Arial" panose="020B0604020202020204" pitchFamily="34" charset="0"/>
              <a:buChar char="•"/>
            </a:pPr>
            <a:r>
              <a:rPr lang="en-US" dirty="0">
                <a:latin typeface="Times New Roman" panose="02020603050405020304" pitchFamily="18" charset="0"/>
                <a:ea typeface="+mn-lt"/>
                <a:cs typeface="Times New Roman" panose="02020603050405020304" pitchFamily="18" charset="0"/>
              </a:rPr>
              <a:t>Focus on low-resource language translation​</a:t>
            </a:r>
          </a:p>
          <a:p>
            <a:pPr algn="just" rtl="0" fontAlgn="base">
              <a:buFont typeface="Arial" panose="020B0604020202020204" pitchFamily="34" charset="0"/>
              <a:buChar char="•"/>
            </a:pPr>
            <a:r>
              <a:rPr lang="en-US" dirty="0">
                <a:latin typeface="Times New Roman" panose="02020603050405020304" pitchFamily="18" charset="0"/>
                <a:ea typeface="+mn-lt"/>
                <a:cs typeface="Times New Roman" panose="02020603050405020304" pitchFamily="18" charset="0"/>
              </a:rPr>
              <a:t>This introduction explores the application of the MT5 model for translating English into Dravidian languages—a group of languages primarily spoken in South India, including Tamil, Telugu, Kannada, and Malayalam.</a:t>
            </a:r>
          </a:p>
        </p:txBody>
      </p:sp>
    </p:spTree>
    <p:extLst>
      <p:ext uri="{BB962C8B-B14F-4D97-AF65-F5344CB8AC3E}">
        <p14:creationId xmlns:p14="http://schemas.microsoft.com/office/powerpoint/2010/main" val="477175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F575-8D01-F452-FE8C-3576C75E10AA}"/>
              </a:ext>
            </a:extLst>
          </p:cNvPr>
          <p:cNvSpPr>
            <a:spLocks noGrp="1"/>
          </p:cNvSpPr>
          <p:nvPr>
            <p:ph type="title"/>
          </p:nvPr>
        </p:nvSpPr>
        <p:spPr>
          <a:xfrm>
            <a:off x="799495" y="403639"/>
            <a:ext cx="10353761" cy="1326321"/>
          </a:xfrm>
        </p:spPr>
        <p:txBody>
          <a:bodyPr/>
          <a:lstStyle/>
          <a:p>
            <a:r>
              <a:rPr lang="en-US" dirty="0"/>
              <a:t>objective</a:t>
            </a:r>
          </a:p>
        </p:txBody>
      </p:sp>
      <p:sp>
        <p:nvSpPr>
          <p:cNvPr id="3" name="Content Placeholder 2">
            <a:extLst>
              <a:ext uri="{FF2B5EF4-FFF2-40B4-BE49-F238E27FC236}">
                <a16:creationId xmlns:a16="http://schemas.microsoft.com/office/drawing/2014/main" id="{F4D4D13F-752D-B8E3-0486-DC7734F515EA}"/>
              </a:ext>
            </a:extLst>
          </p:cNvPr>
          <p:cNvSpPr>
            <a:spLocks noGrp="1"/>
          </p:cNvSpPr>
          <p:nvPr>
            <p:ph idx="1"/>
          </p:nvPr>
        </p:nvSpPr>
        <p:spPr>
          <a:xfrm>
            <a:off x="913795" y="1626577"/>
            <a:ext cx="10353762" cy="4164623"/>
          </a:xfrm>
        </p:spPr>
        <p:txBody>
          <a:bodyPr>
            <a:normAutofit fontScale="85000" lnSpcReduction="10000"/>
          </a:bodyPr>
          <a:lstStyle/>
          <a:p>
            <a:pPr marL="0" indent="0" algn="l">
              <a:buNone/>
            </a:pPr>
            <a:r>
              <a:rPr lang="en-US" dirty="0">
                <a:effectLst/>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he key objectives of the paper as identified from the document:</a:t>
            </a:r>
          </a:p>
          <a:p>
            <a:pPr marL="571500" indent="-280988" algn="just">
              <a:buFont typeface="+mj-lt"/>
              <a:buAutoNum type="arabicPeriod"/>
            </a:pPr>
            <a:r>
              <a:rPr lang="en-US" b="1" i="0" dirty="0">
                <a:solidFill>
                  <a:srgbClr val="FFC000"/>
                </a:solidFill>
                <a:effectLst/>
                <a:latin typeface="Times New Roman" panose="02020603050405020304" pitchFamily="18" charset="0"/>
                <a:cs typeface="Times New Roman" panose="02020603050405020304" pitchFamily="18" charset="0"/>
              </a:rPr>
              <a:t>Address Limited Resources</a:t>
            </a:r>
            <a:r>
              <a:rPr lang="en-US" b="0" i="0" dirty="0">
                <a:effectLst/>
                <a:latin typeface="Times New Roman" panose="02020603050405020304" pitchFamily="18" charset="0"/>
                <a:cs typeface="Times New Roman" panose="02020603050405020304" pitchFamily="18" charset="0"/>
              </a:rPr>
              <a:t>: Tackle the challenge of developing robust bilingual machine translation systems, particularly under limited resource constraints which are common with low-resource languages like the Dravidian family .</a:t>
            </a:r>
          </a:p>
          <a:p>
            <a:pPr marL="571500" indent="-280988" algn="just">
              <a:buFont typeface="+mj-lt"/>
              <a:buAutoNum type="arabicPeriod"/>
            </a:pPr>
            <a:r>
              <a:rPr lang="en-US" b="1" i="0" dirty="0">
                <a:solidFill>
                  <a:srgbClr val="FFC000"/>
                </a:solidFill>
                <a:effectLst/>
                <a:latin typeface="Times New Roman" panose="02020603050405020304" pitchFamily="18" charset="0"/>
                <a:cs typeface="Times New Roman" panose="02020603050405020304" pitchFamily="18" charset="0"/>
              </a:rPr>
              <a:t>Focus on Dravidian Languages</a:t>
            </a:r>
            <a:r>
              <a:rPr lang="en-US" b="0" i="0" dirty="0">
                <a:solidFill>
                  <a:srgbClr val="FFC000"/>
                </a:solidFill>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Specifically target the translation of English into other Dravidian languages such as Tamil, Telugu. This includes the development of machine translation systems tailored to these languages . </a:t>
            </a:r>
          </a:p>
          <a:p>
            <a:pPr marL="571500" indent="-280988" algn="just">
              <a:buFont typeface="+mj-lt"/>
              <a:buAutoNum type="arabicPeriod"/>
            </a:pPr>
            <a:r>
              <a:rPr lang="en-US" b="1" i="0" dirty="0">
                <a:solidFill>
                  <a:srgbClr val="FFC000"/>
                </a:solidFill>
                <a:effectLst/>
                <a:latin typeface="Times New Roman" panose="02020603050405020304" pitchFamily="18" charset="0"/>
                <a:cs typeface="Times New Roman" panose="02020603050405020304" pitchFamily="18" charset="0"/>
              </a:rPr>
              <a:t>Experiment with Pre-trained and Fine tuning</a:t>
            </a:r>
            <a:r>
              <a:rPr lang="en-US" b="0" i="0" dirty="0">
                <a:solidFill>
                  <a:srgbClr val="FFC000"/>
                </a:solidFill>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Apply pre-trained model to finetuning techniques as a method of data augmentation to enrich training data, particularly for languages with limited monolingual data .</a:t>
            </a:r>
          </a:p>
          <a:p>
            <a:pPr marL="571500" indent="-280988" algn="just">
              <a:buFont typeface="+mj-lt"/>
              <a:buAutoNum type="arabicPeriod"/>
            </a:pPr>
            <a:r>
              <a:rPr lang="en-US" b="1" i="0" dirty="0">
                <a:solidFill>
                  <a:srgbClr val="FFC000"/>
                </a:solidFill>
                <a:effectLst/>
                <a:latin typeface="Times New Roman" panose="02020603050405020304" pitchFamily="18" charset="0"/>
                <a:cs typeface="Times New Roman" panose="02020603050405020304" pitchFamily="18" charset="0"/>
              </a:rPr>
              <a:t>Evaluate with BLEU Scores</a:t>
            </a:r>
            <a:r>
              <a:rPr lang="en-US" b="0" i="0" dirty="0">
                <a:solidFill>
                  <a:srgbClr val="FFC000"/>
                </a:solidFill>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Use the BLEU score metric to evaluate the accuracy of the translation models, providing a quantitative measure of translation quality across different language pairs.</a:t>
            </a:r>
          </a:p>
          <a:p>
            <a:pPr marL="404813" indent="-404813">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544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C978B-A1A0-587F-331F-C081493C7414}"/>
              </a:ext>
            </a:extLst>
          </p:cNvPr>
          <p:cNvSpPr>
            <a:spLocks noGrp="1"/>
          </p:cNvSpPr>
          <p:nvPr>
            <p:ph type="title"/>
          </p:nvPr>
        </p:nvSpPr>
        <p:spPr>
          <a:xfrm>
            <a:off x="484360" y="250017"/>
            <a:ext cx="11091600" cy="897139"/>
          </a:xfrm>
        </p:spPr>
        <p:txBody>
          <a:bodyPr/>
          <a:lstStyle/>
          <a:p>
            <a:pPr algn="ctr"/>
            <a:r>
              <a:rPr lang="en-US" dirty="0"/>
              <a:t>Neural Machine Translation</a:t>
            </a:r>
          </a:p>
        </p:txBody>
      </p:sp>
      <p:graphicFrame>
        <p:nvGraphicFramePr>
          <p:cNvPr id="5" name="Content Placeholder 2">
            <a:extLst>
              <a:ext uri="{FF2B5EF4-FFF2-40B4-BE49-F238E27FC236}">
                <a16:creationId xmlns:a16="http://schemas.microsoft.com/office/drawing/2014/main" id="{45729651-2C27-B1F0-A922-2BE5ADD600D1}"/>
              </a:ext>
            </a:extLst>
          </p:cNvPr>
          <p:cNvGraphicFramePr>
            <a:graphicFrameLocks noGrp="1"/>
          </p:cNvGraphicFramePr>
          <p:nvPr>
            <p:ph idx="1"/>
          </p:nvPr>
        </p:nvGraphicFramePr>
        <p:xfrm>
          <a:off x="550863" y="1147156"/>
          <a:ext cx="11090274" cy="4787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928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3220D-6797-001F-E104-E01CC1D35B8E}"/>
              </a:ext>
            </a:extLst>
          </p:cNvPr>
          <p:cNvSpPr>
            <a:spLocks noGrp="1"/>
          </p:cNvSpPr>
          <p:nvPr>
            <p:ph type="title"/>
          </p:nvPr>
        </p:nvSpPr>
        <p:spPr>
          <a:xfrm>
            <a:off x="550862" y="549275"/>
            <a:ext cx="11213246" cy="725610"/>
          </a:xfrm>
        </p:spPr>
        <p:txBody>
          <a:bodyPr>
            <a:noAutofit/>
          </a:bodyPr>
          <a:lstStyle/>
          <a:p>
            <a:r>
              <a:rPr lang="en-US" sz="4400"/>
              <a:t>Importance of NMT  for Dravidian languages</a:t>
            </a:r>
          </a:p>
        </p:txBody>
      </p:sp>
      <p:graphicFrame>
        <p:nvGraphicFramePr>
          <p:cNvPr id="7" name="Content Placeholder 2">
            <a:extLst>
              <a:ext uri="{FF2B5EF4-FFF2-40B4-BE49-F238E27FC236}">
                <a16:creationId xmlns:a16="http://schemas.microsoft.com/office/drawing/2014/main" id="{BA76CA31-BD13-4543-0512-0A572D67B452}"/>
              </a:ext>
            </a:extLst>
          </p:cNvPr>
          <p:cNvGraphicFramePr>
            <a:graphicFrameLocks noGrp="1"/>
          </p:cNvGraphicFramePr>
          <p:nvPr>
            <p:ph idx="1"/>
          </p:nvPr>
        </p:nvGraphicFramePr>
        <p:xfrm>
          <a:off x="711994" y="1424355"/>
          <a:ext cx="5445491" cy="3191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0D4C53EC-9563-1D66-1FAC-181EF3D57B0C}"/>
              </a:ext>
            </a:extLst>
          </p:cNvPr>
          <p:cNvPicPr>
            <a:picLocks noChangeAspect="1"/>
          </p:cNvPicPr>
          <p:nvPr/>
        </p:nvPicPr>
        <p:blipFill>
          <a:blip r:embed="rId7"/>
          <a:stretch>
            <a:fillRect/>
          </a:stretch>
        </p:blipFill>
        <p:spPr>
          <a:xfrm>
            <a:off x="6858000" y="1580614"/>
            <a:ext cx="4013642" cy="4055254"/>
          </a:xfrm>
          <a:prstGeom prst="rect">
            <a:avLst/>
          </a:prstGeom>
        </p:spPr>
      </p:pic>
    </p:spTree>
    <p:extLst>
      <p:ext uri="{BB962C8B-B14F-4D97-AF65-F5344CB8AC3E}">
        <p14:creationId xmlns:p14="http://schemas.microsoft.com/office/powerpoint/2010/main" val="4177741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3220D-6797-001F-E104-E01CC1D35B8E}"/>
              </a:ext>
            </a:extLst>
          </p:cNvPr>
          <p:cNvSpPr>
            <a:spLocks noGrp="1"/>
          </p:cNvSpPr>
          <p:nvPr>
            <p:ph type="title"/>
          </p:nvPr>
        </p:nvSpPr>
        <p:spPr>
          <a:xfrm>
            <a:off x="550862" y="549275"/>
            <a:ext cx="11213246" cy="725610"/>
          </a:xfrm>
        </p:spPr>
        <p:txBody>
          <a:bodyPr>
            <a:noAutofit/>
          </a:bodyPr>
          <a:lstStyle/>
          <a:p>
            <a:pPr algn="ctr"/>
            <a:r>
              <a:rPr lang="en-US" sz="4200" dirty="0"/>
              <a:t>Challenges in NMT for low-resource languages</a:t>
            </a:r>
            <a:br>
              <a:rPr lang="en-US" sz="4200" dirty="0">
                <a:latin typeface="Times New Roman" panose="02020603050405020304" pitchFamily="18" charset="0"/>
                <a:ea typeface="+mn-lt"/>
                <a:cs typeface="Times New Roman" panose="02020603050405020304" pitchFamily="18" charset="0"/>
              </a:rPr>
            </a:br>
            <a:endParaRPr lang="en-US" sz="4200" dirty="0"/>
          </a:p>
        </p:txBody>
      </p:sp>
      <p:graphicFrame>
        <p:nvGraphicFramePr>
          <p:cNvPr id="5" name="Content Placeholder 2">
            <a:extLst>
              <a:ext uri="{FF2B5EF4-FFF2-40B4-BE49-F238E27FC236}">
                <a16:creationId xmlns:a16="http://schemas.microsoft.com/office/drawing/2014/main" id="{F823B520-8227-13EB-93EE-C4BC8C7BB22C}"/>
              </a:ext>
            </a:extLst>
          </p:cNvPr>
          <p:cNvGraphicFramePr>
            <a:graphicFrameLocks noGrp="1"/>
          </p:cNvGraphicFramePr>
          <p:nvPr>
            <p:ph idx="1"/>
          </p:nvPr>
        </p:nvGraphicFramePr>
        <p:xfrm>
          <a:off x="550863" y="1406769"/>
          <a:ext cx="11090274" cy="42768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158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5B53B-4A24-C0E0-A1F4-317C2DA12E71}"/>
              </a:ext>
            </a:extLst>
          </p:cNvPr>
          <p:cNvSpPr>
            <a:spLocks noGrp="1"/>
          </p:cNvSpPr>
          <p:nvPr>
            <p:ph type="title"/>
          </p:nvPr>
        </p:nvSpPr>
        <p:spPr/>
        <p:txBody>
          <a:bodyPr/>
          <a:lstStyle/>
          <a:p>
            <a:r>
              <a:rPr lang="en-US" dirty="0"/>
              <a:t>DATA SET</a:t>
            </a:r>
          </a:p>
        </p:txBody>
      </p:sp>
      <p:pic>
        <p:nvPicPr>
          <p:cNvPr id="9" name="Content Placeholder 8">
            <a:extLst>
              <a:ext uri="{FF2B5EF4-FFF2-40B4-BE49-F238E27FC236}">
                <a16:creationId xmlns:a16="http://schemas.microsoft.com/office/drawing/2014/main" id="{335169BA-CE9D-452E-9AC9-5A0410DB04A3}"/>
              </a:ext>
            </a:extLst>
          </p:cNvPr>
          <p:cNvPicPr>
            <a:picLocks noGrp="1" noChangeAspect="1"/>
          </p:cNvPicPr>
          <p:nvPr>
            <p:ph idx="1"/>
          </p:nvPr>
        </p:nvPicPr>
        <p:blipFill>
          <a:blip r:embed="rId2"/>
          <a:stretch>
            <a:fillRect/>
          </a:stretch>
        </p:blipFill>
        <p:spPr>
          <a:xfrm>
            <a:off x="431230" y="1290937"/>
            <a:ext cx="2994920" cy="2263336"/>
          </a:xfrm>
        </p:spPr>
      </p:pic>
      <p:pic>
        <p:nvPicPr>
          <p:cNvPr id="5" name="Picture 4">
            <a:extLst>
              <a:ext uri="{FF2B5EF4-FFF2-40B4-BE49-F238E27FC236}">
                <a16:creationId xmlns:a16="http://schemas.microsoft.com/office/drawing/2014/main" id="{D85AE07F-6955-EC28-03E0-E5D1C437739D}"/>
              </a:ext>
            </a:extLst>
          </p:cNvPr>
          <p:cNvPicPr>
            <a:picLocks noChangeAspect="1"/>
          </p:cNvPicPr>
          <p:nvPr/>
        </p:nvPicPr>
        <p:blipFill>
          <a:blip r:embed="rId3"/>
          <a:stretch>
            <a:fillRect/>
          </a:stretch>
        </p:blipFill>
        <p:spPr>
          <a:xfrm>
            <a:off x="8719219" y="874591"/>
            <a:ext cx="3030902" cy="2263336"/>
          </a:xfrm>
          <a:prstGeom prst="rect">
            <a:avLst/>
          </a:prstGeom>
        </p:spPr>
      </p:pic>
      <p:pic>
        <p:nvPicPr>
          <p:cNvPr id="7" name="Picture 6">
            <a:extLst>
              <a:ext uri="{FF2B5EF4-FFF2-40B4-BE49-F238E27FC236}">
                <a16:creationId xmlns:a16="http://schemas.microsoft.com/office/drawing/2014/main" id="{914DB48E-B82E-67F1-B5BC-3A551FCC927E}"/>
              </a:ext>
            </a:extLst>
          </p:cNvPr>
          <p:cNvPicPr>
            <a:picLocks noChangeAspect="1"/>
          </p:cNvPicPr>
          <p:nvPr/>
        </p:nvPicPr>
        <p:blipFill>
          <a:blip r:embed="rId4"/>
          <a:stretch>
            <a:fillRect/>
          </a:stretch>
        </p:blipFill>
        <p:spPr>
          <a:xfrm>
            <a:off x="4918793" y="2006259"/>
            <a:ext cx="2667231" cy="2499577"/>
          </a:xfrm>
          <a:prstGeom prst="rect">
            <a:avLst/>
          </a:prstGeom>
        </p:spPr>
      </p:pic>
      <p:grpSp>
        <p:nvGrpSpPr>
          <p:cNvPr id="14" name="Group 13">
            <a:extLst>
              <a:ext uri="{FF2B5EF4-FFF2-40B4-BE49-F238E27FC236}">
                <a16:creationId xmlns:a16="http://schemas.microsoft.com/office/drawing/2014/main" id="{9C9B352F-B6E9-649E-A0A4-0F3C48A0668B}"/>
              </a:ext>
            </a:extLst>
          </p:cNvPr>
          <p:cNvGrpSpPr/>
          <p:nvPr/>
        </p:nvGrpSpPr>
        <p:grpSpPr>
          <a:xfrm>
            <a:off x="10481483" y="1353802"/>
            <a:ext cx="288720" cy="300960"/>
            <a:chOff x="9662677" y="1326517"/>
            <a:chExt cx="288720" cy="300960"/>
          </a:xfrm>
        </p:grpSpPr>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B924845A-4646-CF57-4E8F-E14389139A6B}"/>
                    </a:ext>
                  </a:extLst>
                </p14:cNvPr>
                <p14:cNvContentPartPr/>
                <p14:nvPr/>
              </p14:nvContentPartPr>
              <p14:xfrm>
                <a:off x="9662677" y="1326517"/>
                <a:ext cx="288720" cy="150840"/>
              </p14:xfrm>
            </p:contentPart>
          </mc:Choice>
          <mc:Fallback xmlns="">
            <p:pic>
              <p:nvPicPr>
                <p:cNvPr id="10" name="Ink 9">
                  <a:extLst>
                    <a:ext uri="{FF2B5EF4-FFF2-40B4-BE49-F238E27FC236}">
                      <a16:creationId xmlns:a16="http://schemas.microsoft.com/office/drawing/2014/main" id="{B924845A-4646-CF57-4E8F-E14389139A6B}"/>
                    </a:ext>
                  </a:extLst>
                </p:cNvPr>
                <p:cNvPicPr/>
                <p:nvPr/>
              </p:nvPicPr>
              <p:blipFill>
                <a:blip r:embed="rId6"/>
                <a:stretch>
                  <a:fillRect/>
                </a:stretch>
              </p:blipFill>
              <p:spPr>
                <a:xfrm>
                  <a:off x="9654037" y="1317517"/>
                  <a:ext cx="30636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182F21F7-BB09-3A45-332B-648C840C9D54}"/>
                    </a:ext>
                  </a:extLst>
                </p14:cNvPr>
                <p14:cNvContentPartPr/>
                <p14:nvPr/>
              </p14:nvContentPartPr>
              <p14:xfrm>
                <a:off x="9732877" y="1450357"/>
                <a:ext cx="360" cy="360"/>
              </p14:xfrm>
            </p:contentPart>
          </mc:Choice>
          <mc:Fallback xmlns="">
            <p:pic>
              <p:nvPicPr>
                <p:cNvPr id="11" name="Ink 10">
                  <a:extLst>
                    <a:ext uri="{FF2B5EF4-FFF2-40B4-BE49-F238E27FC236}">
                      <a16:creationId xmlns:a16="http://schemas.microsoft.com/office/drawing/2014/main" id="{182F21F7-BB09-3A45-332B-648C840C9D54}"/>
                    </a:ext>
                  </a:extLst>
                </p:cNvPr>
                <p:cNvPicPr/>
                <p:nvPr/>
              </p:nvPicPr>
              <p:blipFill>
                <a:blip r:embed="rId8"/>
                <a:stretch>
                  <a:fillRect/>
                </a:stretch>
              </p:blipFill>
              <p:spPr>
                <a:xfrm>
                  <a:off x="9724237" y="14417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513822B2-3175-4AE8-6F61-498E40725758}"/>
                    </a:ext>
                  </a:extLst>
                </p14:cNvPr>
                <p14:cNvContentPartPr/>
                <p14:nvPr/>
              </p14:nvContentPartPr>
              <p14:xfrm>
                <a:off x="9785797" y="1424437"/>
                <a:ext cx="96120" cy="203040"/>
              </p14:xfrm>
            </p:contentPart>
          </mc:Choice>
          <mc:Fallback xmlns="">
            <p:pic>
              <p:nvPicPr>
                <p:cNvPr id="13" name="Ink 12">
                  <a:extLst>
                    <a:ext uri="{FF2B5EF4-FFF2-40B4-BE49-F238E27FC236}">
                      <a16:creationId xmlns:a16="http://schemas.microsoft.com/office/drawing/2014/main" id="{513822B2-3175-4AE8-6F61-498E40725758}"/>
                    </a:ext>
                  </a:extLst>
                </p:cNvPr>
                <p:cNvPicPr/>
                <p:nvPr/>
              </p:nvPicPr>
              <p:blipFill>
                <a:blip r:embed="rId10"/>
                <a:stretch>
                  <a:fillRect/>
                </a:stretch>
              </p:blipFill>
              <p:spPr>
                <a:xfrm>
                  <a:off x="9776797" y="1415437"/>
                  <a:ext cx="113760" cy="220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603F33FB-1A90-9DAB-0F27-7F74EB92D5AC}"/>
                  </a:ext>
                </a:extLst>
              </p14:cNvPr>
              <p14:cNvContentPartPr/>
              <p14:nvPr/>
            </p14:nvContentPartPr>
            <p14:xfrm>
              <a:off x="10783896" y="1415181"/>
              <a:ext cx="345600" cy="203400"/>
            </p14:xfrm>
          </p:contentPart>
        </mc:Choice>
        <mc:Fallback xmlns="">
          <p:pic>
            <p:nvPicPr>
              <p:cNvPr id="15" name="Ink 14">
                <a:extLst>
                  <a:ext uri="{FF2B5EF4-FFF2-40B4-BE49-F238E27FC236}">
                    <a16:creationId xmlns:a16="http://schemas.microsoft.com/office/drawing/2014/main" id="{603F33FB-1A90-9DAB-0F27-7F74EB92D5AC}"/>
                  </a:ext>
                </a:extLst>
              </p:cNvPr>
              <p:cNvPicPr/>
              <p:nvPr/>
            </p:nvPicPr>
            <p:blipFill>
              <a:blip r:embed="rId12"/>
              <a:stretch>
                <a:fillRect/>
              </a:stretch>
            </p:blipFill>
            <p:spPr>
              <a:xfrm>
                <a:off x="10775256" y="1406181"/>
                <a:ext cx="363240" cy="221040"/>
              </a:xfrm>
              <a:prstGeom prst="rect">
                <a:avLst/>
              </a:prstGeom>
            </p:spPr>
          </p:pic>
        </mc:Fallback>
      </mc:AlternateContent>
      <p:pic>
        <p:nvPicPr>
          <p:cNvPr id="19" name="Picture 18">
            <a:extLst>
              <a:ext uri="{FF2B5EF4-FFF2-40B4-BE49-F238E27FC236}">
                <a16:creationId xmlns:a16="http://schemas.microsoft.com/office/drawing/2014/main" id="{6C680C5F-4F8D-B155-7E7B-6A5C5B2E11B1}"/>
              </a:ext>
            </a:extLst>
          </p:cNvPr>
          <p:cNvPicPr>
            <a:picLocks noChangeAspect="1"/>
          </p:cNvPicPr>
          <p:nvPr/>
        </p:nvPicPr>
        <p:blipFill>
          <a:blip r:embed="rId13"/>
          <a:stretch>
            <a:fillRect/>
          </a:stretch>
        </p:blipFill>
        <p:spPr>
          <a:xfrm>
            <a:off x="192826" y="5172625"/>
            <a:ext cx="4397121" cy="800169"/>
          </a:xfrm>
          <a:prstGeom prst="rect">
            <a:avLst/>
          </a:prstGeom>
        </p:spPr>
      </p:pic>
      <p:pic>
        <p:nvPicPr>
          <p:cNvPr id="21" name="Picture 20">
            <a:extLst>
              <a:ext uri="{FF2B5EF4-FFF2-40B4-BE49-F238E27FC236}">
                <a16:creationId xmlns:a16="http://schemas.microsoft.com/office/drawing/2014/main" id="{54C23421-C3D3-E023-F99E-FD2E1CAA90F6}"/>
              </a:ext>
            </a:extLst>
          </p:cNvPr>
          <p:cNvPicPr>
            <a:picLocks noChangeAspect="1"/>
          </p:cNvPicPr>
          <p:nvPr/>
        </p:nvPicPr>
        <p:blipFill>
          <a:blip r:embed="rId14"/>
          <a:stretch>
            <a:fillRect/>
          </a:stretch>
        </p:blipFill>
        <p:spPr>
          <a:xfrm>
            <a:off x="6912955" y="5380358"/>
            <a:ext cx="4968671" cy="815411"/>
          </a:xfrm>
          <a:prstGeom prst="rect">
            <a:avLst/>
          </a:prstGeom>
        </p:spPr>
      </p:pic>
      <p:cxnSp>
        <p:nvCxnSpPr>
          <p:cNvPr id="23" name="Straight Arrow Connector 22">
            <a:extLst>
              <a:ext uri="{FF2B5EF4-FFF2-40B4-BE49-F238E27FC236}">
                <a16:creationId xmlns:a16="http://schemas.microsoft.com/office/drawing/2014/main" id="{F5D610D8-40D4-4DD2-5ACA-02BCCA0F0F7B}"/>
              </a:ext>
            </a:extLst>
          </p:cNvPr>
          <p:cNvCxnSpPr/>
          <p:nvPr/>
        </p:nvCxnSpPr>
        <p:spPr>
          <a:xfrm>
            <a:off x="2171700" y="1863969"/>
            <a:ext cx="3358662" cy="9144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B0A31935-B471-C968-EB1C-2927A7F9B3B0}"/>
              </a:ext>
            </a:extLst>
          </p:cNvPr>
          <p:cNvCxnSpPr/>
          <p:nvPr/>
        </p:nvCxnSpPr>
        <p:spPr>
          <a:xfrm flipH="1">
            <a:off x="6661640" y="1654762"/>
            <a:ext cx="2579075" cy="12467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1244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B93704-80C4-4E3C-0536-5E7D05DDBE40}"/>
              </a:ext>
            </a:extLst>
          </p:cNvPr>
          <p:cNvPicPr>
            <a:picLocks noChangeAspect="1"/>
          </p:cNvPicPr>
          <p:nvPr/>
        </p:nvPicPr>
        <p:blipFill>
          <a:blip r:embed="rId2"/>
          <a:stretch>
            <a:fillRect/>
          </a:stretch>
        </p:blipFill>
        <p:spPr>
          <a:xfrm>
            <a:off x="1712417" y="1139071"/>
            <a:ext cx="7483488" cy="2751058"/>
          </a:xfrm>
          <a:prstGeom prst="rect">
            <a:avLst/>
          </a:prstGeom>
        </p:spPr>
      </p:pic>
    </p:spTree>
    <p:extLst>
      <p:ext uri="{BB962C8B-B14F-4D97-AF65-F5344CB8AC3E}">
        <p14:creationId xmlns:p14="http://schemas.microsoft.com/office/powerpoint/2010/main" val="2756374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B3E4CD9E3CBD438F65CE1C23BA45F0" ma:contentTypeVersion="13" ma:contentTypeDescription="Create a new document." ma:contentTypeScope="" ma:versionID="faaa9a917087a23ddbcb3ab5a9615ac5">
  <xsd:schema xmlns:xsd="http://www.w3.org/2001/XMLSchema" xmlns:xs="http://www.w3.org/2001/XMLSchema" xmlns:p="http://schemas.microsoft.com/office/2006/metadata/properties" xmlns:ns3="9101d7f7-800b-4e63-862a-3810e4fd5e4a" xmlns:ns4="6e12ed35-a75e-4271-857c-9f1485a6c256" targetNamespace="http://schemas.microsoft.com/office/2006/metadata/properties" ma:root="true" ma:fieldsID="2367587a48252c88fffb9a908a6c1b79" ns3:_="" ns4:_="">
    <xsd:import namespace="9101d7f7-800b-4e63-862a-3810e4fd5e4a"/>
    <xsd:import namespace="6e12ed35-a75e-4271-857c-9f1485a6c25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01d7f7-800b-4e63-862a-3810e4fd5e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ObjectDetectorVersions" ma:index="14" nillable="true" ma:displayName="MediaServiceObjectDetectorVersions" ma:description="" ma:hidden="true" ma:indexed="true" ma:internalName="MediaServiceObjectDetectorVersions"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e12ed35-a75e-4271-857c-9f1485a6c25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01d7f7-800b-4e63-862a-3810e4fd5e4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B666BD-1160-45E6-8BC1-50950F1FA2AA}">
  <ds:schemaRefs>
    <ds:schemaRef ds:uri="6e12ed35-a75e-4271-857c-9f1485a6c256"/>
    <ds:schemaRef ds:uri="9101d7f7-800b-4e63-862a-3810e4fd5e4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52E7A57-C650-44A9-8A40-189DBCFC0256}">
  <ds:schemaRefs>
    <ds:schemaRef ds:uri="http://purl.org/dc/dcmitype/"/>
    <ds:schemaRef ds:uri="http://www.w3.org/XML/1998/namespace"/>
    <ds:schemaRef ds:uri="http://schemas.microsoft.com/office/2006/documentManagement/types"/>
    <ds:schemaRef ds:uri="9101d7f7-800b-4e63-862a-3810e4fd5e4a"/>
    <ds:schemaRef ds:uri="6e12ed35-a75e-4271-857c-9f1485a6c256"/>
    <ds:schemaRef ds:uri="http://schemas.microsoft.com/office/infopath/2007/PartnerControls"/>
    <ds:schemaRef ds:uri="http://schemas.openxmlformats.org/package/2006/metadata/core-properties"/>
    <ds:schemaRef ds:uri="http://schemas.microsoft.com/office/2006/metadata/properties"/>
    <ds:schemaRef ds:uri="http://purl.org/dc/terms/"/>
    <ds:schemaRef ds:uri="http://purl.org/dc/elements/1.1/"/>
  </ds:schemaRefs>
</ds:datastoreItem>
</file>

<file path=customXml/itemProps3.xml><?xml version="1.0" encoding="utf-8"?>
<ds:datastoreItem xmlns:ds="http://schemas.openxmlformats.org/officeDocument/2006/customXml" ds:itemID="{ECC3B487-CED3-4F29-9B88-4B03D558931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Damask</Template>
  <TotalTime>3</TotalTime>
  <Words>1972</Words>
  <Application>Microsoft Office PowerPoint</Application>
  <PresentationFormat>Widescreen</PresentationFormat>
  <Paragraphs>158</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-apple-system</vt:lpstr>
      <vt:lpstr>Arial</vt:lpstr>
      <vt:lpstr>Bookman Old Style</vt:lpstr>
      <vt:lpstr>Rockwell</vt:lpstr>
      <vt:lpstr>Segoe UI</vt:lpstr>
      <vt:lpstr>Söhne</vt:lpstr>
      <vt:lpstr>Times New Roman</vt:lpstr>
      <vt:lpstr>Wingdings</vt:lpstr>
      <vt:lpstr>Damask</vt:lpstr>
      <vt:lpstr>NEURAL MACHINE TRANSLATION FROm  ENGLISH  TO  DRAVIDIAN LANGUAGES​</vt:lpstr>
      <vt:lpstr>Agenda</vt:lpstr>
      <vt:lpstr>introduction</vt:lpstr>
      <vt:lpstr>objective</vt:lpstr>
      <vt:lpstr>Neural Machine Translation</vt:lpstr>
      <vt:lpstr>Importance of NMT  for Dravidian languages</vt:lpstr>
      <vt:lpstr>Challenges in NMT for low-resource languages </vt:lpstr>
      <vt:lpstr>DATA SET</vt:lpstr>
      <vt:lpstr>PowerPoint Presentation</vt:lpstr>
      <vt:lpstr>PROPOSED METHODOLOGY</vt:lpstr>
      <vt:lpstr>methodology</vt:lpstr>
      <vt:lpstr>methodology</vt:lpstr>
      <vt:lpstr>methodology</vt:lpstr>
      <vt:lpstr>Pre-Trained Model</vt:lpstr>
      <vt:lpstr>Pre-Trained Model</vt:lpstr>
      <vt:lpstr>PowerPoint Presentation</vt:lpstr>
      <vt:lpstr>PowerPoint Presentation</vt:lpstr>
      <vt:lpstr>Fine Tuning</vt:lpstr>
      <vt:lpstr>PowerPoint Presentation</vt:lpstr>
      <vt:lpstr>HYPER-Parameter</vt:lpstr>
      <vt:lpstr>Requirements</vt:lpstr>
      <vt:lpstr>PowerPoint Presentation</vt:lpstr>
      <vt:lpstr>RESULTS</vt:lpstr>
      <vt:lpstr>PowerPoint Presentation</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MACHINE TRANSLATION FROm  ENGLISH  TO  DRAVIDIAN LANGUAGES</dc:title>
  <dc:creator>vchundur</dc:creator>
  <cp:lastModifiedBy>vchundur</cp:lastModifiedBy>
  <cp:revision>2</cp:revision>
  <dcterms:created xsi:type="dcterms:W3CDTF">2024-04-23T06:13:32Z</dcterms:created>
  <dcterms:modified xsi:type="dcterms:W3CDTF">2024-05-06T22:14:53Z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0x010100C9B3E4CD9E3CBD438F65CE1C23BA45F0</vt:lpwstr>
  </property>
</Properties>
</file>