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5"/>
  </p:notesMasterIdLst>
  <p:sldIdLst>
    <p:sldId id="256" r:id="rId2"/>
    <p:sldId id="257" r:id="rId3"/>
    <p:sldId id="376" r:id="rId4"/>
    <p:sldId id="377" r:id="rId5"/>
    <p:sldId id="378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79" r:id="rId19"/>
    <p:sldId id="288" r:id="rId20"/>
    <p:sldId id="370" r:id="rId21"/>
    <p:sldId id="371" r:id="rId22"/>
    <p:sldId id="372" r:id="rId23"/>
    <p:sldId id="373" r:id="rId24"/>
    <p:sldId id="374" r:id="rId25"/>
    <p:sldId id="330" r:id="rId26"/>
    <p:sldId id="333" r:id="rId27"/>
    <p:sldId id="334" r:id="rId28"/>
    <p:sldId id="331" r:id="rId29"/>
    <p:sldId id="392" r:id="rId30"/>
    <p:sldId id="346" r:id="rId31"/>
    <p:sldId id="349" r:id="rId32"/>
    <p:sldId id="393" r:id="rId33"/>
    <p:sldId id="394" r:id="rId34"/>
    <p:sldId id="357" r:id="rId35"/>
    <p:sldId id="359" r:id="rId36"/>
    <p:sldId id="360" r:id="rId37"/>
    <p:sldId id="361" r:id="rId38"/>
    <p:sldId id="395" r:id="rId39"/>
    <p:sldId id="396" r:id="rId40"/>
    <p:sldId id="352" r:id="rId41"/>
    <p:sldId id="353" r:id="rId42"/>
    <p:sldId id="366" r:id="rId43"/>
    <p:sldId id="36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6D2"/>
    <a:srgbClr val="0000FF"/>
    <a:srgbClr val="CC3300"/>
    <a:srgbClr val="00FF00"/>
    <a:srgbClr val="FF00FF"/>
    <a:srgbClr val="FFFF66"/>
    <a:srgbClr val="7BA79D"/>
    <a:srgbClr val="FF0000"/>
    <a:srgbClr val="36AE3B"/>
    <a:srgbClr val="4F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5E2B6-AE61-47EF-A3D2-23CEA956552E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AAF85-B7CA-493A-8EFF-A1502B6277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4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Crista Lopes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INF 123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292582-9FC8-4B1B-8456-B27CC842DE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2017604-314E-6242-BCBD-5102D3DDA4A5}" type="datetimeFigureOut">
              <a:rPr lang="en-US" smtClean="0"/>
              <a:pPr/>
              <a:t>3/2/2014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Crista Lopes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INF 123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2589C5A-1BAB-FA46-A4FE-C02CE385D8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tf.org/rfc/rfc3875.tx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dempotence" TargetMode="External"/><Relationship Id="rId2" Type="http://schemas.openxmlformats.org/officeDocument/2006/relationships/hyperlink" Target="http://www.w3.org/Protocols/rfc2616/rfc2616-sec9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 212</a:t>
            </a:r>
            <a:br>
              <a:rPr lang="en-US" dirty="0" smtClean="0"/>
            </a:br>
            <a:r>
              <a:rPr lang="en-US" sz="3556" dirty="0" smtClean="0"/>
              <a:t>ANALYSIS OF PROG. </a:t>
            </a:r>
            <a:r>
              <a:rPr lang="en-US" sz="3556" dirty="0" err="1" smtClean="0"/>
              <a:t>LANGs.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Crista Lopes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v1 – View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77042"/>
            <a:ext cx="92833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WordFrequenciesView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model):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model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render(self):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sorted_freqs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sorted(self._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model.freqs.iteritems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key=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operator.itemgetter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reverse=True)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(w, c)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sorted_freqs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[:25]: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w, '-',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5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v1 – Controller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802921"/>
            <a:ext cx="72154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WordFrequencyController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__(self, model, view):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self._model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model, view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run(self):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 "Next file: "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sys.stdout.flush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filename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sys.stdin.readline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().strip()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view.render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2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vs. 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Passive MVC</a:t>
            </a:r>
          </a:p>
          <a:p>
            <a:pPr lvl="1"/>
            <a:r>
              <a:rPr lang="en-US" dirty="0" smtClean="0"/>
              <a:t>Controller is driver of both model &amp; view updates</a:t>
            </a:r>
          </a:p>
          <a:p>
            <a:pPr lvl="1"/>
            <a:r>
              <a:rPr lang="en-US" dirty="0" smtClean="0"/>
              <a:t>(Previous example)</a:t>
            </a:r>
          </a:p>
          <a:p>
            <a:endParaRPr lang="en-US" dirty="0"/>
          </a:p>
          <a:p>
            <a:r>
              <a:rPr lang="en-US" dirty="0" smtClean="0"/>
              <a:t>Active MVC</a:t>
            </a:r>
          </a:p>
          <a:p>
            <a:pPr lvl="1"/>
            <a:r>
              <a:rPr lang="en-US" dirty="0" smtClean="0"/>
              <a:t>View(s) updated automatically when model changes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6562" y="466689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4260" y="466689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8410" y="466689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4036" y="572092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783657" y="485156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450006" y="485156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6" idx="2"/>
          </p:cNvCxnSpPr>
          <p:nvPr/>
        </p:nvCxnSpPr>
        <p:spPr>
          <a:xfrm flipV="1">
            <a:off x="5464092" y="5036230"/>
            <a:ext cx="1" cy="6846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6169" y="278219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43867" y="2782199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58017" y="2782199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23643" y="3282226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4963264" y="2966865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>
            <a:off x="6629613" y="2966865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6629613" y="2966865"/>
            <a:ext cx="694030" cy="5000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70109" y="289848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77807" y="2898483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1957" y="2898483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7583" y="3952508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097204" y="3083149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763553" y="3083149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0"/>
            <a:endCxn id="5" idx="2"/>
          </p:cNvCxnSpPr>
          <p:nvPr/>
        </p:nvCxnSpPr>
        <p:spPr>
          <a:xfrm flipV="1">
            <a:off x="5777639" y="3267815"/>
            <a:ext cx="1" cy="6846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26348" y="3170235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8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 – the wrong way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holds references to views</a:t>
            </a:r>
          </a:p>
          <a:p>
            <a:pPr lvl="1"/>
            <a:r>
              <a:rPr lang="en-US" dirty="0" smtClean="0"/>
              <a:t>Calls them when it changes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5736" y="39438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3434" y="394388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7584" y="394388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3210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162831" y="412855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829180" y="412855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5843266" y="4313220"/>
            <a:ext cx="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5722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8925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4" idx="0"/>
          </p:cNvCxnSpPr>
          <p:nvPr/>
        </p:nvCxnSpPr>
        <p:spPr>
          <a:xfrm>
            <a:off x="5843267" y="4313220"/>
            <a:ext cx="79251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5" idx="0"/>
          </p:cNvCxnSpPr>
          <p:nvPr/>
        </p:nvCxnSpPr>
        <p:spPr>
          <a:xfrm>
            <a:off x="5843267" y="4313220"/>
            <a:ext cx="1595714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102" y="4286234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Wrong!</a:t>
            </a:r>
            <a:endParaRPr lang="en-US" sz="2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1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 – better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Views hold references to model</a:t>
            </a:r>
          </a:p>
          <a:p>
            <a:pPr lvl="1"/>
            <a:r>
              <a:rPr lang="en-US" dirty="0" smtClean="0"/>
              <a:t>Observe periodically</a:t>
            </a:r>
          </a:p>
          <a:p>
            <a:pPr lvl="1"/>
            <a:r>
              <a:rPr lang="en-US" dirty="0" smtClean="0"/>
              <a:t>Free agents style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5736" y="39438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3434" y="394388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7584" y="394388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3210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162831" y="412855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829180" y="412855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5843266" y="4313220"/>
            <a:ext cx="1" cy="6846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5722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8925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4" idx="0"/>
          </p:cNvCxnSpPr>
          <p:nvPr/>
        </p:nvCxnSpPr>
        <p:spPr>
          <a:xfrm>
            <a:off x="5978106" y="4313220"/>
            <a:ext cx="657672" cy="6846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6163322" y="4313220"/>
            <a:ext cx="1275659" cy="6846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7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MVC – better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is a “subject” that accepts “observers”</a:t>
            </a:r>
          </a:p>
          <a:p>
            <a:pPr lvl="1"/>
            <a:r>
              <a:rPr lang="en-US" dirty="0" smtClean="0"/>
              <a:t>Calls them when it changes</a:t>
            </a:r>
          </a:p>
          <a:p>
            <a:pPr lvl="1"/>
            <a:r>
              <a:rPr lang="en-US" dirty="0" smtClean="0"/>
              <a:t>Hollywood style (“I’ll call you back”)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35736" y="394388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43434" y="3943888"/>
            <a:ext cx="10857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ontroller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7584" y="3943888"/>
            <a:ext cx="7713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3210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>
            <a:off x="3162831" y="4128554"/>
            <a:ext cx="580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4829180" y="4128554"/>
            <a:ext cx="628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5843266" y="4313220"/>
            <a:ext cx="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15722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8925" y="4997913"/>
            <a:ext cx="640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iew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14" idx="0"/>
          </p:cNvCxnSpPr>
          <p:nvPr/>
        </p:nvCxnSpPr>
        <p:spPr>
          <a:xfrm>
            <a:off x="5843267" y="4313220"/>
            <a:ext cx="792511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5" idx="0"/>
          </p:cNvCxnSpPr>
          <p:nvPr/>
        </p:nvCxnSpPr>
        <p:spPr>
          <a:xfrm>
            <a:off x="5843267" y="4313220"/>
            <a:ext cx="1595714" cy="684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7265" y="3881902"/>
            <a:ext cx="22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egister_observer</a:t>
            </a:r>
            <a:r>
              <a:rPr lang="en-US" dirty="0" smtClean="0"/>
              <a:t>(</a:t>
            </a:r>
            <a:r>
              <a:rPr lang="en-US" dirty="0" err="1" smtClean="0"/>
              <a:t>obs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2611" y="4128554"/>
            <a:ext cx="1106314" cy="869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06242" y="4128554"/>
            <a:ext cx="312683" cy="869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118925" y="4128554"/>
            <a:ext cx="446441" cy="869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8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MVC can happen at several scales</a:t>
            </a:r>
          </a:p>
          <a:p>
            <a:r>
              <a:rPr lang="en-US" dirty="0" smtClean="0"/>
              <a:t>Separation sometimes is difficult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6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 ideas for how to deal with application “memory”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9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URLs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Status Codes</a:t>
            </a:r>
          </a:p>
          <a:p>
            <a:pPr lvl="1"/>
            <a:r>
              <a:rPr lang="en-US" dirty="0" smtClean="0"/>
              <a:t>Caches</a:t>
            </a:r>
          </a:p>
          <a:p>
            <a:pPr lvl="1"/>
            <a:r>
              <a:rPr lang="en-US" dirty="0" smtClean="0"/>
              <a:t>Cookies</a:t>
            </a:r>
          </a:p>
          <a:p>
            <a:r>
              <a:rPr lang="en-US" dirty="0" smtClean="0"/>
              <a:t>HTML and HTTP</a:t>
            </a:r>
          </a:p>
          <a:p>
            <a:pPr lvl="1"/>
            <a:r>
              <a:rPr lang="en-US" dirty="0" err="1" smtClean="0"/>
              <a:t>hrefs/imgs</a:t>
            </a:r>
            <a:endParaRPr lang="en-US" dirty="0" smtClean="0"/>
          </a:p>
          <a:p>
            <a:pPr lvl="1"/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Scripts (</a:t>
            </a:r>
            <a:r>
              <a:rPr lang="en-US" dirty="0" err="1" smtClean="0"/>
              <a:t>XMLHttpRequest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 continually receives input and updates its state </a:t>
            </a:r>
          </a:p>
          <a:p>
            <a:r>
              <a:rPr lang="en-US" dirty="0" smtClean="0"/>
              <a:t>Opposite of batch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and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2105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Links and images</a:t>
            </a:r>
          </a:p>
          <a:p>
            <a:pPr lvl="1"/>
            <a:r>
              <a:rPr lang="en-US" b="1" dirty="0" smtClean="0"/>
              <a:t>&lt;link</a:t>
            </a:r>
            <a:r>
              <a:rPr lang="en-US" dirty="0" smtClean="0"/>
              <a:t>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err="1" smtClean="0"/>
              <a:t>mystyle.css</a:t>
            </a:r>
            <a:r>
              <a:rPr lang="en-US" dirty="0" smtClean="0"/>
              <a:t>"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type="text/</a:t>
            </a:r>
            <a:r>
              <a:rPr lang="en-US" dirty="0" err="1" smtClean="0"/>
              <a:t>css</a:t>
            </a:r>
            <a:r>
              <a:rPr lang="en-US" dirty="0" smtClean="0"/>
              <a:t>” </a:t>
            </a:r>
            <a:r>
              <a:rPr lang="en-US" b="1" dirty="0" smtClean="0"/>
              <a:t>/&gt;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=”</a:t>
            </a:r>
            <a:r>
              <a:rPr lang="en-US" dirty="0" err="1" smtClean="0"/>
              <a:t>mypic.gif</a:t>
            </a:r>
            <a:r>
              <a:rPr lang="en-US" dirty="0" smtClean="0"/>
              <a:t>" alt=”My Picture" </a:t>
            </a:r>
            <a:r>
              <a:rPr lang="en-US" b="1" dirty="0" smtClean="0"/>
              <a:t>/&gt;</a:t>
            </a:r>
          </a:p>
          <a:p>
            <a:pPr lvl="1"/>
            <a:r>
              <a:rPr lang="en-US" dirty="0" smtClean="0"/>
              <a:t>Semantics: Embedded Retrieval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GET</a:t>
            </a:r>
            <a:endParaRPr lang="en-US" dirty="0" smtClean="0"/>
          </a:p>
          <a:p>
            <a:r>
              <a:rPr lang="en-US" dirty="0" smtClean="0"/>
              <a:t>Anchors</a:t>
            </a:r>
          </a:p>
          <a:p>
            <a:pPr lvl="1"/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</a:t>
            </a:r>
            <a:r>
              <a:rPr lang="en-US" b="1" i="1" dirty="0" smtClean="0">
                <a:solidFill>
                  <a:srgbClr val="DD8047"/>
                </a:solidFill>
              </a:rPr>
              <a:t>URI</a:t>
            </a:r>
            <a:r>
              <a:rPr lang="en-US" b="1" dirty="0" smtClean="0"/>
              <a:t>&gt;</a:t>
            </a:r>
            <a:r>
              <a:rPr lang="en-US" dirty="0" smtClean="0"/>
              <a:t>Anchor text</a:t>
            </a:r>
            <a:r>
              <a:rPr lang="en-US" b="1" dirty="0" smtClean="0"/>
              <a:t>&lt;/a&gt;</a:t>
            </a:r>
            <a:endParaRPr lang="en-US" dirty="0" smtClean="0"/>
          </a:p>
          <a:p>
            <a:pPr lvl="1"/>
            <a:r>
              <a:rPr lang="en-US" dirty="0" smtClean="0"/>
              <a:t>Semantics: Potential Retrieval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Forms</a:t>
            </a:r>
          </a:p>
          <a:p>
            <a:pPr lvl="1"/>
            <a:r>
              <a:rPr lang="en-US" b="1" dirty="0" smtClean="0"/>
              <a:t>&lt;form action=</a:t>
            </a:r>
            <a:r>
              <a:rPr lang="en-US" b="1" i="1" dirty="0" smtClean="0">
                <a:solidFill>
                  <a:srgbClr val="DD8047"/>
                </a:solidFill>
              </a:rPr>
              <a:t>URI </a:t>
            </a:r>
            <a:r>
              <a:rPr lang="en-US" b="1" dirty="0" smtClean="0"/>
              <a:t>method=</a:t>
            </a:r>
            <a:r>
              <a:rPr lang="en-US" b="1" i="1" dirty="0" smtClean="0">
                <a:solidFill>
                  <a:srgbClr val="DD8047"/>
                </a:solidFill>
              </a:rPr>
              <a:t>OP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DD8047"/>
                </a:solidFill>
              </a:rPr>
              <a:t>input fields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&lt;/form&gt;</a:t>
            </a:r>
          </a:p>
          <a:p>
            <a:pPr lvl="1"/>
            <a:r>
              <a:rPr lang="en-US" dirty="0" smtClean="0"/>
              <a:t>Semantics: OP = Potential Retrieval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GET | Potential Creation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POST</a:t>
            </a:r>
          </a:p>
          <a:p>
            <a:r>
              <a:rPr lang="en-US" dirty="0" smtClean="0"/>
              <a:t>Scripts</a:t>
            </a:r>
          </a:p>
          <a:p>
            <a:pPr lvl="1"/>
            <a:r>
              <a:rPr lang="en-US" b="1" dirty="0" smtClean="0"/>
              <a:t>&lt;script type=“text/</a:t>
            </a:r>
            <a:r>
              <a:rPr lang="en-US" b="1" dirty="0" err="1" smtClean="0"/>
              <a:t>javascript</a:t>
            </a:r>
            <a:r>
              <a:rPr lang="en-US" b="1" dirty="0" smtClean="0"/>
              <a:t>”&gt;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DD8047"/>
                </a:solidFill>
              </a:rPr>
              <a:t>script statements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&lt;/script&gt;</a:t>
            </a:r>
          </a:p>
          <a:p>
            <a:pPr lvl="1"/>
            <a:r>
              <a:rPr lang="en-US" dirty="0" smtClean="0"/>
              <a:t>JavaScript has the capability of invoking HTTP operations on servers programmatically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http://</a:t>
            </a:r>
            <a:r>
              <a:rPr lang="en-US" dirty="0" err="1" smtClean="0"/>
              <a:t>example.com/file</a:t>
            </a:r>
            <a:r>
              <a:rPr lang="en-US" dirty="0" err="1" smtClean="0">
                <a:solidFill>
                  <a:srgbClr val="FF0000"/>
                </a:solidFill>
              </a:rPr>
              <a:t>.html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GET http://</a:t>
            </a:r>
            <a:r>
              <a:rPr lang="en-US" dirty="0" err="1" smtClean="0"/>
              <a:t>example.com/program</a:t>
            </a:r>
            <a:r>
              <a:rPr lang="en-US" dirty="0" err="1" smtClean="0">
                <a:solidFill>
                  <a:srgbClr val="FF0000"/>
                </a:solidFill>
              </a:rPr>
              <a:t>.py</a:t>
            </a:r>
            <a:r>
              <a:rPr lang="en-US" dirty="0" err="1" smtClean="0"/>
              <a:t>?arg</a:t>
            </a:r>
            <a:r>
              <a:rPr lang="en-US" dirty="0" smtClean="0"/>
              <a:t>=3</a:t>
            </a:r>
            <a:br>
              <a:rPr lang="en-US" dirty="0" smtClean="0"/>
            </a:br>
            <a:r>
              <a:rPr lang="en-US" dirty="0" smtClean="0"/>
              <a:t>(or POST)</a:t>
            </a:r>
          </a:p>
          <a:p>
            <a:endParaRPr lang="en-US" dirty="0" smtClean="0"/>
          </a:p>
          <a:p>
            <a:r>
              <a:rPr lang="en-US" dirty="0" smtClean="0"/>
              <a:t>Web server needs to recognize files extensions and react appropriately</a:t>
            </a:r>
          </a:p>
          <a:p>
            <a:r>
              <a:rPr lang="en-US" dirty="0" smtClean="0"/>
              <a:t>Common Gateway Interface (CGI) model</a:t>
            </a:r>
          </a:p>
        </p:txBody>
      </p:sp>
      <p:sp>
        <p:nvSpPr>
          <p:cNvPr id="4" name="Down Arrow 3"/>
          <p:cNvSpPr/>
          <p:nvPr/>
        </p:nvSpPr>
        <p:spPr>
          <a:xfrm>
            <a:off x="5274805" y="2197156"/>
            <a:ext cx="296650" cy="54697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Programs – CGI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standard (see </a:t>
            </a:r>
            <a:r>
              <a:rPr lang="en-US" dirty="0" smtClean="0">
                <a:hlinkClick r:id="rId2"/>
              </a:rPr>
              <a:t>RFC3875: </a:t>
            </a:r>
            <a:r>
              <a:rPr lang="en-US" i="1" dirty="0" smtClean="0">
                <a:hlinkClick r:id="rId2"/>
              </a:rPr>
              <a:t>CGI Version 1.1</a:t>
            </a:r>
            <a:r>
              <a:rPr lang="en-US" dirty="0" smtClean="0"/>
              <a:t>) that defines how web server software can delegate the generation of webpages to a console application.</a:t>
            </a:r>
          </a:p>
          <a:p>
            <a:r>
              <a:rPr lang="en-US" dirty="0" smtClean="0"/>
              <a:t>Console app can be written in any PL</a:t>
            </a:r>
          </a:p>
          <a:p>
            <a:pPr lvl="1"/>
            <a:r>
              <a:rPr lang="en-US" dirty="0" smtClean="0"/>
              <a:t>CGI programs generate HTML responses</a:t>
            </a:r>
          </a:p>
          <a:p>
            <a:pPr lvl="1"/>
            <a:r>
              <a:rPr lang="en-US" dirty="0" smtClean="0"/>
              <a:t>First CGI programs used Perl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1993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Web Programs – 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Natural extension of CGI/Perl, 1994</a:t>
            </a:r>
          </a:p>
          <a:p>
            <a:r>
              <a:rPr lang="en-US" dirty="0" smtClean="0"/>
              <a:t>Embedded scripting language that helped Perl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5414" y="3420888"/>
            <a:ext cx="387858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&lt;html&gt;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&lt;head&gt;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&lt;title&gt;Test&lt;/title&gt;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&lt;/head&gt;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&lt;body&gt;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b="1" dirty="0" smtClean="0">
                <a:latin typeface="Courier"/>
                <a:cs typeface="Courier"/>
              </a:rPr>
              <a:t>&lt;?</a:t>
            </a:r>
            <a:r>
              <a:rPr lang="en-US" sz="1600" b="1" dirty="0" err="1" smtClean="0">
                <a:latin typeface="Courier"/>
                <a:cs typeface="Courier"/>
              </a:rPr>
              <a:t>php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echo "Hello World”;</a:t>
            </a:r>
            <a:r>
              <a:rPr lang="en-US" sz="1600" b="1" dirty="0" smtClean="0">
                <a:latin typeface="Courier"/>
                <a:cs typeface="Courier"/>
              </a:rPr>
              <a:t>?&gt;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 &lt;/body&gt;</a:t>
            </a:r>
          </a:p>
          <a:p>
            <a:r>
              <a:rPr lang="en-US" sz="1600" dirty="0" smtClean="0">
                <a:latin typeface="Courier"/>
                <a:cs typeface="Courier"/>
              </a:rPr>
              <a:t>&lt;/html&gt; 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20888"/>
            <a:ext cx="46173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#!/</a:t>
            </a:r>
            <a:r>
              <a:rPr lang="en-US" sz="1600" dirty="0" err="1" smtClean="0">
                <a:latin typeface="Courier"/>
                <a:cs typeface="Courier"/>
              </a:rPr>
              <a:t>usr/local/bin/perl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print "Content-type: text/html\</a:t>
            </a:r>
            <a:r>
              <a:rPr lang="en-US" sz="1600" dirty="0" err="1" smtClean="0">
                <a:latin typeface="Courier"/>
                <a:cs typeface="Courier"/>
              </a:rPr>
              <a:t>n\n</a:t>
            </a:r>
            <a:r>
              <a:rPr lang="en-US" sz="1600" dirty="0" smtClean="0">
                <a:latin typeface="Courier"/>
                <a:cs typeface="Courier"/>
              </a:rPr>
              <a:t>"; 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"&lt;html&gt;\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&lt;head&gt;";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"&lt;title&gt;Test&lt;/title&gt;\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"&lt;/head&gt;\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&lt;body&gt;\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"Hello, world!\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";</a:t>
            </a:r>
          </a:p>
          <a:p>
            <a:r>
              <a:rPr lang="en-US" sz="1600" dirty="0" smtClean="0">
                <a:latin typeface="Courier"/>
                <a:cs typeface="Courier"/>
              </a:rPr>
              <a:t>print "&lt;/body&gt;\</a:t>
            </a:r>
            <a:r>
              <a:rPr lang="en-US" sz="1600" dirty="0" err="1" smtClean="0">
                <a:latin typeface="Courier"/>
                <a:cs typeface="Courier"/>
              </a:rPr>
              <a:t>n</a:t>
            </a:r>
            <a:r>
              <a:rPr lang="en-US" sz="1600" dirty="0" smtClean="0">
                <a:latin typeface="Courier"/>
                <a:cs typeface="Courier"/>
              </a:rPr>
              <a:t>&lt;/html&gt;"; </a:t>
            </a:r>
            <a:endParaRPr lang="en-US" sz="1600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526075" y="4758444"/>
            <a:ext cx="26751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519" y="6096794"/>
            <a:ext cx="136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helloworld.pl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41438" y="6096000"/>
            <a:ext cx="154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helloworld.php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all went down hill from here</a:t>
            </a:r>
          </a:p>
          <a:p>
            <a:pPr lvl="1"/>
            <a:r>
              <a:rPr lang="en-US" dirty="0" smtClean="0"/>
              <a:t>1995-2000: a lot of bad programming styles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Generalized confusion about how to use HTTP</a:t>
            </a:r>
          </a:p>
          <a:p>
            <a:pPr lvl="1"/>
            <a:r>
              <a:rPr lang="en-US" dirty="0" smtClean="0"/>
              <a:t>HTTP reduced to GET and POST</a:t>
            </a:r>
          </a:p>
          <a:p>
            <a:pPr lvl="1"/>
            <a:r>
              <a:rPr lang="en-US" dirty="0" smtClean="0"/>
              <a:t>HTTP reduced to POST  (!) in some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chemeClr val="accent4"/>
                </a:solidFill>
              </a:rPr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Explanation of HTTP 1.1 (for the most part)</a:t>
            </a:r>
          </a:p>
          <a:p>
            <a:r>
              <a:rPr lang="en-US" dirty="0" smtClean="0"/>
              <a:t>Style of writing distributed applications</a:t>
            </a:r>
          </a:p>
          <a:p>
            <a:r>
              <a:rPr lang="en-US" dirty="0" smtClean="0"/>
              <a:t>“Story” that guides the evolution of Web standards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Formulated by 2000, Roy Fielding (UCI/ICS)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Late-90’s HTTP seen as </a:t>
            </a:r>
          </a:p>
          <a:p>
            <a:pPr lvl="1"/>
            <a:r>
              <a:rPr lang="en-US" dirty="0" smtClean="0"/>
              <a:t>just convenient mechanism</a:t>
            </a:r>
          </a:p>
          <a:p>
            <a:pPr lvl="1"/>
            <a:r>
              <a:rPr lang="en-US" dirty="0" smtClean="0"/>
              <a:t>just browser clients</a:t>
            </a:r>
          </a:p>
          <a:p>
            <a:pPr lvl="1"/>
            <a:r>
              <a:rPr lang="en-US" dirty="0" smtClean="0"/>
              <a:t>not good enough for server-server interactions</a:t>
            </a:r>
          </a:p>
          <a:p>
            <a:r>
              <a:rPr lang="en-US" dirty="0" smtClean="0"/>
              <a:t>Ad-hoc use, generalized confusion</a:t>
            </a:r>
          </a:p>
          <a:p>
            <a:pPr lvl="1"/>
            <a:r>
              <a:rPr lang="en-US" dirty="0" smtClean="0"/>
              <a:t>GET, POST, PUT … what’s the difference?</a:t>
            </a:r>
          </a:p>
          <a:p>
            <a:r>
              <a:rPr lang="en-US" dirty="0" smtClean="0"/>
              <a:t>People started mapping other styles onto it</a:t>
            </a:r>
          </a:p>
          <a:p>
            <a:pPr lvl="1"/>
            <a:r>
              <a:rPr lang="en-US" dirty="0" smtClean="0"/>
              <a:t>e.g. RPC, SOAP</a:t>
            </a:r>
          </a:p>
          <a:p>
            <a:endParaRPr lang="en-US" dirty="0" smtClean="0"/>
          </a:p>
          <a:p>
            <a:r>
              <a:rPr lang="en-US" dirty="0" smtClean="0"/>
              <a:t>HTTP got no respect/understanding until REST was formulated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vs.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 is the conceptual story</a:t>
            </a:r>
          </a:p>
          <a:p>
            <a:r>
              <a:rPr lang="en-US" dirty="0" smtClean="0"/>
              <a:t>HTTP is an enabler of REST on the Web</a:t>
            </a:r>
          </a:p>
          <a:p>
            <a:r>
              <a:rPr lang="en-US" dirty="0" smtClean="0"/>
              <a:t>Not every use of HTTP is </a:t>
            </a:r>
            <a:r>
              <a:rPr lang="en-US" dirty="0" err="1" smtClean="0"/>
              <a:t>RESTful</a:t>
            </a:r>
            <a:endParaRPr lang="en-US" dirty="0" smtClean="0"/>
          </a:p>
          <a:p>
            <a:r>
              <a:rPr lang="en-US" dirty="0" smtClean="0"/>
              <a:t>REST can be realized with other network protocols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u="sng" dirty="0" smtClean="0"/>
              <a:t>History lessons</a:t>
            </a:r>
            <a:r>
              <a:rPr lang="en-US" sz="2800" dirty="0" smtClean="0"/>
              <a:t>: </a:t>
            </a:r>
          </a:p>
          <a:p>
            <a:pPr lvl="1"/>
            <a:r>
              <a:rPr lang="en-US" sz="2500" dirty="0" smtClean="0"/>
              <a:t>Realization (HTTP) came first, concepts (REST) became clear later</a:t>
            </a:r>
          </a:p>
          <a:p>
            <a:pPr lvl="1"/>
            <a:r>
              <a:rPr lang="en-US" sz="2500" dirty="0" smtClean="0"/>
              <a:t>Good concepts are critically important</a:t>
            </a:r>
            <a:endParaRPr lang="en-US" sz="2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10710"/>
            <a:ext cx="8153400" cy="4495800"/>
          </a:xfrm>
        </p:spPr>
        <p:txBody>
          <a:bodyPr/>
          <a:lstStyle/>
          <a:p>
            <a:r>
              <a:rPr lang="en-US" dirty="0" smtClean="0"/>
              <a:t>Client-server / Request-Response</a:t>
            </a:r>
            <a:endParaRPr lang="en-US" dirty="0" smtClean="0"/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Uniform interface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Caching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Layered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Code-on-demand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action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37" y="1816556"/>
            <a:ext cx="44100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00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2974" y="2958860"/>
            <a:ext cx="4555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dataIn</a:t>
            </a:r>
            <a:r>
              <a:rPr lang="en-US" sz="3200" dirty="0" smtClean="0"/>
              <a:t> = </a:t>
            </a:r>
            <a:r>
              <a:rPr lang="en-US" sz="3200" dirty="0" err="1" smtClean="0"/>
              <a:t>getInput</a:t>
            </a:r>
            <a:r>
              <a:rPr lang="en-US" sz="3200" dirty="0" smtClean="0"/>
              <a:t>()</a:t>
            </a:r>
          </a:p>
          <a:p>
            <a:r>
              <a:rPr lang="en-US" sz="3200" dirty="0" err="1" smtClean="0"/>
              <a:t>dataOut</a:t>
            </a:r>
            <a:r>
              <a:rPr lang="en-US" sz="3200" dirty="0" smtClean="0"/>
              <a:t> = process(</a:t>
            </a:r>
            <a:r>
              <a:rPr lang="en-US" sz="3200" dirty="0" err="1" smtClean="0"/>
              <a:t>dataIn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display(</a:t>
            </a:r>
            <a:r>
              <a:rPr lang="en-US" sz="3200" dirty="0" err="1" smtClean="0"/>
              <a:t>dataOut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444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Principle: </a:t>
            </a:r>
            <a:r>
              <a:rPr lang="en-US" dirty="0" smtClean="0"/>
              <a:t>Request-Response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Servers provide access to resources</a:t>
            </a:r>
          </a:p>
          <a:p>
            <a:pPr lvl="1"/>
            <a:r>
              <a:rPr lang="en-US" dirty="0" smtClean="0"/>
              <a:t>Clients access the resources via servers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122" y="3535276"/>
            <a:ext cx="710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18" y="3503010"/>
            <a:ext cx="790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00573" y="3535276"/>
            <a:ext cx="21858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75475" y="3181377"/>
            <a:ext cx="8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Request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300574" y="3872342"/>
            <a:ext cx="218584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75475" y="3872342"/>
            <a:ext cx="101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Response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55323" y="4710021"/>
            <a:ext cx="8869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 = ["get", "default", None]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"server"-side computation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state_representation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links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(*request)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"client"-side computation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request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render_and_get_input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state_representation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links)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Principle: Uniform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Uniform identification of resources</a:t>
            </a:r>
          </a:p>
          <a:p>
            <a:r>
              <a:rPr lang="en-US" dirty="0" smtClean="0"/>
              <a:t>Manipulation of resources via representations</a:t>
            </a:r>
          </a:p>
          <a:p>
            <a:r>
              <a:rPr lang="en-US" dirty="0" smtClean="0"/>
              <a:t>Hypermedia as engine of app state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[verb, resource, [data]]</a:t>
            </a:r>
          </a:p>
          <a:p>
            <a:pPr lvl="1"/>
            <a:r>
              <a:rPr lang="en-US" dirty="0" smtClean="0"/>
              <a:t>Verb: get / post</a:t>
            </a:r>
          </a:p>
          <a:p>
            <a:r>
              <a:rPr lang="en-US" dirty="0" smtClean="0"/>
              <a:t>Representation of resources</a:t>
            </a:r>
          </a:p>
          <a:p>
            <a:pPr lvl="1"/>
            <a:r>
              <a:rPr lang="en-US" dirty="0" smtClean="0"/>
              <a:t>Text (menu options) + </a:t>
            </a:r>
            <a:br>
              <a:rPr lang="en-US" dirty="0" smtClean="0"/>
            </a:br>
            <a:r>
              <a:rPr lang="en-US" dirty="0" smtClean="0"/>
              <a:t>Links (possible next operations on resources)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4468" y="4408097"/>
            <a:ext cx="147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HATEAS</a:t>
            </a:r>
            <a:endParaRPr lang="en-US" sz="3200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2631057" y="3933645"/>
            <a:ext cx="1720344" cy="4744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659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 returns </a:t>
            </a:r>
            <a:r>
              <a:rPr lang="en-US" u="sng" dirty="0" smtClean="0"/>
              <a:t>representations</a:t>
            </a:r>
            <a:r>
              <a:rPr lang="en-US" dirty="0" smtClean="0"/>
              <a:t> of resources, not the resources themselves.</a:t>
            </a:r>
          </a:p>
          <a:p>
            <a:pPr lvl="1"/>
            <a:r>
              <a:rPr lang="en-US" dirty="0" smtClean="0"/>
              <a:t>E.g. HTML, XML</a:t>
            </a:r>
          </a:p>
          <a:p>
            <a:r>
              <a:rPr lang="en-US" dirty="0" smtClean="0"/>
              <a:t>Server response contains all metadata for client to interpret the representation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18" y="0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Interfaces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D8047"/>
                </a:solidFill>
              </a:rPr>
              <a:t>H</a:t>
            </a:r>
            <a:r>
              <a:rPr lang="en-US" dirty="0" smtClean="0"/>
              <a:t>ypermedia </a:t>
            </a:r>
            <a:r>
              <a:rPr lang="en-US" dirty="0" smtClean="0">
                <a:solidFill>
                  <a:srgbClr val="DD8047"/>
                </a:solidFill>
              </a:rPr>
              <a:t>A</a:t>
            </a:r>
            <a:r>
              <a:rPr lang="en-US" dirty="0" smtClean="0"/>
              <a:t>s </a:t>
            </a:r>
            <a:r>
              <a:rPr lang="en-US" dirty="0" smtClean="0">
                <a:solidFill>
                  <a:srgbClr val="DD8047"/>
                </a:solidFill>
              </a:rPr>
              <a:t>T</a:t>
            </a:r>
            <a:r>
              <a:rPr lang="en-US" dirty="0" smtClean="0"/>
              <a:t>he </a:t>
            </a:r>
            <a:r>
              <a:rPr lang="en-US" dirty="0" smtClean="0">
                <a:solidFill>
                  <a:srgbClr val="DD8047"/>
                </a:solidFill>
              </a:rPr>
              <a:t>E</a:t>
            </a:r>
            <a:r>
              <a:rPr lang="en-US" dirty="0" smtClean="0"/>
              <a:t>ngine </a:t>
            </a:r>
            <a:r>
              <a:rPr lang="en-US" dirty="0" smtClean="0">
                <a:solidFill>
                  <a:srgbClr val="DD8047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DD8047"/>
                </a:solidFill>
              </a:rPr>
              <a:t>A</a:t>
            </a:r>
            <a:r>
              <a:rPr lang="en-US" dirty="0" smtClean="0"/>
              <a:t>pplication </a:t>
            </a:r>
            <a:r>
              <a:rPr lang="en-US" dirty="0" smtClean="0">
                <a:solidFill>
                  <a:srgbClr val="DD8047"/>
                </a:solidFill>
              </a:rPr>
              <a:t>S</a:t>
            </a:r>
            <a:r>
              <a:rPr lang="en-US" dirty="0" smtClean="0"/>
              <a:t>tate</a:t>
            </a:r>
          </a:p>
          <a:p>
            <a:r>
              <a:rPr lang="en-US" dirty="0" smtClean="0"/>
              <a:t>Insight: the application is a state machine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89518" y="0"/>
            <a:ext cx="1854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Uniform Interfaces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1369025" y="2832674"/>
            <a:ext cx="4654519" cy="4031168"/>
            <a:chOff x="2441151" y="2832674"/>
            <a:chExt cx="4654519" cy="4031168"/>
          </a:xfrm>
        </p:grpSpPr>
        <p:grpSp>
          <p:nvGrpSpPr>
            <p:cNvPr id="45" name="Group 44"/>
            <p:cNvGrpSpPr/>
            <p:nvPr/>
          </p:nvGrpSpPr>
          <p:grpSpPr>
            <a:xfrm>
              <a:off x="2441151" y="2832674"/>
              <a:ext cx="4654519" cy="3389154"/>
              <a:chOff x="2482386" y="2832674"/>
              <a:chExt cx="4654519" cy="3389154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556609" y="3644955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 smtClean="0"/>
                  <a:t>LoggedOut</a:t>
                </a:r>
                <a:endParaRPr lang="en-US" sz="900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482386" y="3578979"/>
                <a:ext cx="940172" cy="948348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02773" y="3042956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Create</a:t>
                </a:r>
              </a:p>
              <a:p>
                <a:pPr algn="ctr"/>
                <a:r>
                  <a:rPr lang="en-US" sz="900" dirty="0" smtClean="0"/>
                  <a:t>Account</a:t>
                </a:r>
                <a:endParaRPr lang="en-US" sz="9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02773" y="4283899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Logged</a:t>
                </a:r>
              </a:p>
              <a:p>
                <a:pPr algn="ctr"/>
                <a:r>
                  <a:rPr lang="en-US" sz="900" dirty="0" smtClean="0"/>
                  <a:t>In</a:t>
                </a:r>
              </a:p>
              <a:p>
                <a:pPr algn="ctr"/>
                <a:r>
                  <a:rPr lang="en-US" sz="900" dirty="0" smtClean="0"/>
                  <a:t>User</a:t>
                </a:r>
                <a:endParaRPr lang="en-US" sz="900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62515" y="4283899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Change</a:t>
                </a:r>
              </a:p>
              <a:p>
                <a:pPr algn="ctr"/>
                <a:r>
                  <a:rPr lang="en-US" sz="900" dirty="0" smtClean="0"/>
                  <a:t>Account</a:t>
                </a:r>
                <a:endParaRPr lang="en-US" sz="900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02773" y="5430163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Logged</a:t>
                </a:r>
              </a:p>
              <a:p>
                <a:pPr algn="ctr"/>
                <a:r>
                  <a:rPr lang="en-US" sz="900" dirty="0" smtClean="0"/>
                  <a:t>In</a:t>
                </a:r>
              </a:p>
              <a:p>
                <a:pPr algn="ctr"/>
                <a:r>
                  <a:rPr lang="en-US" sz="900" dirty="0" smtClean="0"/>
                  <a:t>Admin</a:t>
                </a:r>
                <a:endParaRPr lang="en-US" sz="900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562515" y="5430163"/>
                <a:ext cx="791724" cy="79166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Search</a:t>
                </a:r>
              </a:p>
              <a:p>
                <a:pPr algn="ctr"/>
                <a:r>
                  <a:rPr lang="en-US" sz="900" dirty="0" smtClean="0"/>
                  <a:t>Users</a:t>
                </a:r>
                <a:endParaRPr lang="en-US" sz="900" dirty="0"/>
              </a:p>
            </p:txBody>
          </p:sp>
          <p:cxnSp>
            <p:nvCxnSpPr>
              <p:cNvPr id="13" name="Straight Arrow Connector 12"/>
              <p:cNvCxnSpPr>
                <a:stCxn id="5" idx="7"/>
                <a:endCxn id="7" idx="2"/>
              </p:cNvCxnSpPr>
              <p:nvPr/>
            </p:nvCxnSpPr>
            <p:spPr>
              <a:xfrm rot="5400000" flipH="1" flipV="1">
                <a:off x="3506529" y="3164649"/>
                <a:ext cx="322103" cy="870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5"/>
                <a:endCxn id="8" idx="2"/>
              </p:cNvCxnSpPr>
              <p:nvPr/>
            </p:nvCxnSpPr>
            <p:spPr>
              <a:xfrm rot="16200000" flipH="1">
                <a:off x="3488056" y="4065014"/>
                <a:ext cx="359049" cy="870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5" idx="4"/>
                <a:endCxn id="10" idx="2"/>
              </p:cNvCxnSpPr>
              <p:nvPr/>
            </p:nvCxnSpPr>
            <p:spPr>
              <a:xfrm rot="16200000" flipH="1">
                <a:off x="2832934" y="4556157"/>
                <a:ext cx="1389376" cy="11503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8" idx="7"/>
                <a:endCxn id="9" idx="1"/>
              </p:cNvCxnSpPr>
              <p:nvPr/>
            </p:nvCxnSpPr>
            <p:spPr>
              <a:xfrm rot="5400000" flipH="1" flipV="1">
                <a:off x="5228506" y="3949882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0" idx="7"/>
                <a:endCxn id="11" idx="1"/>
              </p:cNvCxnSpPr>
              <p:nvPr/>
            </p:nvCxnSpPr>
            <p:spPr>
              <a:xfrm rot="5400000" flipH="1" flipV="1">
                <a:off x="5228506" y="5096146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1" idx="3"/>
                <a:endCxn id="10" idx="5"/>
              </p:cNvCxnSpPr>
              <p:nvPr/>
            </p:nvCxnSpPr>
            <p:spPr>
              <a:xfrm rot="5400000">
                <a:off x="5228506" y="5655937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9" idx="3"/>
                <a:endCxn id="8" idx="5"/>
              </p:cNvCxnSpPr>
              <p:nvPr/>
            </p:nvCxnSpPr>
            <p:spPr>
              <a:xfrm rot="5400000">
                <a:off x="5228506" y="4509673"/>
                <a:ext cx="1588" cy="8999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7" idx="3"/>
                <a:endCxn id="5" idx="6"/>
              </p:cNvCxnSpPr>
              <p:nvPr/>
            </p:nvCxnSpPr>
            <p:spPr>
              <a:xfrm rot="5400000">
                <a:off x="3622474" y="3444544"/>
                <a:ext cx="322104" cy="8703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4601896" y="2832674"/>
                <a:ext cx="485206" cy="416449"/>
              </a:xfrm>
              <a:custGeom>
                <a:avLst/>
                <a:gdLst>
                  <a:gd name="connsiteX0" fmla="*/ 0 w 485206"/>
                  <a:gd name="connsiteY0" fmla="*/ 218533 h 416449"/>
                  <a:gd name="connsiteX1" fmla="*/ 173189 w 485206"/>
                  <a:gd name="connsiteY1" fmla="*/ 12370 h 416449"/>
                  <a:gd name="connsiteX2" fmla="*/ 453592 w 485206"/>
                  <a:gd name="connsiteY2" fmla="*/ 144314 h 416449"/>
                  <a:gd name="connsiteX3" fmla="*/ 362873 w 485206"/>
                  <a:gd name="connsiteY3" fmla="*/ 358724 h 416449"/>
                  <a:gd name="connsiteX4" fmla="*/ 263908 w 485206"/>
                  <a:gd name="connsiteY4" fmla="*/ 416449 h 416449"/>
                  <a:gd name="connsiteX5" fmla="*/ 263908 w 485206"/>
                  <a:gd name="connsiteY5" fmla="*/ 416449 h 416449"/>
                  <a:gd name="connsiteX6" fmla="*/ 263908 w 485206"/>
                  <a:gd name="connsiteY6" fmla="*/ 416449 h 416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206" h="416449">
                    <a:moveTo>
                      <a:pt x="0" y="218533"/>
                    </a:moveTo>
                    <a:cubicBezTo>
                      <a:pt x="48795" y="121636"/>
                      <a:pt x="97590" y="24740"/>
                      <a:pt x="173189" y="12370"/>
                    </a:cubicBezTo>
                    <a:cubicBezTo>
                      <a:pt x="248788" y="0"/>
                      <a:pt x="421978" y="86588"/>
                      <a:pt x="453592" y="144314"/>
                    </a:cubicBezTo>
                    <a:cubicBezTo>
                      <a:pt x="485206" y="202040"/>
                      <a:pt x="394487" y="313368"/>
                      <a:pt x="362873" y="358724"/>
                    </a:cubicBezTo>
                    <a:cubicBezTo>
                      <a:pt x="331259" y="404080"/>
                      <a:pt x="263908" y="416449"/>
                      <a:pt x="263908" y="416449"/>
                    </a:cubicBezTo>
                    <a:lnTo>
                      <a:pt x="263908" y="416449"/>
                    </a:lnTo>
                    <a:lnTo>
                      <a:pt x="263908" y="416449"/>
                    </a:lnTo>
                  </a:path>
                </a:pathLst>
              </a:cu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8" idx="1"/>
              </p:cNvCxnSpPr>
              <p:nvPr/>
            </p:nvCxnSpPr>
            <p:spPr>
              <a:xfrm rot="16200000" flipV="1">
                <a:off x="3643241" y="3824359"/>
                <a:ext cx="208836" cy="9421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0" idx="1"/>
              </p:cNvCxnSpPr>
              <p:nvPr/>
            </p:nvCxnSpPr>
            <p:spPr>
              <a:xfrm rot="16200000" flipV="1">
                <a:off x="3108209" y="4435591"/>
                <a:ext cx="1126500" cy="10945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6721407" y="564133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3356580" y="3951450"/>
                <a:ext cx="2507126" cy="336733"/>
              </a:xfrm>
              <a:custGeom>
                <a:avLst/>
                <a:gdLst>
                  <a:gd name="connsiteX0" fmla="*/ 2507126 w 2507126"/>
                  <a:gd name="connsiteY0" fmla="*/ 336733 h 336733"/>
                  <a:gd name="connsiteX1" fmla="*/ 1294799 w 2507126"/>
                  <a:gd name="connsiteY1" fmla="*/ 31612 h 336733"/>
                  <a:gd name="connsiteX2" fmla="*/ 0 w 2507126"/>
                  <a:gd name="connsiteY2" fmla="*/ 147063 h 336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07126" h="336733">
                    <a:moveTo>
                      <a:pt x="2507126" y="336733"/>
                    </a:moveTo>
                    <a:cubicBezTo>
                      <a:pt x="2109889" y="199978"/>
                      <a:pt x="1712653" y="63224"/>
                      <a:pt x="1294799" y="31612"/>
                    </a:cubicBezTo>
                    <a:cubicBezTo>
                      <a:pt x="876945" y="0"/>
                      <a:pt x="0" y="147063"/>
                      <a:pt x="0" y="147063"/>
                    </a:cubicBezTo>
                  </a:path>
                </a:pathLst>
              </a:cu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2746293" y="4395387"/>
              <a:ext cx="3142154" cy="2468455"/>
            </a:xfrm>
            <a:custGeom>
              <a:avLst/>
              <a:gdLst>
                <a:gd name="connsiteX0" fmla="*/ 3142154 w 3142154"/>
                <a:gd name="connsiteY0" fmla="*/ 1847218 h 2468455"/>
                <a:gd name="connsiteX1" fmla="*/ 1014396 w 3142154"/>
                <a:gd name="connsiteY1" fmla="*/ 2160585 h 2468455"/>
                <a:gd name="connsiteX2" fmla="*/ 0 w 3142154"/>
                <a:gd name="connsiteY2" fmla="*/ 0 h 246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2154" h="2468455">
                  <a:moveTo>
                    <a:pt x="3142154" y="1847218"/>
                  </a:moveTo>
                  <a:cubicBezTo>
                    <a:pt x="2340121" y="2157836"/>
                    <a:pt x="1538088" y="2468455"/>
                    <a:pt x="1014396" y="2160585"/>
                  </a:cubicBezTo>
                  <a:cubicBezTo>
                    <a:pt x="490704" y="1852715"/>
                    <a:pt x="0" y="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800875" y="3249123"/>
            <a:ext cx="3266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 is: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is the clients’ state stored?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many systems, clients’ state is kept on the server</a:t>
            </a:r>
          </a:p>
          <a:p>
            <a:pPr lvl="1"/>
            <a:r>
              <a:rPr lang="en-US" dirty="0" smtClean="0"/>
              <a:t>Traditional way of engineering apps</a:t>
            </a:r>
          </a:p>
          <a:p>
            <a:pPr lvl="2"/>
            <a:r>
              <a:rPr lang="en-US" dirty="0" smtClean="0"/>
              <a:t>Server is both the state machine and the holder of state</a:t>
            </a:r>
          </a:p>
          <a:p>
            <a:r>
              <a:rPr lang="en-US" dirty="0" smtClean="0"/>
              <a:t>In REST, state machine is on the server, but clients’ state is sent to the clients</a:t>
            </a:r>
          </a:p>
          <a:p>
            <a:pPr lvl="1"/>
            <a:r>
              <a:rPr lang="en-US" dirty="0" smtClean="0"/>
              <a:t>At any step, client is sent a complete “picture” of where it can go next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83420" y="5220053"/>
            <a:ext cx="3797630" cy="1519133"/>
            <a:chOff x="2383420" y="4947902"/>
            <a:chExt cx="3797630" cy="1519133"/>
          </a:xfrm>
        </p:grpSpPr>
        <p:sp>
          <p:nvSpPr>
            <p:cNvPr id="8" name="Oval 7"/>
            <p:cNvSpPr/>
            <p:nvPr/>
          </p:nvSpPr>
          <p:spPr>
            <a:xfrm>
              <a:off x="2383420" y="4947902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LoggedOut</a:t>
              </a:r>
              <a:endParaRPr lang="en-US" sz="9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847114" y="5518687"/>
              <a:ext cx="940172" cy="9483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29584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Logged</a:t>
              </a:r>
            </a:p>
            <a:p>
              <a:pPr algn="ctr"/>
              <a:r>
                <a:rPr lang="en-US" sz="900" dirty="0" smtClean="0"/>
                <a:t>In</a:t>
              </a:r>
            </a:p>
            <a:p>
              <a:pPr algn="ctr"/>
              <a:r>
                <a:rPr lang="en-US" sz="900" dirty="0" smtClean="0"/>
                <a:t>User</a:t>
              </a:r>
              <a:endParaRPr lang="en-US" sz="9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389326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Change</a:t>
              </a:r>
            </a:p>
            <a:p>
              <a:pPr algn="ctr"/>
              <a:r>
                <a:rPr lang="en-US" sz="900" dirty="0" smtClean="0"/>
                <a:t>Account</a:t>
              </a:r>
              <a:endParaRPr lang="en-US" sz="900" dirty="0"/>
            </a:p>
          </p:txBody>
        </p:sp>
        <p:cxnSp>
          <p:nvCxnSpPr>
            <p:cNvPr id="18" name="Straight Arrow Connector 17"/>
            <p:cNvCxnSpPr>
              <a:stCxn id="11" idx="7"/>
              <a:endCxn id="12" idx="1"/>
            </p:cNvCxnSpPr>
            <p:nvPr/>
          </p:nvCxnSpPr>
          <p:spPr>
            <a:xfrm rot="5400000" flipH="1" flipV="1">
              <a:off x="5055317" y="5252829"/>
              <a:ext cx="1588" cy="899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1"/>
            </p:cNvCxnSpPr>
            <p:nvPr/>
          </p:nvCxnSpPr>
          <p:spPr>
            <a:xfrm rot="16200000" flipV="1">
              <a:off x="3470052" y="5127306"/>
              <a:ext cx="208836" cy="9421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Server sends </a:t>
            </a:r>
            <a:r>
              <a:rPr lang="en-US" u="sng" dirty="0" smtClean="0"/>
              <a:t>representation of the client’s state</a:t>
            </a:r>
            <a:r>
              <a:rPr lang="en-US" dirty="0" smtClean="0"/>
              <a:t> back to the client</a:t>
            </a:r>
          </a:p>
          <a:p>
            <a:pPr lvl="1"/>
            <a:r>
              <a:rPr lang="en-US" dirty="0" smtClean="0"/>
              <a:t>Hence, </a:t>
            </a:r>
            <a:r>
              <a:rPr lang="en-US" dirty="0" err="1" smtClean="0">
                <a:solidFill>
                  <a:srgbClr val="FF6600"/>
                </a:solidFill>
              </a:rPr>
              <a:t>RE</a:t>
            </a:r>
            <a:r>
              <a:rPr lang="en-US" dirty="0" err="1" smtClean="0"/>
              <a:t>presentional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rgbClr val="FF6600"/>
                </a:solidFill>
              </a:rPr>
              <a:t>T</a:t>
            </a:r>
            <a:r>
              <a:rPr lang="en-US" dirty="0" smtClean="0"/>
              <a:t>ransfer </a:t>
            </a:r>
          </a:p>
          <a:p>
            <a:r>
              <a:rPr lang="en-US" dirty="0" smtClean="0"/>
              <a:t>Server does not “hold on” to client’s state</a:t>
            </a:r>
          </a:p>
          <a:p>
            <a:r>
              <a:rPr lang="en-US" dirty="0" smtClean="0"/>
              <a:t>Possible next state transitions of the client are encoded in Hypermedia</a:t>
            </a:r>
          </a:p>
          <a:p>
            <a:pPr lvl="1"/>
            <a:r>
              <a:rPr lang="en-US" dirty="0" smtClean="0"/>
              <a:t>Anchors, forms, scripted actions, </a:t>
            </a:r>
            <a:r>
              <a:rPr lang="en-US" dirty="0" err="1" smtClean="0"/>
              <a:t>eXternal</a:t>
            </a:r>
            <a:r>
              <a:rPr lang="en-US" dirty="0" smtClean="0"/>
              <a:t> reps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83420" y="5220053"/>
            <a:ext cx="3797630" cy="1519133"/>
            <a:chOff x="2383420" y="4947902"/>
            <a:chExt cx="3797630" cy="1519133"/>
          </a:xfrm>
        </p:grpSpPr>
        <p:sp>
          <p:nvSpPr>
            <p:cNvPr id="5" name="Oval 4"/>
            <p:cNvSpPr/>
            <p:nvPr/>
          </p:nvSpPr>
          <p:spPr>
            <a:xfrm>
              <a:off x="2383420" y="4947902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LoggedOut</a:t>
              </a:r>
              <a:endParaRPr lang="en-US" sz="9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847114" y="5518687"/>
              <a:ext cx="940172" cy="9483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29584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Logged</a:t>
              </a:r>
            </a:p>
            <a:p>
              <a:pPr algn="ctr"/>
              <a:r>
                <a:rPr lang="en-US" sz="900" dirty="0" smtClean="0"/>
                <a:t>In</a:t>
              </a:r>
            </a:p>
            <a:p>
              <a:pPr algn="ctr"/>
              <a:r>
                <a:rPr lang="en-US" sz="900" dirty="0" smtClean="0"/>
                <a:t>User</a:t>
              </a:r>
              <a:endParaRPr lang="en-US" sz="9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389326" y="5586846"/>
              <a:ext cx="791724" cy="7916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Change</a:t>
              </a:r>
            </a:p>
            <a:p>
              <a:pPr algn="ctr"/>
              <a:r>
                <a:rPr lang="en-US" sz="900" dirty="0" smtClean="0"/>
                <a:t>Account</a:t>
              </a:r>
              <a:endParaRPr lang="en-US" sz="900" dirty="0"/>
            </a:p>
          </p:txBody>
        </p:sp>
        <p:cxnSp>
          <p:nvCxnSpPr>
            <p:cNvPr id="9" name="Straight Arrow Connector 8"/>
            <p:cNvCxnSpPr>
              <a:stCxn id="7" idx="7"/>
              <a:endCxn id="8" idx="1"/>
            </p:cNvCxnSpPr>
            <p:nvPr/>
          </p:nvCxnSpPr>
          <p:spPr>
            <a:xfrm rot="5400000" flipH="1" flipV="1">
              <a:off x="5055317" y="5252829"/>
              <a:ext cx="1588" cy="899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rot="16200000" flipV="1">
              <a:off x="3470052" y="5127306"/>
              <a:ext cx="208836" cy="9421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Principle: Stateless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Stateless interaction, not stateless servers</a:t>
            </a:r>
          </a:p>
          <a:p>
            <a:r>
              <a:rPr lang="en-US" dirty="0" smtClean="0"/>
              <a:t>Stateless interaction:</a:t>
            </a:r>
          </a:p>
          <a:p>
            <a:pPr lvl="1"/>
            <a:r>
              <a:rPr lang="en-US" dirty="0" smtClean="0"/>
              <a:t>Messages are self-contained, every message from client to server is independent of prior messages</a:t>
            </a:r>
          </a:p>
          <a:p>
            <a:r>
              <a:rPr lang="en-US" dirty="0" smtClean="0"/>
              <a:t>Server </a:t>
            </a:r>
            <a:r>
              <a:rPr lang="en-US" dirty="0" smtClean="0"/>
              <a:t>may create resources (e.g. session info) regarding clients</a:t>
            </a:r>
          </a:p>
          <a:p>
            <a:pPr lvl="1"/>
            <a:r>
              <a:rPr lang="en-US" dirty="0" smtClean="0"/>
              <a:t>Critical for real applications </a:t>
            </a:r>
          </a:p>
          <a:p>
            <a:pPr lvl="1"/>
            <a:r>
              <a:rPr lang="en-US" dirty="0" smtClean="0"/>
              <a:t>Preferably in DB</a:t>
            </a:r>
          </a:p>
          <a:p>
            <a:r>
              <a:rPr lang="en-US" dirty="0" smtClean="0"/>
              <a:t>After serving, server does not “hold on”</a:t>
            </a:r>
          </a:p>
        </p:txBody>
      </p:sp>
    </p:spTree>
    <p:extLst>
      <p:ext uri="{BB962C8B-B14F-4D97-AF65-F5344CB8AC3E}">
        <p14:creationId xmlns:p14="http://schemas.microsoft.com/office/powerpoint/2010/main" val="1289108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 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is sent back to client in hyperlinks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84" y="3154303"/>
            <a:ext cx="7574602" cy="68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099540" y="2544792"/>
            <a:ext cx="1286946" cy="103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7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2973" y="2449907"/>
            <a:ext cx="64449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state</a:t>
            </a:r>
          </a:p>
          <a:p>
            <a:r>
              <a:rPr lang="en-US" sz="3200" dirty="0" smtClean="0"/>
              <a:t>while (True)</a:t>
            </a:r>
          </a:p>
          <a:p>
            <a:r>
              <a:rPr lang="en-US" sz="3200" dirty="0" smtClean="0"/>
              <a:t>    event = </a:t>
            </a:r>
            <a:r>
              <a:rPr lang="en-US" sz="3200" dirty="0" err="1" smtClean="0"/>
              <a:t>eventSource.getNextEvent</a:t>
            </a:r>
            <a:r>
              <a:rPr lang="en-US" sz="3200" dirty="0" smtClean="0"/>
              <a:t>()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process(event)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render(state)</a:t>
            </a:r>
          </a:p>
        </p:txBody>
      </p:sp>
    </p:spTree>
    <p:extLst>
      <p:ext uri="{BB962C8B-B14F-4D97-AF65-F5344CB8AC3E}">
        <p14:creationId xmlns:p14="http://schemas.microsoft.com/office/powerpoint/2010/main" val="912691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Embrace hypermedia</a:t>
            </a:r>
          </a:p>
          <a:p>
            <a:pPr lvl="1"/>
            <a:r>
              <a:rPr lang="en-US" dirty="0" smtClean="0"/>
              <a:t>Name your resources/features with URIs</a:t>
            </a:r>
          </a:p>
          <a:p>
            <a:pPr lvl="1"/>
            <a:r>
              <a:rPr lang="en-US" dirty="0" smtClean="0"/>
              <a:t>Design your namespace carefully</a:t>
            </a:r>
          </a:p>
          <a:p>
            <a:r>
              <a:rPr lang="en-US" dirty="0" smtClean="0"/>
              <a:t>Hide mechanisms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: http://example.com/cgi-bin/users.pl?name=John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Good</a:t>
            </a:r>
            <a:r>
              <a:rPr lang="en-US" dirty="0" smtClean="0"/>
              <a:t>: http://example.com/users/John</a:t>
            </a:r>
          </a:p>
          <a:p>
            <a:r>
              <a:rPr lang="en-US" dirty="0" smtClean="0"/>
              <a:t>Serve POST, GET, PUT, DELETE on those resources</a:t>
            </a:r>
          </a:p>
          <a:p>
            <a:pPr lvl="1"/>
            <a:r>
              <a:rPr lang="en-US" dirty="0" smtClean="0"/>
              <a:t>Roughly, Create, Retrieve, Update, Delete (CRUD) life-cycle</a:t>
            </a:r>
          </a:p>
          <a:p>
            <a:r>
              <a:rPr lang="en-US" dirty="0" smtClean="0"/>
              <a:t>Don’t hold on to state</a:t>
            </a:r>
          </a:p>
          <a:p>
            <a:pPr lvl="1"/>
            <a:r>
              <a:rPr lang="en-US" dirty="0" smtClean="0"/>
              <a:t>Serve and forget (functional programming-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Consider serving multiple representations</a:t>
            </a:r>
          </a:p>
          <a:p>
            <a:pPr lvl="1"/>
            <a:r>
              <a:rPr lang="en-US" dirty="0" smtClean="0"/>
              <a:t>HTML, XML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Design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35504"/>
          </a:xfrm>
        </p:spPr>
        <p:txBody>
          <a:bodyPr>
            <a:normAutofit/>
          </a:bodyPr>
          <a:lstStyle/>
          <a:p>
            <a:r>
              <a:rPr lang="en-US" u="sng" dirty="0" err="1" smtClean="0"/>
              <a:t>URIs</a:t>
            </a:r>
            <a:r>
              <a:rPr lang="en-US" u="sng" dirty="0" smtClean="0"/>
              <a:t> are </a:t>
            </a:r>
            <a:r>
              <a:rPr lang="en-US" i="1" u="sng" dirty="0" smtClean="0"/>
              <a:t>nouns</a:t>
            </a:r>
          </a:p>
          <a:p>
            <a:r>
              <a:rPr lang="en-US" u="sng" dirty="0" smtClean="0"/>
              <a:t>The 8 HTTP operations are </a:t>
            </a:r>
            <a:r>
              <a:rPr lang="en-US" i="1" u="sng" dirty="0" smtClean="0"/>
              <a:t>verbs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Operations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CONNECT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Spec</a:t>
            </a:r>
            <a:endParaRPr lang="en-US" dirty="0" smtClean="0"/>
          </a:p>
        </p:txBody>
      </p:sp>
      <p:sp>
        <p:nvSpPr>
          <p:cNvPr id="4" name="Right Brace 3"/>
          <p:cNvSpPr/>
          <p:nvPr/>
        </p:nvSpPr>
        <p:spPr>
          <a:xfrm>
            <a:off x="2228215" y="1600200"/>
            <a:ext cx="704193" cy="243577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53111" y="2628386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Idempotent methods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49151" y="3248485"/>
            <a:ext cx="4542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Means: the side effects of many invocations are exactly the same as the side effects of one invocation</a:t>
            </a:r>
          </a:p>
          <a:p>
            <a:endParaRPr lang="en-US" dirty="0" smtClean="0"/>
          </a:p>
          <a:p>
            <a:r>
              <a:rPr lang="en-US" dirty="0" smtClean="0"/>
              <a:t>See Wikipedia </a:t>
            </a:r>
            <a:r>
              <a:rPr lang="en-US" dirty="0" smtClean="0">
                <a:hlinkClick r:id="rId3"/>
              </a:rPr>
              <a:t>Idempotent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4097057" y="3090470"/>
            <a:ext cx="158434" cy="157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REST, back to the 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RE</a:t>
            </a:r>
            <a:r>
              <a:rPr lang="en-US" dirty="0" err="1" smtClean="0"/>
              <a:t>presentational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S</a:t>
            </a:r>
            <a:r>
              <a:rPr lang="en-US" dirty="0" smtClean="0"/>
              <a:t>tate </a:t>
            </a:r>
            <a:r>
              <a:rPr lang="en-US" dirty="0" smtClean="0">
                <a:solidFill>
                  <a:schemeClr val="accent4"/>
                </a:solidFill>
              </a:rPr>
              <a:t>T</a:t>
            </a:r>
            <a:r>
              <a:rPr lang="en-US" dirty="0" smtClean="0"/>
              <a:t>ransfer</a:t>
            </a:r>
          </a:p>
          <a:p>
            <a:pPr lvl="1"/>
            <a:r>
              <a:rPr lang="en-US" dirty="0" smtClean="0"/>
              <a:t>Now you </a:t>
            </a:r>
            <a:r>
              <a:rPr lang="en-US" i="1" u="sng" dirty="0" smtClean="0"/>
              <a:t>really</a:t>
            </a:r>
            <a:r>
              <a:rPr lang="en-US" i="1" dirty="0" smtClean="0"/>
              <a:t> </a:t>
            </a:r>
            <a:r>
              <a:rPr lang="en-US" dirty="0" smtClean="0"/>
              <a:t>know what this means!</a:t>
            </a:r>
          </a:p>
          <a:p>
            <a:r>
              <a:rPr lang="en-US" dirty="0" smtClean="0"/>
              <a:t>Explanation of HTTP 1.1 (for the most part)</a:t>
            </a:r>
          </a:p>
          <a:p>
            <a:pPr lvl="1"/>
            <a:r>
              <a:rPr lang="en-US" dirty="0" smtClean="0"/>
              <a:t>Much needed conceptual model</a:t>
            </a:r>
          </a:p>
          <a:p>
            <a:r>
              <a:rPr lang="en-US" dirty="0" smtClean="0"/>
              <a:t>Style of writing distributed applications</a:t>
            </a:r>
          </a:p>
          <a:p>
            <a:pPr lvl="1"/>
            <a:r>
              <a:rPr lang="en-US" dirty="0" smtClean="0"/>
              <a:t>Design guidelines</a:t>
            </a:r>
          </a:p>
          <a:p>
            <a:r>
              <a:rPr lang="en-US" dirty="0" smtClean="0"/>
              <a:t>“Story” that guides the evolution of Web standards</a:t>
            </a:r>
          </a:p>
          <a:p>
            <a:pPr lvl="1"/>
            <a:r>
              <a:rPr lang="en-US" dirty="0" smtClean="0"/>
              <a:t>A lighthouse for new ideas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handled by framework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0611" y="4640982"/>
            <a:ext cx="64449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while (True)</a:t>
            </a:r>
          </a:p>
          <a:p>
            <a:r>
              <a:rPr lang="en-US" sz="3200" dirty="0" smtClean="0"/>
              <a:t>    event = </a:t>
            </a:r>
            <a:r>
              <a:rPr lang="en-US" sz="3200" dirty="0" err="1" smtClean="0"/>
              <a:t>eventSource.getNextEvent</a:t>
            </a:r>
            <a:r>
              <a:rPr lang="en-US" sz="3200" dirty="0" smtClean="0"/>
              <a:t>()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callback(event)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33042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06747" y="1558124"/>
            <a:ext cx="29286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state</a:t>
            </a:r>
          </a:p>
          <a:p>
            <a:r>
              <a:rPr lang="en-US" sz="3200" dirty="0" smtClean="0"/>
              <a:t>callback(event)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process(event)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render(state)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2164" y="5382041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32770" y="252382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code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777042" y="2589175"/>
            <a:ext cx="836762" cy="316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94267" y="4451230"/>
            <a:ext cx="8203084" cy="2268747"/>
          </a:xfrm>
          <a:prstGeom prst="rect">
            <a:avLst/>
          </a:prstGeom>
          <a:solidFill>
            <a:srgbClr val="94B6D2">
              <a:alpha val="47059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42005" y="3105509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Hollywood style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735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to manage internal state and external views</a:t>
            </a:r>
          </a:p>
          <a:p>
            <a:r>
              <a:rPr lang="en-US" dirty="0" smtClean="0"/>
              <a:t>How to deal with application “memory”</a:t>
            </a:r>
          </a:p>
          <a:p>
            <a:pPr lvl="1"/>
            <a:r>
              <a:rPr lang="en-US" dirty="0" smtClean="0"/>
              <a:t>Behavior</a:t>
            </a:r>
            <a:r>
              <a:rPr lang="en-US" dirty="0" smtClean="0"/>
              <a:t> </a:t>
            </a:r>
            <a:r>
              <a:rPr lang="en-US" dirty="0" smtClean="0"/>
              <a:t>that </a:t>
            </a:r>
            <a:r>
              <a:rPr lang="en-US" dirty="0" smtClean="0"/>
              <a:t>depends </a:t>
            </a:r>
            <a:r>
              <a:rPr lang="en-US" dirty="0" smtClean="0"/>
              <a:t>on </a:t>
            </a:r>
            <a:r>
              <a:rPr lang="en-US" dirty="0" smtClean="0"/>
              <a:t>history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These are unique to interactive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8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Trinity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Represents the application’s data and logic</a:t>
            </a:r>
          </a:p>
          <a:p>
            <a:r>
              <a:rPr lang="en-US" dirty="0" smtClean="0"/>
              <a:t>View</a:t>
            </a:r>
          </a:p>
          <a:p>
            <a:pPr lvl="1"/>
            <a:r>
              <a:rPr lang="en-US" dirty="0" smtClean="0"/>
              <a:t>Represents a specific rendition of the model</a:t>
            </a:r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Provides input controls for populating/updating the model and for invoking the right view</a:t>
            </a:r>
          </a:p>
          <a:p>
            <a:pPr lvl="1"/>
            <a:endParaRPr lang="en-US" dirty="0"/>
          </a:p>
          <a:p>
            <a:r>
              <a:rPr lang="en-US" dirty="0" smtClean="0"/>
              <a:t>Objects/functions belong to only one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8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 v1 –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513273"/>
            <a:ext cx="92031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WordFrequenciesModel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"""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Models the data. In this case, we're only interested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words and their frequencies as an end result """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self.update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update(self,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set(open('../stop_words.txt').read().split(','))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('[a-z]{2,}', open(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path_to_file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).read().lower())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self.freqs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 for w in words if w not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"File not found"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self.freqs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16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21140</TotalTime>
  <Words>1529</Words>
  <Application>Microsoft Office PowerPoint</Application>
  <PresentationFormat>On-screen Show (4:3)</PresentationFormat>
  <Paragraphs>374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Median</vt:lpstr>
      <vt:lpstr>INF 212 ANALYSIS OF PROG. LANGs.  Interactivity</vt:lpstr>
      <vt:lpstr>Interactivity</vt:lpstr>
      <vt:lpstr>Batch processing</vt:lpstr>
      <vt:lpstr>Event loop</vt:lpstr>
      <vt:lpstr>Event loop handled by framework</vt:lpstr>
      <vt:lpstr>Issues</vt:lpstr>
      <vt:lpstr>Model-View-Controller</vt:lpstr>
      <vt:lpstr>MVC Trinity</vt:lpstr>
      <vt:lpstr>Term Frequency v1 – Model</vt:lpstr>
      <vt:lpstr>Term Frequency v1 – View </vt:lpstr>
      <vt:lpstr>Term Frequency v1 – Controller </vt:lpstr>
      <vt:lpstr>Passive vs. Active</vt:lpstr>
      <vt:lpstr>Active MVC</vt:lpstr>
      <vt:lpstr>Active MVC – the wrong way</vt:lpstr>
      <vt:lpstr>Active MVC – better</vt:lpstr>
      <vt:lpstr>Active MVC – better</vt:lpstr>
      <vt:lpstr>MVC</vt:lpstr>
      <vt:lpstr>REST</vt:lpstr>
      <vt:lpstr>Recap</vt:lpstr>
      <vt:lpstr>HTML and HTTP</vt:lpstr>
      <vt:lpstr>First Web Programs</vt:lpstr>
      <vt:lpstr>First Web Programs – CGI</vt:lpstr>
      <vt:lpstr>First Web Programs – PHP </vt:lpstr>
      <vt:lpstr>Web Programming</vt:lpstr>
      <vt:lpstr>REST</vt:lpstr>
      <vt:lpstr>The importance of REST</vt:lpstr>
      <vt:lpstr>HTTP vs. REST</vt:lpstr>
      <vt:lpstr>REST Design Principles</vt:lpstr>
      <vt:lpstr>REST in action</vt:lpstr>
      <vt:lpstr>Design Principle: Request-Response</vt:lpstr>
      <vt:lpstr>Design Principle: Uniform Interfaces</vt:lpstr>
      <vt:lpstr>TF Resources</vt:lpstr>
      <vt:lpstr>TF Uniform Interface</vt:lpstr>
      <vt:lpstr>Representations</vt:lpstr>
      <vt:lpstr>HATEOAS</vt:lpstr>
      <vt:lpstr>HATEOAS</vt:lpstr>
      <vt:lpstr>HATEOAS</vt:lpstr>
      <vt:lpstr>Design Principle: Stateless</vt:lpstr>
      <vt:lpstr>TF Statelessness</vt:lpstr>
      <vt:lpstr>RESTful Design Guidelines</vt:lpstr>
      <vt:lpstr>RESTful Design Guidelines</vt:lpstr>
      <vt:lpstr>HTTP Operations (recap)</vt:lpstr>
      <vt:lpstr>REST, back to the beginning</vt:lpstr>
    </vt:vector>
  </TitlesOfParts>
  <Company>UCI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Cristina Lopes</dc:creator>
  <cp:lastModifiedBy>Crista</cp:lastModifiedBy>
  <cp:revision>259</cp:revision>
  <dcterms:created xsi:type="dcterms:W3CDTF">2010-04-19T00:03:39Z</dcterms:created>
  <dcterms:modified xsi:type="dcterms:W3CDTF">2014-03-03T05:49:57Z</dcterms:modified>
</cp:coreProperties>
</file>