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handoutMasterIdLst>
    <p:handoutMasterId r:id="rId53"/>
  </p:handoutMasterIdLst>
  <p:sldIdLst>
    <p:sldId id="256" r:id="rId2"/>
    <p:sldId id="258" r:id="rId3"/>
    <p:sldId id="257" r:id="rId4"/>
    <p:sldId id="260" r:id="rId5"/>
    <p:sldId id="302" r:id="rId6"/>
    <p:sldId id="325" r:id="rId7"/>
    <p:sldId id="327" r:id="rId8"/>
    <p:sldId id="329" r:id="rId9"/>
    <p:sldId id="330" r:id="rId10"/>
    <p:sldId id="331" r:id="rId11"/>
    <p:sldId id="332" r:id="rId12"/>
    <p:sldId id="328" r:id="rId13"/>
    <p:sldId id="333" r:id="rId14"/>
    <p:sldId id="334" r:id="rId15"/>
    <p:sldId id="324" r:id="rId16"/>
    <p:sldId id="264" r:id="rId17"/>
    <p:sldId id="307" r:id="rId18"/>
    <p:sldId id="272" r:id="rId19"/>
    <p:sldId id="335" r:id="rId20"/>
    <p:sldId id="267" r:id="rId21"/>
    <p:sldId id="266" r:id="rId22"/>
    <p:sldId id="336" r:id="rId23"/>
    <p:sldId id="311" r:id="rId24"/>
    <p:sldId id="312" r:id="rId25"/>
    <p:sldId id="314" r:id="rId26"/>
    <p:sldId id="337" r:id="rId27"/>
    <p:sldId id="340" r:id="rId28"/>
    <p:sldId id="276" r:id="rId29"/>
    <p:sldId id="277" r:id="rId30"/>
    <p:sldId id="278" r:id="rId31"/>
    <p:sldId id="279" r:id="rId32"/>
    <p:sldId id="280" r:id="rId33"/>
    <p:sldId id="281" r:id="rId34"/>
    <p:sldId id="282" r:id="rId35"/>
    <p:sldId id="283" r:id="rId36"/>
    <p:sldId id="284" r:id="rId37"/>
    <p:sldId id="338" r:id="rId38"/>
    <p:sldId id="285" r:id="rId39"/>
    <p:sldId id="286" r:id="rId40"/>
    <p:sldId id="339" r:id="rId41"/>
    <p:sldId id="288" r:id="rId42"/>
    <p:sldId id="341" r:id="rId43"/>
    <p:sldId id="342" r:id="rId44"/>
    <p:sldId id="344" r:id="rId45"/>
    <p:sldId id="343" r:id="rId46"/>
    <p:sldId id="350" r:id="rId47"/>
    <p:sldId id="345" r:id="rId48"/>
    <p:sldId id="348" r:id="rId49"/>
    <p:sldId id="347" r:id="rId50"/>
    <p:sldId id="349" r:id="rId51"/>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195" algn="l" rtl="0" fontAlgn="base">
      <a:spcBef>
        <a:spcPct val="0"/>
      </a:spcBef>
      <a:spcAft>
        <a:spcPct val="0"/>
      </a:spcAft>
      <a:defRPr sz="2400" kern="1200">
        <a:solidFill>
          <a:schemeClr val="tx1"/>
        </a:solidFill>
        <a:latin typeface="Times New Roman" pitchFamily="18" charset="0"/>
        <a:ea typeface="+mn-ea"/>
        <a:cs typeface="+mn-cs"/>
      </a:defRPr>
    </a:lvl2pPr>
    <a:lvl3pPr marL="914391" algn="l" rtl="0" fontAlgn="base">
      <a:spcBef>
        <a:spcPct val="0"/>
      </a:spcBef>
      <a:spcAft>
        <a:spcPct val="0"/>
      </a:spcAft>
      <a:defRPr sz="2400" kern="1200">
        <a:solidFill>
          <a:schemeClr val="tx1"/>
        </a:solidFill>
        <a:latin typeface="Times New Roman" pitchFamily="18" charset="0"/>
        <a:ea typeface="+mn-ea"/>
        <a:cs typeface="+mn-cs"/>
      </a:defRPr>
    </a:lvl3pPr>
    <a:lvl4pPr marL="1371586" algn="l" rtl="0" fontAlgn="base">
      <a:spcBef>
        <a:spcPct val="0"/>
      </a:spcBef>
      <a:spcAft>
        <a:spcPct val="0"/>
      </a:spcAft>
      <a:defRPr sz="2400" kern="1200">
        <a:solidFill>
          <a:schemeClr val="tx1"/>
        </a:solidFill>
        <a:latin typeface="Times New Roman" pitchFamily="18" charset="0"/>
        <a:ea typeface="+mn-ea"/>
        <a:cs typeface="+mn-cs"/>
      </a:defRPr>
    </a:lvl4pPr>
    <a:lvl5pPr marL="1828782" algn="l" rtl="0" fontAlgn="base">
      <a:spcBef>
        <a:spcPct val="0"/>
      </a:spcBef>
      <a:spcAft>
        <a:spcPct val="0"/>
      </a:spcAft>
      <a:defRPr sz="2400" kern="1200">
        <a:solidFill>
          <a:schemeClr val="tx1"/>
        </a:solidFill>
        <a:latin typeface="Times New Roman" pitchFamily="18" charset="0"/>
        <a:ea typeface="+mn-ea"/>
        <a:cs typeface="+mn-cs"/>
      </a:defRPr>
    </a:lvl5pPr>
    <a:lvl6pPr marL="2285977" algn="l" defTabSz="914391" rtl="0" eaLnBrk="1" latinLnBrk="0" hangingPunct="1">
      <a:defRPr sz="2400" kern="1200">
        <a:solidFill>
          <a:schemeClr val="tx1"/>
        </a:solidFill>
        <a:latin typeface="Times New Roman" pitchFamily="18" charset="0"/>
        <a:ea typeface="+mn-ea"/>
        <a:cs typeface="+mn-cs"/>
      </a:defRPr>
    </a:lvl6pPr>
    <a:lvl7pPr marL="2743173" algn="l" defTabSz="914391" rtl="0" eaLnBrk="1" latinLnBrk="0" hangingPunct="1">
      <a:defRPr sz="2400" kern="1200">
        <a:solidFill>
          <a:schemeClr val="tx1"/>
        </a:solidFill>
        <a:latin typeface="Times New Roman" pitchFamily="18" charset="0"/>
        <a:ea typeface="+mn-ea"/>
        <a:cs typeface="+mn-cs"/>
      </a:defRPr>
    </a:lvl7pPr>
    <a:lvl8pPr marL="3200368" algn="l" defTabSz="914391" rtl="0" eaLnBrk="1" latinLnBrk="0" hangingPunct="1">
      <a:defRPr sz="2400" kern="1200">
        <a:solidFill>
          <a:schemeClr val="tx1"/>
        </a:solidFill>
        <a:latin typeface="Times New Roman" pitchFamily="18" charset="0"/>
        <a:ea typeface="+mn-ea"/>
        <a:cs typeface="+mn-cs"/>
      </a:defRPr>
    </a:lvl8pPr>
    <a:lvl9pPr marL="3657563" algn="l" defTabSz="914391"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81228" autoAdjust="0"/>
  </p:normalViewPr>
  <p:slideViewPr>
    <p:cSldViewPr>
      <p:cViewPr varScale="1">
        <p:scale>
          <a:sx n="84" d="100"/>
          <a:sy n="84" d="100"/>
        </p:scale>
        <p:origin x="-1254" y="-96"/>
      </p:cViewPr>
      <p:guideLst>
        <p:guide orient="horz" pos="2160"/>
        <p:guide pos="2880"/>
      </p:guideLst>
    </p:cSldViewPr>
  </p:slideViewPr>
  <p:outlineViewPr>
    <p:cViewPr>
      <p:scale>
        <a:sx n="33" d="100"/>
        <a:sy n="33" d="100"/>
      </p:scale>
      <p:origin x="48" y="522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08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42DA30-2266-4C8C-8863-AD7C728B0D60}" type="datetimeFigureOut">
              <a:rPr lang="en-GB" smtClean="0"/>
              <a:pPr/>
              <a:t>05/02/2014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E55330-474E-4A4C-BED7-436D324538A6}" type="slidenum">
              <a:rPr lang="en-GB" smtClean="0"/>
              <a:pPr/>
              <a:t>‹#›</a:t>
            </a:fld>
            <a:endParaRPr lang="en-GB"/>
          </a:p>
        </p:txBody>
      </p:sp>
    </p:spTree>
    <p:extLst>
      <p:ext uri="{BB962C8B-B14F-4D97-AF65-F5344CB8AC3E}">
        <p14:creationId xmlns:p14="http://schemas.microsoft.com/office/powerpoint/2010/main" val="3555876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7101638-45AF-40ED-A6FA-B2DB0E91CB71}" type="slidenum">
              <a:rPr lang="en-US"/>
              <a:pPr/>
              <a:t>‹#›</a:t>
            </a:fld>
            <a:endParaRPr lang="en-US"/>
          </a:p>
        </p:txBody>
      </p:sp>
    </p:spTree>
    <p:extLst>
      <p:ext uri="{BB962C8B-B14F-4D97-AF65-F5344CB8AC3E}">
        <p14:creationId xmlns:p14="http://schemas.microsoft.com/office/powerpoint/2010/main" val="17501250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195" algn="l" rtl="0" fontAlgn="base">
      <a:spcBef>
        <a:spcPct val="30000"/>
      </a:spcBef>
      <a:spcAft>
        <a:spcPct val="0"/>
      </a:spcAft>
      <a:defRPr sz="1200" kern="1200">
        <a:solidFill>
          <a:schemeClr val="tx1"/>
        </a:solidFill>
        <a:latin typeface="Times New Roman" pitchFamily="18" charset="0"/>
        <a:ea typeface="+mn-ea"/>
        <a:cs typeface="+mn-cs"/>
      </a:defRPr>
    </a:lvl2pPr>
    <a:lvl3pPr marL="914391" algn="l" rtl="0" fontAlgn="base">
      <a:spcBef>
        <a:spcPct val="30000"/>
      </a:spcBef>
      <a:spcAft>
        <a:spcPct val="0"/>
      </a:spcAft>
      <a:defRPr sz="1200" kern="1200">
        <a:solidFill>
          <a:schemeClr val="tx1"/>
        </a:solidFill>
        <a:latin typeface="Times New Roman" pitchFamily="18" charset="0"/>
        <a:ea typeface="+mn-ea"/>
        <a:cs typeface="+mn-cs"/>
      </a:defRPr>
    </a:lvl3pPr>
    <a:lvl4pPr marL="1371586" algn="l" rtl="0" fontAlgn="base">
      <a:spcBef>
        <a:spcPct val="30000"/>
      </a:spcBef>
      <a:spcAft>
        <a:spcPct val="0"/>
      </a:spcAft>
      <a:defRPr sz="1200" kern="1200">
        <a:solidFill>
          <a:schemeClr val="tx1"/>
        </a:solidFill>
        <a:latin typeface="Times New Roman" pitchFamily="18" charset="0"/>
        <a:ea typeface="+mn-ea"/>
        <a:cs typeface="+mn-cs"/>
      </a:defRPr>
    </a:lvl4pPr>
    <a:lvl5pPr marL="1828782" algn="l" rtl="0" fontAlgn="base">
      <a:spcBef>
        <a:spcPct val="30000"/>
      </a:spcBef>
      <a:spcAft>
        <a:spcPct val="0"/>
      </a:spcAft>
      <a:defRPr sz="1200" kern="1200">
        <a:solidFill>
          <a:schemeClr val="tx1"/>
        </a:solidFill>
        <a:latin typeface="Times New Roman" pitchFamily="18" charset="0"/>
        <a:ea typeface="+mn-ea"/>
        <a:cs typeface="+mn-cs"/>
      </a:defRPr>
    </a:lvl5pPr>
    <a:lvl6pPr marL="2285977" algn="l" defTabSz="914391" rtl="0" eaLnBrk="1" latinLnBrk="0" hangingPunct="1">
      <a:defRPr sz="1200" kern="1200">
        <a:solidFill>
          <a:schemeClr val="tx1"/>
        </a:solidFill>
        <a:latin typeface="+mn-lt"/>
        <a:ea typeface="+mn-ea"/>
        <a:cs typeface="+mn-cs"/>
      </a:defRPr>
    </a:lvl6pPr>
    <a:lvl7pPr marL="2743173" algn="l" defTabSz="914391" rtl="0" eaLnBrk="1" latinLnBrk="0" hangingPunct="1">
      <a:defRPr sz="1200" kern="1200">
        <a:solidFill>
          <a:schemeClr val="tx1"/>
        </a:solidFill>
        <a:latin typeface="+mn-lt"/>
        <a:ea typeface="+mn-ea"/>
        <a:cs typeface="+mn-cs"/>
      </a:defRPr>
    </a:lvl7pPr>
    <a:lvl8pPr marL="3200368" algn="l" defTabSz="914391" rtl="0" eaLnBrk="1" latinLnBrk="0" hangingPunct="1">
      <a:defRPr sz="1200" kern="1200">
        <a:solidFill>
          <a:schemeClr val="tx1"/>
        </a:solidFill>
        <a:latin typeface="+mn-lt"/>
        <a:ea typeface="+mn-ea"/>
        <a:cs typeface="+mn-cs"/>
      </a:defRPr>
    </a:lvl8pPr>
    <a:lvl9pPr marL="3657563" algn="l" defTabSz="91439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angrez.blogspot.com/2006/11/using-reflection-in-ruby.html"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phrogz.net/programmingruby/ospace.htm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en.wikipedia.org/wiki/Computer_program" TargetMode="External"/><Relationship Id="rId7" Type="http://schemas.openxmlformats.org/officeDocument/2006/relationships/hyperlink" Target="http://www.knowledgerush.com/kr/encyclopedia/Metaprogramming/"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en.wikipedia.org/wiki/Metaprogramming" TargetMode="External"/><Relationship Id="rId5" Type="http://schemas.openxmlformats.org/officeDocument/2006/relationships/hyperlink" Target="http://en.wikipedia.org/wiki/Run_time_(computing)" TargetMode="External"/><Relationship Id="rId4" Type="http://schemas.openxmlformats.org/officeDocument/2006/relationships/hyperlink" Target="http://en.wikipedia.org/wiki/Compile_time"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First-class_objec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DC68B-4B27-49D9-8D8C-899AF12ECE34}" type="slidenum">
              <a:rPr lang="en-US"/>
              <a:pPr/>
              <a:t>2</a:t>
            </a:fld>
            <a:endParaRPr lang="en-US"/>
          </a:p>
        </p:txBody>
      </p:sp>
      <p:sp>
        <p:nvSpPr>
          <p:cNvPr id="7169" name="Rectangle 1"/>
          <p:cNvSpPr>
            <a:spLocks noGrp="1" noRot="1" noChangeAspect="1" noChangeArrowheads="1"/>
          </p:cNvSpPr>
          <p:nvPr>
            <p:ph type="sldImg"/>
          </p:nvPr>
        </p:nvSpPr>
        <p:spPr>
          <a:ln/>
        </p:spPr>
      </p:sp>
      <p:sp>
        <p:nvSpPr>
          <p:cNvPr id="7170"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BF2BD8-0040-4631-B8A8-C16CA3CC8827}" type="slidenum">
              <a:rPr lang="en-US"/>
              <a:pPr/>
              <a:t>21</a:t>
            </a:fld>
            <a:endParaRPr lang="en-US"/>
          </a:p>
        </p:txBody>
      </p:sp>
      <p:sp>
        <p:nvSpPr>
          <p:cNvPr id="21505" name="Rectangle 1"/>
          <p:cNvSpPr>
            <a:spLocks noGrp="1" noRot="1" noChangeAspect="1" noChangeArrowheads="1"/>
          </p:cNvSpPr>
          <p:nvPr>
            <p:ph type="sldImg"/>
          </p:nvPr>
        </p:nvSpPr>
        <p:spPr>
          <a:ln/>
        </p:spPr>
      </p:sp>
      <p:sp>
        <p:nvSpPr>
          <p:cNvPr id="21506"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DC68B-4B27-49D9-8D8C-899AF12ECE34}" type="slidenum">
              <a:rPr lang="en-US"/>
              <a:pPr/>
              <a:t>22</a:t>
            </a:fld>
            <a:endParaRPr lang="en-US"/>
          </a:p>
        </p:txBody>
      </p:sp>
      <p:sp>
        <p:nvSpPr>
          <p:cNvPr id="7169" name="Rectangle 1"/>
          <p:cNvSpPr>
            <a:spLocks noGrp="1" noRot="1" noChangeAspect="1" noChangeArrowheads="1"/>
          </p:cNvSpPr>
          <p:nvPr>
            <p:ph type="sldImg"/>
          </p:nvPr>
        </p:nvSpPr>
        <p:spPr>
          <a:ln/>
        </p:spPr>
      </p:sp>
      <p:sp>
        <p:nvSpPr>
          <p:cNvPr id="7170"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DC68B-4B27-49D9-8D8C-899AF12ECE34}" type="slidenum">
              <a:rPr lang="en-US"/>
              <a:pPr/>
              <a:t>23</a:t>
            </a:fld>
            <a:endParaRPr lang="en-US"/>
          </a:p>
        </p:txBody>
      </p:sp>
      <p:sp>
        <p:nvSpPr>
          <p:cNvPr id="7169" name="Rectangle 1"/>
          <p:cNvSpPr>
            <a:spLocks noGrp="1" noRot="1" noChangeAspect="1" noChangeArrowheads="1"/>
          </p:cNvSpPr>
          <p:nvPr>
            <p:ph type="sldImg"/>
          </p:nvPr>
        </p:nvSpPr>
        <p:spPr>
          <a:ln/>
        </p:spPr>
      </p:sp>
      <p:sp>
        <p:nvSpPr>
          <p:cNvPr id="7170" name="Rectangle 2"/>
          <p:cNvSpPr>
            <a:spLocks noGrp="1" noChangeArrowheads="1"/>
          </p:cNvSpPr>
          <p:nvPr>
            <p:ph type="body" idx="1"/>
          </p:nvPr>
        </p:nvSpPr>
        <p:spPr/>
        <p:txBody>
          <a:bodyPr lIns="0" tIns="0" rIns="0" bIns="0"/>
          <a:lstStyle/>
          <a:p>
            <a:pPr>
              <a:lnSpc>
                <a:spcPct val="95000"/>
              </a:lnSpc>
              <a:spcBef>
                <a:spcPct val="0"/>
              </a:spcBef>
            </a:pPr>
            <a:r>
              <a:rPr lang="en-US" sz="1600" dirty="0" smtClean="0">
                <a:solidFill>
                  <a:srgbClr val="000000"/>
                </a:solidFill>
                <a:latin typeface="Arial" pitchFamily="34" charset="0"/>
              </a:rPr>
              <a:t>Second point – If there is no link between the embedded</a:t>
            </a:r>
            <a:r>
              <a:rPr lang="en-US" sz="1600" baseline="0" dirty="0" smtClean="0">
                <a:solidFill>
                  <a:srgbClr val="000000"/>
                </a:solidFill>
                <a:latin typeface="Arial" pitchFamily="34" charset="0"/>
              </a:rPr>
              <a:t> account and the system – it is equivalent to a hapless drunk who carries on about the evils of inebriation.</a:t>
            </a:r>
            <a:endParaRPr lang="en-US" sz="1600" dirty="0">
              <a:solidFill>
                <a:srgbClr val="000000"/>
              </a:solidFill>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DC68B-4B27-49D9-8D8C-899AF12ECE34}" type="slidenum">
              <a:rPr lang="en-US"/>
              <a:pPr/>
              <a:t>24</a:t>
            </a:fld>
            <a:endParaRPr lang="en-US"/>
          </a:p>
        </p:txBody>
      </p:sp>
      <p:sp>
        <p:nvSpPr>
          <p:cNvPr id="7169" name="Rectangle 1"/>
          <p:cNvSpPr>
            <a:spLocks noGrp="1" noRot="1" noChangeAspect="1" noChangeArrowheads="1"/>
          </p:cNvSpPr>
          <p:nvPr>
            <p:ph type="sldImg"/>
          </p:nvPr>
        </p:nvSpPr>
        <p:spPr>
          <a:ln/>
        </p:spPr>
      </p:sp>
      <p:sp>
        <p:nvSpPr>
          <p:cNvPr id="7170"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DC68B-4B27-49D9-8D8C-899AF12ECE34}" type="slidenum">
              <a:rPr lang="en-US"/>
              <a:pPr/>
              <a:t>25</a:t>
            </a:fld>
            <a:endParaRPr lang="en-US"/>
          </a:p>
        </p:txBody>
      </p:sp>
      <p:sp>
        <p:nvSpPr>
          <p:cNvPr id="7169" name="Rectangle 1"/>
          <p:cNvSpPr>
            <a:spLocks noGrp="1" noRot="1" noChangeAspect="1" noChangeArrowheads="1"/>
          </p:cNvSpPr>
          <p:nvPr>
            <p:ph type="sldImg"/>
          </p:nvPr>
        </p:nvSpPr>
        <p:spPr>
          <a:ln/>
        </p:spPr>
      </p:sp>
      <p:sp>
        <p:nvSpPr>
          <p:cNvPr id="7170" name="Rectangle 2"/>
          <p:cNvSpPr>
            <a:spLocks noGrp="1" noChangeArrowheads="1"/>
          </p:cNvSpPr>
          <p:nvPr>
            <p:ph type="body" idx="1"/>
          </p:nvPr>
        </p:nvSpPr>
        <p:spPr/>
        <p:txBody>
          <a:bodyPr lIns="0" tIns="0" rIns="0" bIns="0"/>
          <a:lstStyle/>
          <a:p>
            <a:pPr>
              <a:lnSpc>
                <a:spcPct val="95000"/>
              </a:lnSpc>
              <a:spcBef>
                <a:spcPct val="0"/>
              </a:spcBef>
            </a:pPr>
            <a:r>
              <a:rPr lang="en-US" sz="1600" dirty="0" smtClean="0">
                <a:solidFill>
                  <a:srgbClr val="000000"/>
                </a:solidFill>
                <a:latin typeface="Arial" pitchFamily="34" charset="0"/>
              </a:rPr>
              <a:t>Introspective overlap – In behavioral reflection </a:t>
            </a:r>
            <a:endParaRPr lang="en-US" sz="1600" dirty="0">
              <a:solidFill>
                <a:srgbClr val="000000"/>
              </a:solidFill>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DC68B-4B27-49D9-8D8C-899AF12ECE34}" type="slidenum">
              <a:rPr lang="en-US"/>
              <a:pPr/>
              <a:t>26</a:t>
            </a:fld>
            <a:endParaRPr lang="en-US"/>
          </a:p>
        </p:txBody>
      </p:sp>
      <p:sp>
        <p:nvSpPr>
          <p:cNvPr id="7169" name="Rectangle 1"/>
          <p:cNvSpPr>
            <a:spLocks noGrp="1" noRot="1" noChangeAspect="1" noChangeArrowheads="1"/>
          </p:cNvSpPr>
          <p:nvPr>
            <p:ph type="sldImg"/>
          </p:nvPr>
        </p:nvSpPr>
        <p:spPr>
          <a:ln/>
        </p:spPr>
      </p:sp>
      <p:sp>
        <p:nvSpPr>
          <p:cNvPr id="7170"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5234AF-4089-4D7A-A9C5-F0ACEAFE1F9E}" type="slidenum">
              <a:rPr lang="en-US"/>
              <a:pPr/>
              <a:t>28</a:t>
            </a:fld>
            <a:endParaRPr lang="en-US"/>
          </a:p>
        </p:txBody>
      </p:sp>
      <p:sp>
        <p:nvSpPr>
          <p:cNvPr id="41985" name="Rectangle 1"/>
          <p:cNvSpPr>
            <a:spLocks noGrp="1" noRot="1" noChangeAspect="1" noChangeArrowheads="1"/>
          </p:cNvSpPr>
          <p:nvPr>
            <p:ph type="sldImg"/>
          </p:nvPr>
        </p:nvSpPr>
        <p:spPr>
          <a:ln/>
        </p:spPr>
      </p:sp>
      <p:sp>
        <p:nvSpPr>
          <p:cNvPr id="41986" name="Rectangle 2"/>
          <p:cNvSpPr>
            <a:spLocks noGrp="1" noChangeArrowheads="1"/>
          </p:cNvSpPr>
          <p:nvPr>
            <p:ph type="body" idx="1"/>
          </p:nvPr>
        </p:nvSpPr>
        <p:spPr/>
        <p:txBody>
          <a:bodyPr lIns="0" tIns="0" rIns="0" bIns="0"/>
          <a:lstStyle/>
          <a:p>
            <a:pPr>
              <a:lnSpc>
                <a:spcPct val="95000"/>
              </a:lnSpc>
              <a:spcBef>
                <a:spcPct val="0"/>
              </a:spcBef>
            </a:pPr>
            <a:r>
              <a:rPr lang="en-US" sz="1200" b="0" i="0" kern="1200" dirty="0" smtClean="0">
                <a:solidFill>
                  <a:schemeClr val="tx1"/>
                </a:solidFill>
                <a:effectLst/>
                <a:latin typeface="Times New Roman" pitchFamily="18" charset="0"/>
                <a:ea typeface="+mn-ea"/>
                <a:cs typeface="+mn-cs"/>
              </a:rPr>
              <a:t>Reflection itself is handled through various classes, the root of which is the Reflection class. There's also </a:t>
            </a:r>
            <a:r>
              <a:rPr lang="en-US" sz="1200" b="0" i="0" kern="1200" dirty="0" err="1" smtClean="0">
                <a:solidFill>
                  <a:schemeClr val="tx1"/>
                </a:solidFill>
                <a:effectLst/>
                <a:latin typeface="Times New Roman" pitchFamily="18" charset="0"/>
                <a:ea typeface="+mn-ea"/>
                <a:cs typeface="+mn-cs"/>
              </a:rPr>
              <a:t>ReflectionClass</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ReflectionExtension</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ReflectionException</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ReflectionFunction</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ReflectionMethod</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ReflectionObject</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ReflectionParameter</a:t>
            </a:r>
            <a:r>
              <a:rPr lang="en-US" sz="1200" b="0" i="0" kern="1200" dirty="0" smtClean="0">
                <a:solidFill>
                  <a:schemeClr val="tx1"/>
                </a:solidFill>
                <a:effectLst/>
                <a:latin typeface="Times New Roman" pitchFamily="18" charset="0"/>
                <a:ea typeface="+mn-ea"/>
                <a:cs typeface="+mn-cs"/>
              </a:rPr>
              <a:t>, and </a:t>
            </a:r>
            <a:r>
              <a:rPr lang="en-US" sz="1200" b="0" i="0" kern="1200" dirty="0" err="1" smtClean="0">
                <a:solidFill>
                  <a:schemeClr val="tx1"/>
                </a:solidFill>
                <a:effectLst/>
                <a:latin typeface="Times New Roman" pitchFamily="18" charset="0"/>
                <a:ea typeface="+mn-ea"/>
                <a:cs typeface="+mn-cs"/>
              </a:rPr>
              <a:t>ReflectionProperty</a:t>
            </a:r>
            <a:r>
              <a:rPr lang="en-US" sz="1200" b="0" i="0" kern="1200" dirty="0" smtClean="0">
                <a:solidFill>
                  <a:schemeClr val="tx1"/>
                </a:solidFill>
                <a:effectLst/>
                <a:latin typeface="Times New Roman" pitchFamily="18" charset="0"/>
                <a:ea typeface="+mn-ea"/>
                <a:cs typeface="+mn-cs"/>
              </a:rPr>
              <a:t>, for looking at various parts of your script.</a:t>
            </a:r>
            <a:endParaRPr lang="en-US" sz="1600" dirty="0">
              <a:solidFill>
                <a:srgbClr val="000000"/>
              </a:solidFill>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785F0-0E7C-480B-A787-02DC8D420BEA}" type="slidenum">
              <a:rPr lang="en-US"/>
              <a:pPr/>
              <a:t>29</a:t>
            </a:fld>
            <a:endParaRPr lang="en-US"/>
          </a:p>
        </p:txBody>
      </p:sp>
      <p:sp>
        <p:nvSpPr>
          <p:cNvPr id="44033" name="Rectangle 1"/>
          <p:cNvSpPr>
            <a:spLocks noGrp="1" noRot="1" noChangeAspect="1" noChangeArrowheads="1"/>
          </p:cNvSpPr>
          <p:nvPr>
            <p:ph type="sldImg"/>
          </p:nvPr>
        </p:nvSpPr>
        <p:spPr>
          <a:ln/>
        </p:spPr>
      </p:sp>
      <p:sp>
        <p:nvSpPr>
          <p:cNvPr id="44034" name="Rectangle 2"/>
          <p:cNvSpPr>
            <a:spLocks noGrp="1" noChangeArrowheads="1"/>
          </p:cNvSpPr>
          <p:nvPr>
            <p:ph type="body" idx="1"/>
          </p:nvPr>
        </p:nvSpPr>
        <p:spPr/>
        <p:txBody>
          <a:bodyPr lIns="0" tIns="0" rIns="0" bIns="0"/>
          <a:lstStyle/>
          <a:p>
            <a:pPr>
              <a:lnSpc>
                <a:spcPct val="95000"/>
              </a:lnSpc>
              <a:spcBef>
                <a:spcPct val="0"/>
              </a:spcBef>
            </a:pPr>
            <a:r>
              <a:rPr lang="en-US" sz="1200" b="0" i="0" kern="1200" dirty="0" smtClean="0">
                <a:solidFill>
                  <a:schemeClr val="tx1"/>
                </a:solidFill>
                <a:effectLst/>
                <a:latin typeface="Times New Roman" pitchFamily="18" charset="0"/>
                <a:ea typeface="+mn-ea"/>
                <a:cs typeface="+mn-cs"/>
              </a:rPr>
              <a:t>What we have there are two classes, </a:t>
            </a:r>
            <a:r>
              <a:rPr lang="en-US" sz="1200" b="0" i="0" kern="1200" dirty="0" err="1" smtClean="0">
                <a:solidFill>
                  <a:schemeClr val="tx1"/>
                </a:solidFill>
                <a:effectLst/>
                <a:latin typeface="Times New Roman" pitchFamily="18" charset="0"/>
                <a:ea typeface="+mn-ea"/>
                <a:cs typeface="+mn-cs"/>
              </a:rPr>
              <a:t>myparent</a:t>
            </a:r>
            <a:r>
              <a:rPr lang="en-US" sz="1200" b="0" i="0" kern="1200" dirty="0" smtClean="0">
                <a:solidFill>
                  <a:schemeClr val="tx1"/>
                </a:solidFill>
                <a:effectLst/>
                <a:latin typeface="Times New Roman" pitchFamily="18" charset="0"/>
                <a:ea typeface="+mn-ea"/>
                <a:cs typeface="+mn-cs"/>
              </a:rPr>
              <a:t> and </a:t>
            </a:r>
            <a:r>
              <a:rPr lang="en-US" sz="1200" b="0" i="0" kern="1200" dirty="0" err="1" smtClean="0">
                <a:solidFill>
                  <a:schemeClr val="tx1"/>
                </a:solidFill>
                <a:effectLst/>
                <a:latin typeface="Times New Roman" pitchFamily="18" charset="0"/>
                <a:ea typeface="+mn-ea"/>
                <a:cs typeface="+mn-cs"/>
              </a:rPr>
              <a:t>mychild</a:t>
            </a:r>
            <a:r>
              <a:rPr lang="en-US" sz="1200" b="0" i="0" kern="1200" dirty="0" smtClean="0">
                <a:solidFill>
                  <a:schemeClr val="tx1"/>
                </a:solidFill>
                <a:effectLst/>
                <a:latin typeface="Times New Roman" pitchFamily="18" charset="0"/>
                <a:ea typeface="+mn-ea"/>
                <a:cs typeface="+mn-cs"/>
              </a:rPr>
              <a:t>, of which the second inherits from the first. </a:t>
            </a:r>
            <a:r>
              <a:rPr lang="en-US" sz="1200" b="0" i="0" kern="1200" dirty="0" err="1" smtClean="0">
                <a:solidFill>
                  <a:schemeClr val="tx1"/>
                </a:solidFill>
                <a:effectLst/>
                <a:latin typeface="Times New Roman" pitchFamily="18" charset="0"/>
                <a:ea typeface="+mn-ea"/>
                <a:cs typeface="+mn-cs"/>
              </a:rPr>
              <a:t>Myparent</a:t>
            </a:r>
            <a:r>
              <a:rPr lang="en-US" sz="1200" b="0" i="0" kern="1200" dirty="0" smtClean="0">
                <a:solidFill>
                  <a:schemeClr val="tx1"/>
                </a:solidFill>
                <a:effectLst/>
                <a:latin typeface="Times New Roman" pitchFamily="18" charset="0"/>
                <a:ea typeface="+mn-ea"/>
                <a:cs typeface="+mn-cs"/>
              </a:rPr>
              <a:t> has one function, </a:t>
            </a:r>
            <a:r>
              <a:rPr lang="en-US" sz="1200" b="0" i="1" kern="1200" dirty="0" smtClean="0">
                <a:solidFill>
                  <a:schemeClr val="tx1"/>
                </a:solidFill>
                <a:effectLst/>
                <a:latin typeface="Times New Roman" pitchFamily="18" charset="0"/>
                <a:ea typeface="+mn-ea"/>
                <a:cs typeface="+mn-cs"/>
              </a:rPr>
              <a:t>foo()</a:t>
            </a:r>
            <a:r>
              <a:rPr lang="en-US" sz="1200" b="0" i="0" kern="1200" dirty="0" smtClean="0">
                <a:solidFill>
                  <a:schemeClr val="tx1"/>
                </a:solidFill>
                <a:effectLst/>
                <a:latin typeface="Times New Roman" pitchFamily="18" charset="0"/>
                <a:ea typeface="+mn-ea"/>
                <a:cs typeface="+mn-cs"/>
              </a:rPr>
              <a:t>, that accepts one parameter. </a:t>
            </a:r>
            <a:r>
              <a:rPr lang="en-US" sz="1200" b="0" i="0" kern="1200" dirty="0" err="1" smtClean="0">
                <a:solidFill>
                  <a:schemeClr val="tx1"/>
                </a:solidFill>
                <a:effectLst/>
                <a:latin typeface="Times New Roman" pitchFamily="18" charset="0"/>
                <a:ea typeface="+mn-ea"/>
                <a:cs typeface="+mn-cs"/>
              </a:rPr>
              <a:t>Mychild</a:t>
            </a:r>
            <a:r>
              <a:rPr lang="en-US" sz="1200" b="0" i="0" kern="1200" dirty="0" smtClean="0">
                <a:solidFill>
                  <a:schemeClr val="tx1"/>
                </a:solidFill>
                <a:effectLst/>
                <a:latin typeface="Times New Roman" pitchFamily="18" charset="0"/>
                <a:ea typeface="+mn-ea"/>
                <a:cs typeface="+mn-cs"/>
              </a:rPr>
              <a:t> has a local variable ($</a:t>
            </a:r>
            <a:r>
              <a:rPr lang="en-US" sz="1200" b="0" i="0" kern="1200" dirty="0" err="1" smtClean="0">
                <a:solidFill>
                  <a:schemeClr val="tx1"/>
                </a:solidFill>
                <a:effectLst/>
                <a:latin typeface="Times New Roman" pitchFamily="18" charset="0"/>
                <a:ea typeface="+mn-ea"/>
                <a:cs typeface="+mn-cs"/>
              </a:rPr>
              <a:t>val</a:t>
            </a:r>
            <a:r>
              <a:rPr lang="en-US" sz="1200" b="0" i="0" kern="1200" dirty="0" smtClean="0">
                <a:solidFill>
                  <a:schemeClr val="tx1"/>
                </a:solidFill>
                <a:effectLst/>
                <a:latin typeface="Times New Roman" pitchFamily="18" charset="0"/>
                <a:ea typeface="+mn-ea"/>
                <a:cs typeface="+mn-cs"/>
              </a:rPr>
              <a:t>), one normal function (</a:t>
            </a:r>
            <a:r>
              <a:rPr lang="en-US" sz="1200" b="0" i="1" kern="1200" dirty="0" smtClean="0">
                <a:solidFill>
                  <a:schemeClr val="tx1"/>
                </a:solidFill>
                <a:effectLst/>
                <a:latin typeface="Times New Roman" pitchFamily="18" charset="0"/>
                <a:ea typeface="+mn-ea"/>
                <a:cs typeface="+mn-cs"/>
              </a:rPr>
              <a:t>bar())</a:t>
            </a:r>
            <a:r>
              <a:rPr lang="en-US" sz="1200" b="0" i="0" kern="1200" dirty="0" smtClean="0">
                <a:solidFill>
                  <a:schemeClr val="tx1"/>
                </a:solidFill>
                <a:effectLst/>
                <a:latin typeface="Times New Roman" pitchFamily="18" charset="0"/>
                <a:ea typeface="+mn-ea"/>
                <a:cs typeface="+mn-cs"/>
              </a:rPr>
              <a:t> that takes one parameter, and also a constructor that takes one parameter too. At the end of the script we instantiate an object of type </a:t>
            </a:r>
            <a:r>
              <a:rPr lang="en-US" sz="1200" b="0" i="0" kern="1200" dirty="0" err="1" smtClean="0">
                <a:solidFill>
                  <a:schemeClr val="tx1"/>
                </a:solidFill>
                <a:effectLst/>
                <a:latin typeface="Times New Roman" pitchFamily="18" charset="0"/>
                <a:ea typeface="+mn-ea"/>
                <a:cs typeface="+mn-cs"/>
              </a:rPr>
              <a:t>mychild</a:t>
            </a:r>
            <a:r>
              <a:rPr lang="en-US" sz="1200" b="0" i="0" kern="1200" dirty="0" smtClean="0">
                <a:solidFill>
                  <a:schemeClr val="tx1"/>
                </a:solidFill>
                <a:effectLst/>
                <a:latin typeface="Times New Roman" pitchFamily="18" charset="0"/>
                <a:ea typeface="+mn-ea"/>
                <a:cs typeface="+mn-cs"/>
              </a:rPr>
              <a:t>, passing in a value for the constructor, then calling </a:t>
            </a:r>
            <a:r>
              <a:rPr lang="en-US" sz="1200" b="0" i="0" kern="1200" dirty="0" err="1" smtClean="0">
                <a:solidFill>
                  <a:schemeClr val="tx1"/>
                </a:solidFill>
                <a:effectLst/>
                <a:latin typeface="Times New Roman" pitchFamily="18" charset="0"/>
                <a:ea typeface="+mn-ea"/>
                <a:cs typeface="+mn-cs"/>
              </a:rPr>
              <a:t>its</a:t>
            </a:r>
            <a:r>
              <a:rPr lang="en-US" sz="1200" b="0" i="1" kern="1200" dirty="0" err="1" smtClean="0">
                <a:solidFill>
                  <a:schemeClr val="tx1"/>
                </a:solidFill>
                <a:effectLst/>
                <a:latin typeface="Times New Roman" pitchFamily="18" charset="0"/>
                <a:ea typeface="+mn-ea"/>
                <a:cs typeface="+mn-cs"/>
              </a:rPr>
              <a:t>foo</a:t>
            </a:r>
            <a:r>
              <a:rPr lang="en-US" sz="1200" b="0" i="1" kern="1200" dirty="0" smtClean="0">
                <a:solidFill>
                  <a:schemeClr val="tx1"/>
                </a:solidFill>
                <a:effectLst/>
                <a:latin typeface="Times New Roman" pitchFamily="18" charset="0"/>
                <a:ea typeface="+mn-ea"/>
                <a:cs typeface="+mn-cs"/>
              </a:rPr>
              <a:t>()</a:t>
            </a:r>
            <a:r>
              <a:rPr lang="en-US" sz="1200" b="0" i="0" kern="1200" dirty="0" smtClean="0">
                <a:solidFill>
                  <a:schemeClr val="tx1"/>
                </a:solidFill>
                <a:effectLst/>
                <a:latin typeface="Times New Roman" pitchFamily="18" charset="0"/>
                <a:ea typeface="+mn-ea"/>
                <a:cs typeface="+mn-cs"/>
              </a:rPr>
              <a:t> function.</a:t>
            </a:r>
            <a:endParaRPr lang="en-US" sz="1600" dirty="0">
              <a:solidFill>
                <a:srgbClr val="000000"/>
              </a:solidFill>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04A98-9DB5-46FD-9C70-612A0FE87E08}" type="slidenum">
              <a:rPr lang="en-US"/>
              <a:pPr/>
              <a:t>30</a:t>
            </a:fld>
            <a:endParaRPr lang="en-US"/>
          </a:p>
        </p:txBody>
      </p:sp>
      <p:sp>
        <p:nvSpPr>
          <p:cNvPr id="46081" name="Rectangle 1"/>
          <p:cNvSpPr>
            <a:spLocks noGrp="1" noRot="1" noChangeAspect="1" noChangeArrowheads="1"/>
          </p:cNvSpPr>
          <p:nvPr>
            <p:ph type="sldImg"/>
          </p:nvPr>
        </p:nvSpPr>
        <p:spPr>
          <a:ln/>
        </p:spPr>
      </p:sp>
      <p:sp>
        <p:nvSpPr>
          <p:cNvPr id="46082"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30D3D-8007-4041-8BC8-0EFF1D860E22}" type="slidenum">
              <a:rPr lang="en-US"/>
              <a:pPr/>
              <a:t>31</a:t>
            </a:fld>
            <a:endParaRPr lang="en-US"/>
          </a:p>
        </p:txBody>
      </p:sp>
      <p:sp>
        <p:nvSpPr>
          <p:cNvPr id="48129" name="Rectangle 1"/>
          <p:cNvSpPr>
            <a:spLocks noGrp="1" noRot="1" noChangeAspect="1" noChangeArrowheads="1"/>
          </p:cNvSpPr>
          <p:nvPr>
            <p:ph type="sldImg"/>
          </p:nvPr>
        </p:nvSpPr>
        <p:spPr>
          <a:ln/>
        </p:spPr>
      </p:sp>
      <p:sp>
        <p:nvSpPr>
          <p:cNvPr id="48130"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CA3780-E2F5-4848-84C8-072DE05EAB2D}" type="slidenum">
              <a:rPr lang="en-US"/>
              <a:pPr/>
              <a:t>3</a:t>
            </a:fld>
            <a:endParaRPr lang="en-US"/>
          </a:p>
        </p:txBody>
      </p:sp>
      <p:sp>
        <p:nvSpPr>
          <p:cNvPr id="5121" name="Rectangle 1"/>
          <p:cNvSpPr>
            <a:spLocks noGrp="1" noRot="1" noChangeAspect="1" noChangeArrowheads="1"/>
          </p:cNvSpPr>
          <p:nvPr>
            <p:ph type="sldImg"/>
          </p:nvPr>
        </p:nvSpPr>
        <p:spPr>
          <a:ln/>
        </p:spPr>
      </p:sp>
      <p:sp>
        <p:nvSpPr>
          <p:cNvPr id="5122"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BD9729-FCD9-48BD-B478-09DA21DDFDB1}" type="slidenum">
              <a:rPr lang="en-US"/>
              <a:pPr/>
              <a:t>32</a:t>
            </a:fld>
            <a:endParaRPr lang="en-US"/>
          </a:p>
        </p:txBody>
      </p:sp>
      <p:sp>
        <p:nvSpPr>
          <p:cNvPr id="50177" name="Rectangle 1"/>
          <p:cNvSpPr>
            <a:spLocks noGrp="1" noRot="1" noChangeAspect="1" noChangeArrowheads="1"/>
          </p:cNvSpPr>
          <p:nvPr>
            <p:ph type="sldImg"/>
          </p:nvPr>
        </p:nvSpPr>
        <p:spPr>
          <a:ln/>
        </p:spPr>
      </p:sp>
      <p:sp>
        <p:nvSpPr>
          <p:cNvPr id="50178" name="Rectangle 2"/>
          <p:cNvSpPr>
            <a:spLocks noGrp="1" noChangeArrowheads="1"/>
          </p:cNvSpPr>
          <p:nvPr>
            <p:ph type="body" idx="1"/>
          </p:nvPr>
        </p:nvSpPr>
        <p:spPr/>
        <p:txBody>
          <a:bodyPr lIns="0" tIns="0" rIns="0" bIns="0"/>
          <a:lstStyle/>
          <a:p>
            <a:pPr>
              <a:lnSpc>
                <a:spcPct val="95000"/>
              </a:lnSpc>
              <a:spcBef>
                <a:spcPct val="0"/>
              </a:spcBef>
            </a:pPr>
            <a:r>
              <a:rPr lang="en-US" sz="1600" b="1">
                <a:solidFill>
                  <a:srgbClr val="000000"/>
                </a:solidFill>
                <a:latin typeface="Arial" pitchFamily="34" charset="0"/>
              </a:rPr>
              <a:t>Non</a:t>
            </a:r>
            <a:r>
              <a:rPr lang="en-US" sz="1600">
                <a:solidFill>
                  <a:srgbClr val="000000"/>
                </a:solidFill>
                <a:latin typeface="Arial" pitchFamily="34" charset="0"/>
              </a:rPr>
              <a:t>-</a:t>
            </a:r>
            <a:r>
              <a:rPr lang="en-US" sz="1600" b="1">
                <a:solidFill>
                  <a:srgbClr val="000000"/>
                </a:solidFill>
                <a:latin typeface="Arial" pitchFamily="34" charset="0"/>
              </a:rPr>
              <a:t>immediate objects </a:t>
            </a:r>
            <a:r>
              <a:rPr lang="en-US" sz="1600">
                <a:solidFill>
                  <a:srgbClr val="000000"/>
                </a:solidFill>
                <a:latin typeface="Arial" pitchFamily="34" charset="0"/>
              </a:rPr>
              <a:t>are blocks of data represented by a pointer into the heap.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C0320-D45E-471A-A462-24762852EDCC}" type="slidenum">
              <a:rPr lang="en-US"/>
              <a:pPr/>
              <a:t>33</a:t>
            </a:fld>
            <a:endParaRPr lang="en-US"/>
          </a:p>
        </p:txBody>
      </p:sp>
      <p:sp>
        <p:nvSpPr>
          <p:cNvPr id="52225" name="Rectangle 1"/>
          <p:cNvSpPr>
            <a:spLocks noGrp="1" noRot="1" noChangeAspect="1" noChangeArrowheads="1"/>
          </p:cNvSpPr>
          <p:nvPr>
            <p:ph type="sldImg"/>
          </p:nvPr>
        </p:nvSpPr>
        <p:spPr>
          <a:ln/>
        </p:spPr>
      </p:sp>
      <p:sp>
        <p:nvSpPr>
          <p:cNvPr id="52226" name="Rectangle 2"/>
          <p:cNvSpPr>
            <a:spLocks noGrp="1" noChangeArrowheads="1"/>
          </p:cNvSpPr>
          <p:nvPr>
            <p:ph type="body" idx="1"/>
          </p:nvPr>
        </p:nvSpPr>
        <p:spPr/>
        <p:txBody>
          <a:bodyPr lIns="0" tIns="0" rIns="0" bIns="0"/>
          <a:lstStyle/>
          <a:p>
            <a:pPr>
              <a:lnSpc>
                <a:spcPct val="95000"/>
              </a:lnSpc>
              <a:spcBef>
                <a:spcPct val="0"/>
              </a:spcBef>
            </a:pPr>
            <a:r>
              <a:rPr lang="en-US" sz="1600" b="1" dirty="0" smtClean="0">
                <a:solidFill>
                  <a:srgbClr val="000000"/>
                </a:solidFill>
                <a:latin typeface="Arial" pitchFamily="34" charset="0"/>
              </a:rPr>
              <a:t>Non</a:t>
            </a:r>
            <a:r>
              <a:rPr lang="en-US" sz="1600" dirty="0" smtClean="0">
                <a:solidFill>
                  <a:srgbClr val="000000"/>
                </a:solidFill>
                <a:latin typeface="Arial" pitchFamily="34" charset="0"/>
              </a:rPr>
              <a:t>-</a:t>
            </a:r>
            <a:r>
              <a:rPr lang="en-US" sz="1600" b="1" dirty="0" smtClean="0">
                <a:solidFill>
                  <a:srgbClr val="000000"/>
                </a:solidFill>
                <a:latin typeface="Arial" pitchFamily="34" charset="0"/>
              </a:rPr>
              <a:t>immediate objects </a:t>
            </a:r>
            <a:r>
              <a:rPr lang="en-US" sz="1600" dirty="0" smtClean="0">
                <a:solidFill>
                  <a:srgbClr val="000000"/>
                </a:solidFill>
                <a:latin typeface="Arial" pitchFamily="34" charset="0"/>
              </a:rPr>
              <a:t>are blocks of data represented by a pointer into the heap.</a:t>
            </a:r>
            <a:endParaRPr lang="en-US" dirty="0" smtClean="0"/>
          </a:p>
          <a:p>
            <a:pPr>
              <a:lnSpc>
                <a:spcPct val="95000"/>
              </a:lnSpc>
              <a:spcBef>
                <a:spcPct val="0"/>
              </a:spcBef>
            </a:pPr>
            <a:endParaRPr lang="en-US" sz="1600" dirty="0" smtClean="0">
              <a:solidFill>
                <a:srgbClr val="000000"/>
              </a:solidFill>
              <a:latin typeface="Arial" pitchFamily="34" charset="0"/>
            </a:endParaRPr>
          </a:p>
          <a:p>
            <a:pPr>
              <a:lnSpc>
                <a:spcPct val="95000"/>
              </a:lnSpc>
              <a:spcBef>
                <a:spcPct val="0"/>
              </a:spcBef>
            </a:pPr>
            <a:r>
              <a:rPr lang="en-US" sz="1600" u="sng" dirty="0" smtClean="0">
                <a:solidFill>
                  <a:srgbClr val="0000FF"/>
                </a:solidFill>
                <a:latin typeface="Arial" pitchFamily="34" charset="0"/>
                <a:hlinkClick r:id="rId3"/>
              </a:rPr>
              <a:t>http://angrez.blogspot.com/2006/11/using-reflection-in-ruby.html</a:t>
            </a:r>
            <a:endParaRPr lang="en-US" dirty="0" smtClean="0"/>
          </a:p>
          <a:p>
            <a:pPr>
              <a:lnSpc>
                <a:spcPct val="95000"/>
              </a:lnSpc>
              <a:spcBef>
                <a:spcPct val="0"/>
              </a:spcBef>
            </a:pPr>
            <a:endParaRPr lang="en-US" sz="1600" b="1" dirty="0" smtClean="0">
              <a:solidFill>
                <a:srgbClr val="000000"/>
              </a:solidFill>
              <a:latin typeface="Arial" pitchFamily="34" charset="0"/>
            </a:endParaRPr>
          </a:p>
          <a:p>
            <a:pPr>
              <a:lnSpc>
                <a:spcPct val="95000"/>
              </a:lnSpc>
              <a:spcBef>
                <a:spcPct val="0"/>
              </a:spcBef>
            </a:pPr>
            <a:r>
              <a:rPr lang="en-US" sz="1600" b="1" u="sng" dirty="0" smtClean="0">
                <a:solidFill>
                  <a:srgbClr val="0000FF"/>
                </a:solidFill>
                <a:latin typeface="Arial" pitchFamily="34" charset="0"/>
                <a:hlinkClick r:id="rId4"/>
              </a:rPr>
              <a:t>http://phrogz.net/programmingruby/ospace.html</a:t>
            </a:r>
            <a:endParaRPr lang="en-US" sz="1600" b="1" u="sng" dirty="0">
              <a:solidFill>
                <a:srgbClr val="0000FF"/>
              </a:solidFill>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F52BB7-41C8-4BD6-B939-163D03B03BB1}" type="slidenum">
              <a:rPr lang="en-US"/>
              <a:pPr/>
              <a:t>34</a:t>
            </a:fld>
            <a:endParaRPr lang="en-US"/>
          </a:p>
        </p:txBody>
      </p:sp>
      <p:sp>
        <p:nvSpPr>
          <p:cNvPr id="54273" name="Rectangle 1"/>
          <p:cNvSpPr>
            <a:spLocks noGrp="1" noRot="1" noChangeAspect="1" noChangeArrowheads="1"/>
          </p:cNvSpPr>
          <p:nvPr>
            <p:ph type="sldImg"/>
          </p:nvPr>
        </p:nvSpPr>
        <p:spPr>
          <a:ln/>
        </p:spPr>
      </p:sp>
      <p:sp>
        <p:nvSpPr>
          <p:cNvPr id="54274"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269DE6-99B1-415B-899C-F95620174278}" type="slidenum">
              <a:rPr lang="en-US"/>
              <a:pPr/>
              <a:t>35</a:t>
            </a:fld>
            <a:endParaRPr lang="en-US"/>
          </a:p>
        </p:txBody>
      </p:sp>
      <p:sp>
        <p:nvSpPr>
          <p:cNvPr id="56321" name="Rectangle 1"/>
          <p:cNvSpPr>
            <a:spLocks noGrp="1" noRot="1" noChangeAspect="1" noChangeArrowheads="1"/>
          </p:cNvSpPr>
          <p:nvPr>
            <p:ph type="sldImg"/>
          </p:nvPr>
        </p:nvSpPr>
        <p:spPr>
          <a:ln/>
        </p:spPr>
      </p:sp>
      <p:sp>
        <p:nvSpPr>
          <p:cNvPr id="56322"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0BDB36-E969-4E53-87B7-6830F371DF36}" type="slidenum">
              <a:rPr lang="en-US"/>
              <a:pPr/>
              <a:t>36</a:t>
            </a:fld>
            <a:endParaRPr lang="en-US"/>
          </a:p>
        </p:txBody>
      </p:sp>
      <p:sp>
        <p:nvSpPr>
          <p:cNvPr id="58369" name="Rectangle 1"/>
          <p:cNvSpPr>
            <a:spLocks noGrp="1" noRot="1" noChangeAspect="1" noChangeArrowheads="1"/>
          </p:cNvSpPr>
          <p:nvPr>
            <p:ph type="sldImg"/>
          </p:nvPr>
        </p:nvSpPr>
        <p:spPr>
          <a:ln/>
        </p:spPr>
      </p:sp>
      <p:sp>
        <p:nvSpPr>
          <p:cNvPr id="58370" name="Rectangle 2"/>
          <p:cNvSpPr>
            <a:spLocks noGrp="1" noChangeArrowheads="1"/>
          </p:cNvSpPr>
          <p:nvPr>
            <p:ph type="body" idx="1"/>
          </p:nvPr>
        </p:nvSpPr>
        <p:spPr/>
        <p:txBody>
          <a:bodyPr lIns="0" tIns="0" rIns="0" bIns="0"/>
          <a:lstStyle/>
          <a:p>
            <a:pPr>
              <a:lnSpc>
                <a:spcPct val="95000"/>
              </a:lnSpc>
              <a:spcBef>
                <a:spcPct val="0"/>
              </a:spcBef>
            </a:pPr>
            <a:r>
              <a:rPr lang="en-US" sz="1600" b="1">
                <a:solidFill>
                  <a:srgbClr val="000000"/>
                </a:solidFill>
                <a:latin typeface="Arial" pitchFamily="34" charset="0"/>
              </a:rPr>
              <a:t>Metaprogramming</a:t>
            </a:r>
            <a:r>
              <a:rPr lang="en-US" sz="1600">
                <a:solidFill>
                  <a:srgbClr val="000000"/>
                </a:solidFill>
                <a:latin typeface="Arial" pitchFamily="34" charset="0"/>
              </a:rPr>
              <a:t> is the writing of </a:t>
            </a:r>
            <a:r>
              <a:rPr lang="en-US" sz="1600" u="sng">
                <a:solidFill>
                  <a:srgbClr val="0000FF"/>
                </a:solidFill>
                <a:latin typeface="Arial" pitchFamily="34" charset="0"/>
                <a:hlinkClick r:id="rId3"/>
              </a:rPr>
              <a:t>computer programs</a:t>
            </a:r>
            <a:r>
              <a:rPr lang="en-US" sz="1600">
                <a:solidFill>
                  <a:srgbClr val="000000"/>
                </a:solidFill>
                <a:latin typeface="Arial" pitchFamily="34" charset="0"/>
              </a:rPr>
              <a:t> that write or manipulate other programs (or themselves) as their data, or that do part of the work at </a:t>
            </a:r>
            <a:r>
              <a:rPr lang="en-US" sz="1600" u="sng">
                <a:solidFill>
                  <a:srgbClr val="0000FF"/>
                </a:solidFill>
                <a:latin typeface="Arial" pitchFamily="34" charset="0"/>
                <a:hlinkClick r:id="rId4"/>
              </a:rPr>
              <a:t>compile time</a:t>
            </a:r>
            <a:r>
              <a:rPr lang="en-US" sz="1600">
                <a:solidFill>
                  <a:srgbClr val="000000"/>
                </a:solidFill>
                <a:latin typeface="Arial" pitchFamily="34" charset="0"/>
              </a:rPr>
              <a:t> that would otherwise be done at </a:t>
            </a:r>
            <a:r>
              <a:rPr lang="en-US" sz="1600" u="sng">
                <a:solidFill>
                  <a:srgbClr val="0000FF"/>
                </a:solidFill>
                <a:latin typeface="Arial" pitchFamily="34" charset="0"/>
                <a:hlinkClick r:id="rId5"/>
              </a:rPr>
              <a:t>runtime</a:t>
            </a:r>
            <a:r>
              <a:rPr lang="en-US" sz="1600">
                <a:solidFill>
                  <a:srgbClr val="000000"/>
                </a:solidFill>
                <a:latin typeface="Arial" pitchFamily="34" charset="0"/>
              </a:rPr>
              <a:t>.</a:t>
            </a:r>
            <a:endParaRPr lang="en-US"/>
          </a:p>
          <a:p>
            <a:pPr>
              <a:lnSpc>
                <a:spcPct val="95000"/>
              </a:lnSpc>
              <a:spcBef>
                <a:spcPct val="0"/>
              </a:spcBef>
            </a:pPr>
            <a:r>
              <a:rPr lang="en-US" sz="1600">
                <a:solidFill>
                  <a:srgbClr val="000000"/>
                </a:solidFill>
                <a:latin typeface="Arial" pitchFamily="34" charset="0"/>
              </a:rPr>
              <a:t> </a:t>
            </a:r>
            <a:endParaRPr lang="en-US"/>
          </a:p>
          <a:p>
            <a:pPr>
              <a:lnSpc>
                <a:spcPct val="95000"/>
              </a:lnSpc>
              <a:spcBef>
                <a:spcPct val="0"/>
              </a:spcBef>
            </a:pPr>
            <a:r>
              <a:rPr lang="en-US" sz="1600">
                <a:solidFill>
                  <a:srgbClr val="000000"/>
                </a:solidFill>
                <a:latin typeface="Arial" pitchFamily="34" charset="0"/>
              </a:rPr>
              <a:t>Metaprogramming allows programmers to get more done in the same amount of time as they would take to write all the code manually, or it gives programs greater flexibility to efficiently handle new situations without recompilation.</a:t>
            </a:r>
            <a:endParaRPr lang="en-US"/>
          </a:p>
          <a:p>
            <a:pPr>
              <a:lnSpc>
                <a:spcPct val="95000"/>
              </a:lnSpc>
              <a:spcBef>
                <a:spcPct val="0"/>
              </a:spcBef>
            </a:pPr>
            <a:r>
              <a:rPr lang="en-US" sz="1600">
                <a:solidFill>
                  <a:srgbClr val="000000"/>
                </a:solidFill>
                <a:latin typeface="Arial" pitchFamily="34" charset="0"/>
              </a:rPr>
              <a:t> </a:t>
            </a:r>
            <a:endParaRPr lang="en-US"/>
          </a:p>
          <a:p>
            <a:pPr>
              <a:lnSpc>
                <a:spcPct val="95000"/>
              </a:lnSpc>
              <a:spcBef>
                <a:spcPct val="0"/>
              </a:spcBef>
            </a:pPr>
            <a:r>
              <a:rPr lang="en-US" sz="1600">
                <a:solidFill>
                  <a:srgbClr val="000000"/>
                </a:solidFill>
                <a:latin typeface="Arial" pitchFamily="34" charset="0"/>
              </a:rPr>
              <a:t>Bash Script</a:t>
            </a:r>
            <a:endParaRPr lang="en-US"/>
          </a:p>
          <a:p>
            <a:pPr>
              <a:lnSpc>
                <a:spcPct val="95000"/>
              </a:lnSpc>
              <a:spcBef>
                <a:spcPct val="0"/>
              </a:spcBef>
            </a:pPr>
            <a:r>
              <a:rPr lang="en-US" sz="1600">
                <a:solidFill>
                  <a:srgbClr val="000000"/>
                </a:solidFill>
                <a:latin typeface="Arial" pitchFamily="34" charset="0"/>
              </a:rPr>
              <a:t> </a:t>
            </a:r>
            <a:endParaRPr lang="en-US"/>
          </a:p>
          <a:p>
            <a:pPr>
              <a:lnSpc>
                <a:spcPct val="95000"/>
              </a:lnSpc>
              <a:spcBef>
                <a:spcPct val="0"/>
              </a:spcBef>
            </a:pPr>
            <a:r>
              <a:rPr lang="en-US" sz="1600">
                <a:solidFill>
                  <a:srgbClr val="000000"/>
                </a:solidFill>
                <a:latin typeface="Arial" pitchFamily="34" charset="0"/>
              </a:rPr>
              <a:t>Any programmer can write and execute this program in 5 minutes, and will have generated exactly 1000 lines of code. So don't pay programmers based on the amount of code they write! </a:t>
            </a:r>
            <a:endParaRPr lang="en-US"/>
          </a:p>
          <a:p>
            <a:pPr>
              <a:lnSpc>
                <a:spcPct val="95000"/>
              </a:lnSpc>
              <a:spcBef>
                <a:spcPct val="0"/>
              </a:spcBef>
            </a:pPr>
            <a:r>
              <a:rPr lang="en-US" sz="1600">
                <a:solidFill>
                  <a:srgbClr val="000000"/>
                </a:solidFill>
                <a:latin typeface="Arial" pitchFamily="34" charset="0"/>
              </a:rPr>
              <a:t> </a:t>
            </a:r>
            <a:endParaRPr lang="en-US"/>
          </a:p>
          <a:p>
            <a:pPr>
              <a:lnSpc>
                <a:spcPct val="95000"/>
              </a:lnSpc>
              <a:spcBef>
                <a:spcPct val="0"/>
              </a:spcBef>
            </a:pPr>
            <a:r>
              <a:rPr lang="en-US" sz="1600">
                <a:solidFill>
                  <a:srgbClr val="000000"/>
                </a:solidFill>
                <a:latin typeface="Arial" pitchFamily="34" charset="0"/>
              </a:rPr>
              <a:t> </a:t>
            </a:r>
            <a:r>
              <a:rPr lang="en-US" sz="1600" u="sng">
                <a:solidFill>
                  <a:srgbClr val="0000FF"/>
                </a:solidFill>
                <a:latin typeface="Arial" pitchFamily="34" charset="0"/>
                <a:hlinkClick r:id="rId6"/>
              </a:rPr>
              <a:t>http://en.wikipedia.org/wiki/Metaprogramming</a:t>
            </a:r>
            <a:endParaRPr lang="en-US"/>
          </a:p>
          <a:p>
            <a:pPr>
              <a:lnSpc>
                <a:spcPct val="95000"/>
              </a:lnSpc>
              <a:spcBef>
                <a:spcPct val="0"/>
              </a:spcBef>
            </a:pPr>
            <a:r>
              <a:rPr lang="en-US" sz="1600">
                <a:solidFill>
                  <a:srgbClr val="000000"/>
                </a:solidFill>
                <a:latin typeface="Arial" pitchFamily="34" charset="0"/>
              </a:rPr>
              <a:t> </a:t>
            </a:r>
            <a:endParaRPr lang="en-US"/>
          </a:p>
          <a:p>
            <a:pPr>
              <a:lnSpc>
                <a:spcPct val="95000"/>
              </a:lnSpc>
              <a:spcBef>
                <a:spcPct val="0"/>
              </a:spcBef>
            </a:pPr>
            <a:r>
              <a:rPr lang="en-US" sz="1600" u="sng">
                <a:solidFill>
                  <a:srgbClr val="0000FF"/>
                </a:solidFill>
                <a:latin typeface="Arial" pitchFamily="34" charset="0"/>
                <a:hlinkClick r:id="rId7"/>
              </a:rPr>
              <a:t>http://www.knowledgerush.com/kr/encyclopedia/Metaprogramming/</a:t>
            </a:r>
            <a:endParaRPr lang="en-US"/>
          </a:p>
          <a:p>
            <a:pPr>
              <a:lnSpc>
                <a:spcPct val="95000"/>
              </a:lnSpc>
              <a:spcBef>
                <a:spcPct val="0"/>
              </a:spcBef>
            </a:pPr>
            <a:r>
              <a:rPr lang="en-US" sz="1600">
                <a:solidFill>
                  <a:srgbClr val="000000"/>
                </a:solidFill>
                <a:latin typeface="Arial" pitchFamily="34" charset="0"/>
              </a:rP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DC68B-4B27-49D9-8D8C-899AF12ECE34}" type="slidenum">
              <a:rPr lang="en-US"/>
              <a:pPr/>
              <a:t>37</a:t>
            </a:fld>
            <a:endParaRPr lang="en-US"/>
          </a:p>
        </p:txBody>
      </p:sp>
      <p:sp>
        <p:nvSpPr>
          <p:cNvPr id="7169" name="Rectangle 1"/>
          <p:cNvSpPr>
            <a:spLocks noGrp="1" noRot="1" noChangeAspect="1" noChangeArrowheads="1"/>
          </p:cNvSpPr>
          <p:nvPr>
            <p:ph type="sldImg"/>
          </p:nvPr>
        </p:nvSpPr>
        <p:spPr>
          <a:ln/>
        </p:spPr>
      </p:sp>
      <p:sp>
        <p:nvSpPr>
          <p:cNvPr id="7170"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DC68B-4B27-49D9-8D8C-899AF12ECE34}" type="slidenum">
              <a:rPr lang="en-US"/>
              <a:pPr/>
              <a:t>40</a:t>
            </a:fld>
            <a:endParaRPr lang="en-US"/>
          </a:p>
        </p:txBody>
      </p:sp>
      <p:sp>
        <p:nvSpPr>
          <p:cNvPr id="7169" name="Rectangle 1"/>
          <p:cNvSpPr>
            <a:spLocks noGrp="1" noRot="1" noChangeAspect="1" noChangeArrowheads="1"/>
          </p:cNvSpPr>
          <p:nvPr>
            <p:ph type="sldImg"/>
          </p:nvPr>
        </p:nvSpPr>
        <p:spPr>
          <a:ln/>
        </p:spPr>
      </p:sp>
      <p:sp>
        <p:nvSpPr>
          <p:cNvPr id="7170"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BFE523-4209-481F-8811-F69896B344C7}" type="slidenum">
              <a:rPr lang="en-US"/>
              <a:pPr/>
              <a:t>4</a:t>
            </a:fld>
            <a:endParaRPr lang="en-US"/>
          </a:p>
        </p:txBody>
      </p:sp>
      <p:sp>
        <p:nvSpPr>
          <p:cNvPr id="11265" name="Rectangle 1"/>
          <p:cNvSpPr>
            <a:spLocks noGrp="1" noRot="1" noChangeAspect="1" noChangeArrowheads="1"/>
          </p:cNvSpPr>
          <p:nvPr>
            <p:ph type="sldImg"/>
          </p:nvPr>
        </p:nvSpPr>
        <p:spPr>
          <a:ln/>
        </p:spPr>
      </p:sp>
      <p:sp>
        <p:nvSpPr>
          <p:cNvPr id="11266" name="Rectangle 2"/>
          <p:cNvSpPr>
            <a:spLocks noGrp="1" noChangeArrowheads="1"/>
          </p:cNvSpPr>
          <p:nvPr>
            <p:ph type="body" idx="1"/>
          </p:nvPr>
        </p:nvSpPr>
        <p:spPr/>
        <p:txBody>
          <a:bodyPr lIns="0" tIns="0" rIns="0" bIns="0"/>
          <a:lstStyle/>
          <a:p>
            <a:pPr>
              <a:lnSpc>
                <a:spcPct val="95000"/>
              </a:lnSpc>
              <a:spcBef>
                <a:spcPct val="0"/>
              </a:spcBef>
            </a:pPr>
            <a:r>
              <a:rPr lang="en-US" sz="1600" dirty="0" smtClean="0">
                <a:solidFill>
                  <a:srgbClr val="000000"/>
                </a:solidFill>
                <a:latin typeface="Arial" pitchFamily="34" charset="0"/>
              </a:rPr>
              <a:t>Computational</a:t>
            </a:r>
            <a:r>
              <a:rPr lang="en-US" sz="1600" baseline="0" dirty="0" smtClean="0">
                <a:solidFill>
                  <a:srgbClr val="000000"/>
                </a:solidFill>
                <a:latin typeface="Arial" pitchFamily="34" charset="0"/>
              </a:rPr>
              <a:t> reflection when viewed analogously with reflection that we as humans indulge in contributes to the overall intelligence of a computational system. In other words the more you know about the system and its surrounding environment the better you are at making the system better.</a:t>
            </a:r>
            <a:endParaRPr lang="en-US" sz="1600" dirty="0">
              <a:solidFill>
                <a:srgbClr val="000000"/>
              </a:solidFill>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BFE523-4209-481F-8811-F69896B344C7}" type="slidenum">
              <a:rPr lang="en-US"/>
              <a:pPr/>
              <a:t>5</a:t>
            </a:fld>
            <a:endParaRPr lang="en-US"/>
          </a:p>
        </p:txBody>
      </p:sp>
      <p:sp>
        <p:nvSpPr>
          <p:cNvPr id="11265" name="Rectangle 1"/>
          <p:cNvSpPr>
            <a:spLocks noGrp="1" noRot="1" noChangeAspect="1" noChangeArrowheads="1"/>
          </p:cNvSpPr>
          <p:nvPr>
            <p:ph type="sldImg"/>
          </p:nvPr>
        </p:nvSpPr>
        <p:spPr>
          <a:ln/>
        </p:spPr>
      </p:sp>
      <p:sp>
        <p:nvSpPr>
          <p:cNvPr id="11266" name="Rectangle 2"/>
          <p:cNvSpPr>
            <a:spLocks noGrp="1" noChangeArrowheads="1"/>
          </p:cNvSpPr>
          <p:nvPr>
            <p:ph type="body" idx="1"/>
          </p:nvPr>
        </p:nvSpPr>
        <p:spPr/>
        <p:txBody>
          <a:bodyPr lIns="0" tIns="0" rIns="0" bIns="0"/>
          <a:lstStyle/>
          <a:p>
            <a:pPr>
              <a:lnSpc>
                <a:spcPct val="95000"/>
              </a:lnSpc>
              <a:spcBef>
                <a:spcPct val="0"/>
              </a:spcBef>
            </a:pPr>
            <a:r>
              <a:rPr lang="en-US" sz="1600" dirty="0" smtClean="0">
                <a:solidFill>
                  <a:srgbClr val="000000"/>
                </a:solidFill>
                <a:latin typeface="Arial" pitchFamily="34" charset="0"/>
              </a:rPr>
              <a:t>Languages</a:t>
            </a:r>
            <a:r>
              <a:rPr lang="en-US" sz="1600" baseline="0" dirty="0" smtClean="0">
                <a:solidFill>
                  <a:srgbClr val="000000"/>
                </a:solidFill>
                <a:latin typeface="Arial" pitchFamily="34" charset="0"/>
              </a:rPr>
              <a:t> like Lisp which were developed for AI had in-built reflective mechanisms , although not formally described, like the quote mechanism via which code could be visualized as data.</a:t>
            </a:r>
          </a:p>
          <a:p>
            <a:pPr>
              <a:lnSpc>
                <a:spcPct val="95000"/>
              </a:lnSpc>
              <a:spcBef>
                <a:spcPct val="0"/>
              </a:spcBef>
            </a:pPr>
            <a:r>
              <a:rPr lang="en-US" sz="1600" baseline="0" dirty="0" smtClean="0">
                <a:solidFill>
                  <a:srgbClr val="000000"/>
                </a:solidFill>
                <a:latin typeface="Arial" pitchFamily="34" charset="0"/>
              </a:rPr>
              <a:t>Brian </a:t>
            </a:r>
            <a:r>
              <a:rPr lang="en-US" sz="1600" baseline="0" dirty="0" err="1" smtClean="0">
                <a:solidFill>
                  <a:srgbClr val="000000"/>
                </a:solidFill>
                <a:latin typeface="Arial" pitchFamily="34" charset="0"/>
              </a:rPr>
              <a:t>Catwell</a:t>
            </a:r>
            <a:r>
              <a:rPr lang="en-US" sz="1600" baseline="0" dirty="0" smtClean="0">
                <a:solidFill>
                  <a:srgbClr val="000000"/>
                </a:solidFill>
                <a:latin typeface="Arial" pitchFamily="34" charset="0"/>
              </a:rPr>
              <a:t> Smith’s work in the 80’s gave it a formal definition and the architectural shape to carry this very powerful construct forward.</a:t>
            </a:r>
          </a:p>
          <a:p>
            <a:pPr>
              <a:lnSpc>
                <a:spcPct val="95000"/>
              </a:lnSpc>
              <a:spcBef>
                <a:spcPct val="0"/>
              </a:spcBef>
            </a:pPr>
            <a:r>
              <a:rPr lang="en-US" sz="1600" baseline="0" dirty="0" smtClean="0">
                <a:solidFill>
                  <a:srgbClr val="000000"/>
                </a:solidFill>
                <a:latin typeface="Arial" pitchFamily="34" charset="0"/>
              </a:rPr>
              <a:t>The 90’s brought with them the OOL’s and therefore a structured mechanism was required to approach reflection</a:t>
            </a:r>
            <a:endParaRPr lang="en-US" sz="1600" dirty="0">
              <a:solidFill>
                <a:srgbClr val="000000"/>
              </a:solidFill>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DC68B-4B27-49D9-8D8C-899AF12ECE34}" type="slidenum">
              <a:rPr lang="en-US"/>
              <a:pPr/>
              <a:t>15</a:t>
            </a:fld>
            <a:endParaRPr lang="en-US"/>
          </a:p>
        </p:txBody>
      </p:sp>
      <p:sp>
        <p:nvSpPr>
          <p:cNvPr id="7169" name="Rectangle 1"/>
          <p:cNvSpPr>
            <a:spLocks noGrp="1" noRot="1" noChangeAspect="1" noChangeArrowheads="1"/>
          </p:cNvSpPr>
          <p:nvPr>
            <p:ph type="sldImg"/>
          </p:nvPr>
        </p:nvSpPr>
        <p:spPr>
          <a:ln/>
        </p:spPr>
      </p:sp>
      <p:sp>
        <p:nvSpPr>
          <p:cNvPr id="7170"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E80E1-9B90-4D19-BBA5-07F181E5A6CE}" type="slidenum">
              <a:rPr lang="en-US"/>
              <a:pPr/>
              <a:t>16</a:t>
            </a:fld>
            <a:endParaRPr lang="en-US"/>
          </a:p>
        </p:txBody>
      </p:sp>
      <p:sp>
        <p:nvSpPr>
          <p:cNvPr id="18433" name="Rectangle 1"/>
          <p:cNvSpPr>
            <a:spLocks noGrp="1" noRot="1" noChangeAspect="1" noChangeArrowheads="1"/>
          </p:cNvSpPr>
          <p:nvPr>
            <p:ph type="sldImg"/>
          </p:nvPr>
        </p:nvSpPr>
        <p:spPr>
          <a:ln/>
        </p:spPr>
      </p:sp>
      <p:sp>
        <p:nvSpPr>
          <p:cNvPr id="18434" name="Rectangle 2"/>
          <p:cNvSpPr>
            <a:spLocks noGrp="1" noChangeArrowheads="1"/>
          </p:cNvSpPr>
          <p:nvPr>
            <p:ph type="body" idx="1"/>
          </p:nvPr>
        </p:nvSpPr>
        <p:spPr/>
        <p:txBody>
          <a:bodyPr lIns="0" tIns="0" rIns="0" bIns="0"/>
          <a:lstStyle/>
          <a:p>
            <a:pPr>
              <a:lnSpc>
                <a:spcPct val="95000"/>
              </a:lnSpc>
              <a:spcBef>
                <a:spcPct val="0"/>
              </a:spcBef>
            </a:pPr>
            <a:r>
              <a:rPr lang="en-US" sz="1400" b="0" i="0" kern="1200" dirty="0" smtClean="0">
                <a:solidFill>
                  <a:schemeClr val="accent2"/>
                </a:solidFill>
                <a:effectLst>
                  <a:outerShdw blurRad="38100" dist="38100" dir="2700000" algn="tl">
                    <a:srgbClr val="000000">
                      <a:alpha val="43137"/>
                    </a:srgbClr>
                  </a:outerShdw>
                </a:effectLst>
                <a:latin typeface="Times New Roman" pitchFamily="18" charset="0"/>
                <a:ea typeface="+mn-ea"/>
                <a:cs typeface="+mn-cs"/>
              </a:rPr>
              <a:t>In </a:t>
            </a:r>
            <a:r>
              <a:rPr lang="en-US" sz="1400" b="0" i="0" u="none" strike="noStrike" kern="1200" dirty="0" smtClean="0">
                <a:solidFill>
                  <a:schemeClr val="accent2"/>
                </a:solidFill>
                <a:effectLst>
                  <a:outerShdw blurRad="38100" dist="38100" dir="2700000" algn="tl">
                    <a:srgbClr val="000000">
                      <a:alpha val="43137"/>
                    </a:srgbClr>
                  </a:outerShdw>
                </a:effectLst>
                <a:latin typeface="Times New Roman" pitchFamily="18" charset="0"/>
                <a:ea typeface="+mn-ea"/>
                <a:cs typeface="+mn-cs"/>
              </a:rPr>
              <a:t>CS</a:t>
            </a:r>
            <a:r>
              <a:rPr lang="en-US" sz="1400" b="0" i="0" kern="1200" dirty="0" smtClean="0">
                <a:solidFill>
                  <a:schemeClr val="accent2"/>
                </a:solidFill>
                <a:effectLst>
                  <a:outerShdw blurRad="38100" dist="38100" dir="2700000" algn="tl">
                    <a:srgbClr val="000000">
                      <a:alpha val="43137"/>
                    </a:srgbClr>
                  </a:outerShdw>
                </a:effectLst>
                <a:latin typeface="Times New Roman" pitchFamily="18" charset="0"/>
                <a:ea typeface="+mn-ea"/>
                <a:cs typeface="+mn-cs"/>
              </a:rPr>
              <a:t>, reflection is the process by which a </a:t>
            </a:r>
            <a:r>
              <a:rPr lang="en-US" sz="1400" b="0" i="0" u="none" strike="noStrike" kern="1200" dirty="0" smtClean="0">
                <a:solidFill>
                  <a:schemeClr val="accent2"/>
                </a:solidFill>
                <a:effectLst>
                  <a:outerShdw blurRad="38100" dist="38100" dir="2700000" algn="tl">
                    <a:srgbClr val="000000">
                      <a:alpha val="43137"/>
                    </a:srgbClr>
                  </a:outerShdw>
                </a:effectLst>
                <a:latin typeface="Times New Roman" pitchFamily="18" charset="0"/>
                <a:ea typeface="+mn-ea"/>
                <a:cs typeface="+mn-cs"/>
              </a:rPr>
              <a:t>Comp </a:t>
            </a:r>
            <a:r>
              <a:rPr lang="en-US" sz="1400" b="0" i="0" u="none" strike="noStrike" kern="1200" dirty="0" err="1" smtClean="0">
                <a:solidFill>
                  <a:schemeClr val="accent2"/>
                </a:solidFill>
                <a:effectLst>
                  <a:outerShdw blurRad="38100" dist="38100" dir="2700000" algn="tl">
                    <a:srgbClr val="000000">
                      <a:alpha val="43137"/>
                    </a:srgbClr>
                  </a:outerShdw>
                </a:effectLst>
                <a:latin typeface="Times New Roman" pitchFamily="18" charset="0"/>
                <a:ea typeface="+mn-ea"/>
                <a:cs typeface="+mn-cs"/>
              </a:rPr>
              <a:t>prog</a:t>
            </a:r>
            <a:r>
              <a:rPr lang="en-US" sz="1400" b="0" i="0" kern="1200" dirty="0" smtClean="0">
                <a:solidFill>
                  <a:schemeClr val="accent2"/>
                </a:solidFill>
                <a:effectLst>
                  <a:outerShdw blurRad="38100" dist="38100" dir="2700000" algn="tl">
                    <a:srgbClr val="000000">
                      <a:alpha val="43137"/>
                    </a:srgbClr>
                  </a:outerShdw>
                </a:effectLst>
                <a:latin typeface="Times New Roman" pitchFamily="18" charset="0"/>
                <a:ea typeface="+mn-ea"/>
                <a:cs typeface="+mn-cs"/>
              </a:rPr>
              <a:t> can and modify its own structure and behavior at </a:t>
            </a:r>
            <a:r>
              <a:rPr lang="en-US" sz="1400" b="0" i="0" u="none" strike="noStrike" kern="1200" dirty="0" smtClean="0">
                <a:solidFill>
                  <a:schemeClr val="accent2"/>
                </a:solidFill>
                <a:effectLst>
                  <a:outerShdw blurRad="38100" dist="38100" dir="2700000" algn="tl">
                    <a:srgbClr val="000000">
                      <a:alpha val="43137"/>
                    </a:srgbClr>
                  </a:outerShdw>
                </a:effectLst>
                <a:latin typeface="Times New Roman" pitchFamily="18" charset="0"/>
                <a:ea typeface="+mn-ea"/>
                <a:cs typeface="+mn-cs"/>
              </a:rPr>
              <a:t>runtime</a:t>
            </a:r>
            <a:endParaRPr lang="en-US" sz="1800" b="0" dirty="0">
              <a:solidFill>
                <a:schemeClr val="accent2"/>
              </a:solidFill>
              <a:effectLst>
                <a:outerShdw blurRad="38100" dist="38100" dir="2700000" algn="tl">
                  <a:srgbClr val="000000">
                    <a:alpha val="43137"/>
                  </a:srgbClr>
                </a:outerShdw>
              </a:effectLst>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E80E1-9B90-4D19-BBA5-07F181E5A6CE}" type="slidenum">
              <a:rPr lang="en-US"/>
              <a:pPr/>
              <a:t>17</a:t>
            </a:fld>
            <a:endParaRPr lang="en-US"/>
          </a:p>
        </p:txBody>
      </p:sp>
      <p:sp>
        <p:nvSpPr>
          <p:cNvPr id="18433" name="Rectangle 1"/>
          <p:cNvSpPr>
            <a:spLocks noGrp="1" noRot="1" noChangeAspect="1" noChangeArrowheads="1"/>
          </p:cNvSpPr>
          <p:nvPr>
            <p:ph type="sldImg"/>
          </p:nvPr>
        </p:nvSpPr>
        <p:spPr>
          <a:ln/>
        </p:spPr>
      </p:sp>
      <p:sp>
        <p:nvSpPr>
          <p:cNvPr id="18434" name="Rectangle 2"/>
          <p:cNvSpPr>
            <a:spLocks noGrp="1" noChangeArrowheads="1"/>
          </p:cNvSpPr>
          <p:nvPr>
            <p:ph type="body" idx="1"/>
          </p:nvPr>
        </p:nvSpPr>
        <p:spPr/>
        <p:txBody>
          <a:bodyPr lIns="0" tIns="0" rIns="0" bIns="0"/>
          <a:lstStyle/>
          <a:p>
            <a:pPr marL="0" marR="0" indent="0" algn="l" defTabSz="914400" rtl="0" eaLnBrk="1" fontAlgn="base" latinLnBrk="0" hangingPunct="1">
              <a:lnSpc>
                <a:spcPct val="95000"/>
              </a:lnSpc>
              <a:spcBef>
                <a:spcPct val="30000"/>
              </a:spcBef>
              <a:spcAft>
                <a:spcPct val="0"/>
              </a:spcAft>
              <a:buClrTx/>
              <a:buSzTx/>
              <a:buFontTx/>
              <a:buNone/>
              <a:tabLst/>
              <a:defRPr/>
            </a:pPr>
            <a:r>
              <a:rPr lang="en-GB" sz="1600" b="0" dirty="0" smtClean="0">
                <a:solidFill>
                  <a:srgbClr val="000000"/>
                </a:solidFill>
                <a:latin typeface="Arial" pitchFamily="34" charset="0"/>
              </a:rPr>
              <a:t>In reflective languages, reification data is causally connected to the related reified aspect such that a modification to one of them affects the other. </a:t>
            </a:r>
          </a:p>
          <a:p>
            <a:pPr marL="0" marR="0" indent="0" algn="l" defTabSz="914400" rtl="0" eaLnBrk="1" fontAlgn="base" latinLnBrk="0" hangingPunct="1">
              <a:lnSpc>
                <a:spcPct val="95000"/>
              </a:lnSpc>
              <a:spcBef>
                <a:spcPct val="30000"/>
              </a:spcBef>
              <a:spcAft>
                <a:spcPct val="0"/>
              </a:spcAft>
              <a:buClrTx/>
              <a:buSzTx/>
              <a:buFontTx/>
              <a:buNone/>
              <a:tabLst/>
              <a:defRPr/>
            </a:pPr>
            <a:r>
              <a:rPr lang="en-US" sz="1200" b="0" i="0" kern="1200" dirty="0" smtClean="0">
                <a:solidFill>
                  <a:schemeClr val="tx1"/>
                </a:solidFill>
                <a:effectLst/>
                <a:latin typeface="Times New Roman" pitchFamily="18" charset="0"/>
                <a:ea typeface="+mn-ea"/>
                <a:cs typeface="+mn-cs"/>
              </a:rPr>
              <a:t>Abstract idea</a:t>
            </a:r>
            <a:r>
              <a:rPr lang="en-US" sz="1200" b="0" i="0" kern="1200" baseline="0" dirty="0" smtClean="0">
                <a:solidFill>
                  <a:schemeClr val="tx1"/>
                </a:solidFill>
                <a:effectLst/>
                <a:latin typeface="Times New Roman" pitchFamily="18" charset="0"/>
                <a:ea typeface="+mn-ea"/>
                <a:cs typeface="+mn-cs"/>
              </a:rPr>
              <a:t> bout a comp </a:t>
            </a:r>
            <a:r>
              <a:rPr lang="en-US" sz="1200" b="0" i="0" kern="1200" baseline="0" dirty="0" err="1" smtClean="0">
                <a:solidFill>
                  <a:schemeClr val="tx1"/>
                </a:solidFill>
                <a:effectLst/>
                <a:latin typeface="Times New Roman" pitchFamily="18" charset="0"/>
                <a:ea typeface="+mn-ea"/>
                <a:cs typeface="+mn-cs"/>
              </a:rPr>
              <a:t>prog</a:t>
            </a:r>
            <a:r>
              <a:rPr lang="en-US" sz="1200" b="0" i="0" kern="1200" baseline="0" dirty="0" smtClean="0">
                <a:solidFill>
                  <a:schemeClr val="tx1"/>
                </a:solidFill>
                <a:effectLst/>
                <a:latin typeface="Times New Roman" pitchFamily="18" charset="0"/>
                <a:ea typeface="+mn-ea"/>
                <a:cs typeface="+mn-cs"/>
              </a:rPr>
              <a:t> is turned to a explicit data model or another object </a:t>
            </a:r>
            <a:endParaRPr lang="en-US" sz="1200" b="0" i="0" kern="1200" dirty="0" smtClean="0">
              <a:solidFill>
                <a:schemeClr val="tx1"/>
              </a:solidFill>
              <a:effectLst/>
              <a:latin typeface="Times New Roman" pitchFamily="18" charset="0"/>
              <a:ea typeface="+mn-ea"/>
              <a:cs typeface="+mn-cs"/>
            </a:endParaRPr>
          </a:p>
          <a:p>
            <a:pPr marL="0" marR="0" indent="0" algn="l" defTabSz="914400" rtl="0" eaLnBrk="1" fontAlgn="base" latinLnBrk="0" hangingPunct="1">
              <a:lnSpc>
                <a:spcPct val="95000"/>
              </a:lnSpc>
              <a:spcBef>
                <a:spcPct val="30000"/>
              </a:spcBef>
              <a:spcAft>
                <a:spcPct val="0"/>
              </a:spcAft>
              <a:buClrTx/>
              <a:buSzTx/>
              <a:buFontTx/>
              <a:buNone/>
              <a:tabLst/>
              <a:defRPr/>
            </a:pPr>
            <a:r>
              <a:rPr lang="en-US" sz="1200" b="0" i="0" kern="1200" dirty="0" smtClean="0">
                <a:solidFill>
                  <a:schemeClr val="tx1"/>
                </a:solidFill>
                <a:effectLst/>
                <a:latin typeface="Times New Roman" pitchFamily="18" charset="0"/>
                <a:ea typeface="+mn-ea"/>
                <a:cs typeface="+mn-cs"/>
              </a:rPr>
              <a:t>Normally, instructions are executed and data is processed; however, in some languages, programs can also treat instructions as data and therefore make reflective modifications.</a:t>
            </a:r>
          </a:p>
          <a:p>
            <a:pPr marL="0" marR="0" indent="0" algn="l" defTabSz="914400" rtl="0" eaLnBrk="1" fontAlgn="base" latinLnBrk="0" hangingPunct="1">
              <a:lnSpc>
                <a:spcPct val="95000"/>
              </a:lnSpc>
              <a:spcBef>
                <a:spcPct val="30000"/>
              </a:spcBef>
              <a:spcAft>
                <a:spcPct val="0"/>
              </a:spcAft>
              <a:buClrTx/>
              <a:buSzTx/>
              <a:buFontTx/>
              <a:buNone/>
              <a:tabLst/>
              <a:defRPr/>
            </a:pPr>
            <a:r>
              <a:rPr lang="en-US" sz="1200" b="0" i="0" kern="1200" dirty="0" smtClean="0">
                <a:solidFill>
                  <a:schemeClr val="tx1"/>
                </a:solidFill>
                <a:effectLst/>
                <a:latin typeface="Times New Roman" pitchFamily="18" charset="0"/>
                <a:ea typeface="+mn-ea"/>
                <a:cs typeface="+mn-cs"/>
              </a:rPr>
              <a:t>In  a first-class object in the context of a particular </a:t>
            </a:r>
            <a:r>
              <a:rPr lang="en-US" sz="1200" b="0" i="0" u="none" strike="noStrike" kern="1200" dirty="0" smtClean="0">
                <a:solidFill>
                  <a:schemeClr val="tx1"/>
                </a:solidFill>
                <a:effectLst/>
                <a:latin typeface="Times New Roman" pitchFamily="18" charset="0"/>
                <a:ea typeface="+mn-ea"/>
                <a:cs typeface="+mn-cs"/>
              </a:rPr>
              <a:t>PL</a:t>
            </a:r>
            <a:r>
              <a:rPr lang="en-US" sz="1200" b="0" i="0" kern="1200" dirty="0" smtClean="0">
                <a:solidFill>
                  <a:schemeClr val="tx1"/>
                </a:solidFill>
                <a:effectLst/>
                <a:latin typeface="Times New Roman" pitchFamily="18" charset="0"/>
                <a:ea typeface="+mn-ea"/>
                <a:cs typeface="+mn-cs"/>
              </a:rPr>
              <a:t>, is an entity that can be constructed at </a:t>
            </a:r>
            <a:r>
              <a:rPr lang="en-US" sz="1200" b="0" i="0" u="none" strike="noStrike" kern="1200" dirty="0" smtClean="0">
                <a:solidFill>
                  <a:schemeClr val="tx1"/>
                </a:solidFill>
                <a:effectLst/>
                <a:latin typeface="Times New Roman" pitchFamily="18" charset="0"/>
                <a:ea typeface="+mn-ea"/>
                <a:cs typeface="+mn-cs"/>
              </a:rPr>
              <a:t>Runtime</a:t>
            </a:r>
            <a:r>
              <a:rPr lang="en-US" sz="1200" b="0" i="0" kern="1200" dirty="0" smtClean="0">
                <a:solidFill>
                  <a:schemeClr val="tx1"/>
                </a:solidFill>
                <a:effectLst/>
                <a:latin typeface="Times New Roman" pitchFamily="18" charset="0"/>
                <a:ea typeface="+mn-ea"/>
                <a:cs typeface="+mn-cs"/>
              </a:rPr>
              <a:t>, passed as a parameter, returned from a subroutine, or assigned into a variable.</a:t>
            </a:r>
            <a:r>
              <a:rPr lang="en-US" sz="1200" b="0" i="0" u="none" strike="noStrike" kern="1200" baseline="30000" dirty="0" smtClean="0">
                <a:solidFill>
                  <a:schemeClr val="tx1"/>
                </a:solidFill>
                <a:effectLst/>
                <a:latin typeface="Times New Roman" pitchFamily="18" charset="0"/>
                <a:ea typeface="+mn-ea"/>
                <a:cs typeface="+mn-cs"/>
                <a:hlinkClick r:id="rId3"/>
              </a:rPr>
              <a:t>[1]</a:t>
            </a:r>
            <a:r>
              <a:rPr lang="en-US" sz="1200" b="0" i="0" kern="1200" dirty="0" smtClean="0">
                <a:solidFill>
                  <a:schemeClr val="tx1"/>
                </a:solidFill>
                <a:effectLst/>
                <a:latin typeface="Times New Roman" pitchFamily="18" charset="0"/>
                <a:ea typeface="+mn-ea"/>
                <a:cs typeface="+mn-cs"/>
              </a:rPr>
              <a:t> In computer science the term </a:t>
            </a:r>
            <a:r>
              <a:rPr lang="en-US" sz="1200" b="0" i="0" u="none" strike="noStrike" kern="1200" dirty="0" smtClean="0">
                <a:solidFill>
                  <a:schemeClr val="tx1"/>
                </a:solidFill>
                <a:effectLst/>
                <a:latin typeface="Times New Roman" pitchFamily="18" charset="0"/>
                <a:ea typeface="+mn-ea"/>
                <a:cs typeface="+mn-cs"/>
              </a:rPr>
              <a:t>Reification</a:t>
            </a:r>
            <a:r>
              <a:rPr lang="en-US" sz="1200" b="0" i="0" kern="1200" dirty="0" smtClean="0">
                <a:solidFill>
                  <a:schemeClr val="tx1"/>
                </a:solidFill>
                <a:effectLst/>
                <a:latin typeface="Times New Roman" pitchFamily="18" charset="0"/>
                <a:ea typeface="+mn-ea"/>
                <a:cs typeface="+mn-cs"/>
              </a:rPr>
              <a:t> is used when referring to the process (technique, mechanism) of making something a first-class object.</a:t>
            </a:r>
            <a:r>
              <a:rPr lang="en-US" sz="1200" b="0" i="0" u="none" strike="noStrike" kern="1200" baseline="30000" dirty="0" smtClean="0">
                <a:solidFill>
                  <a:schemeClr val="tx1"/>
                </a:solidFill>
                <a:effectLst/>
                <a:latin typeface="Times New Roman" pitchFamily="18" charset="0"/>
                <a:ea typeface="+mn-ea"/>
                <a:cs typeface="+mn-cs"/>
                <a:hlinkClick r:id="rId3"/>
              </a:rPr>
              <a:t>[2]</a:t>
            </a:r>
            <a:endParaRPr lang="en-US" sz="1600" b="0" dirty="0">
              <a:solidFill>
                <a:srgbClr val="000000"/>
              </a:solidFill>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D4FA8-BC0C-43D0-89E9-21C7530FC0E0}" type="slidenum">
              <a:rPr lang="en-US"/>
              <a:pPr/>
              <a:t>18</a:t>
            </a:fld>
            <a:endParaRPr lang="en-US"/>
          </a:p>
        </p:txBody>
      </p:sp>
      <p:sp>
        <p:nvSpPr>
          <p:cNvPr id="33793" name="Rectangle 1"/>
          <p:cNvSpPr>
            <a:spLocks noGrp="1" noRot="1" noChangeAspect="1" noChangeArrowheads="1"/>
          </p:cNvSpPr>
          <p:nvPr>
            <p:ph type="sldImg"/>
          </p:nvPr>
        </p:nvSpPr>
        <p:spPr>
          <a:ln/>
        </p:spPr>
      </p:sp>
      <p:sp>
        <p:nvSpPr>
          <p:cNvPr id="33794" name="Rectangle 2"/>
          <p:cNvSpPr>
            <a:spLocks noGrp="1" noChangeArrowheads="1"/>
          </p:cNvSpPr>
          <p:nvPr>
            <p:ph type="body" idx="1"/>
          </p:nvPr>
        </p:nvSpPr>
        <p:spPr/>
        <p:txBody>
          <a:bodyPr lIns="0" tIns="0" rIns="0" bIns="0"/>
          <a:lstStyle/>
          <a:p>
            <a:pPr>
              <a:lnSpc>
                <a:spcPct val="95000"/>
              </a:lnSpc>
              <a:spcBef>
                <a:spcPct val="0"/>
              </a:spcBef>
            </a:pPr>
            <a:r>
              <a:rPr lang="en-US" sz="1200" b="0" i="0" kern="1200" dirty="0" smtClean="0">
                <a:solidFill>
                  <a:schemeClr val="tx1"/>
                </a:solidFill>
                <a:effectLst/>
                <a:latin typeface="Times New Roman" pitchFamily="18" charset="0"/>
                <a:ea typeface="+mn-ea"/>
                <a:cs typeface="+mn-cs"/>
              </a:rPr>
              <a:t>In </a:t>
            </a:r>
            <a:r>
              <a:rPr lang="en-US" sz="1200" b="0" i="0" u="none" strike="noStrike" kern="1200" dirty="0" smtClean="0">
                <a:solidFill>
                  <a:schemeClr val="tx1"/>
                </a:solidFill>
                <a:effectLst/>
                <a:latin typeface="Times New Roman" pitchFamily="18" charset="0"/>
                <a:ea typeface="+mn-ea"/>
                <a:cs typeface="+mn-cs"/>
              </a:rPr>
              <a:t>PL </a:t>
            </a:r>
            <a:r>
              <a:rPr lang="en-US" sz="1200" b="0" i="0" kern="1200" dirty="0" smtClean="0">
                <a:solidFill>
                  <a:schemeClr val="tx1"/>
                </a:solidFill>
                <a:effectLst/>
                <a:latin typeface="Times New Roman" pitchFamily="18" charset="0"/>
                <a:ea typeface="+mn-ea"/>
                <a:cs typeface="+mn-cs"/>
              </a:rPr>
              <a:t>, parametric polymorphism is a way to make a language more expressive, while still maintaining full static </a:t>
            </a:r>
            <a:r>
              <a:rPr lang="en-US" sz="1200" b="0" i="0" u="none" strike="noStrike" kern="1200" dirty="0" smtClean="0">
                <a:solidFill>
                  <a:schemeClr val="tx1"/>
                </a:solidFill>
                <a:effectLst/>
                <a:latin typeface="Times New Roman" pitchFamily="18" charset="0"/>
                <a:ea typeface="+mn-ea"/>
                <a:cs typeface="+mn-cs"/>
              </a:rPr>
              <a:t>Type Safety</a:t>
            </a:r>
            <a:r>
              <a:rPr lang="en-US" sz="1200" b="0" i="0" kern="1200" dirty="0" smtClean="0">
                <a:solidFill>
                  <a:schemeClr val="tx1"/>
                </a:solidFill>
                <a:effectLst/>
                <a:latin typeface="Times New Roman" pitchFamily="18" charset="0"/>
                <a:ea typeface="+mn-ea"/>
                <a:cs typeface="+mn-cs"/>
              </a:rPr>
              <a:t>. Using parametric</a:t>
            </a:r>
            <a:r>
              <a:rPr lang="en-US" sz="1200" b="0" i="0" kern="1200" baseline="0" dirty="0" smtClean="0">
                <a:solidFill>
                  <a:schemeClr val="tx1"/>
                </a:solidFill>
                <a:effectLst/>
                <a:latin typeface="Times New Roman" pitchFamily="18" charset="0"/>
                <a:ea typeface="+mn-ea"/>
                <a:cs typeface="+mn-cs"/>
              </a:rPr>
              <a:t> Polymorphism</a:t>
            </a:r>
            <a:r>
              <a:rPr lang="en-US" sz="1200" b="0" i="0" kern="1200" dirty="0" smtClean="0">
                <a:solidFill>
                  <a:schemeClr val="tx1"/>
                </a:solidFill>
                <a:effectLst/>
                <a:latin typeface="Times New Roman" pitchFamily="18" charset="0"/>
                <a:ea typeface="+mn-ea"/>
                <a:cs typeface="+mn-cs"/>
              </a:rPr>
              <a:t>, a function or a data type can be written generically so that it can handle values </a:t>
            </a:r>
            <a:r>
              <a:rPr lang="en-US" sz="1200" b="0" i="1" kern="1200" dirty="0" smtClean="0">
                <a:solidFill>
                  <a:schemeClr val="tx1"/>
                </a:solidFill>
                <a:effectLst/>
                <a:latin typeface="Times New Roman" pitchFamily="18" charset="0"/>
                <a:ea typeface="+mn-ea"/>
                <a:cs typeface="+mn-cs"/>
              </a:rPr>
              <a:t>identically</a:t>
            </a:r>
            <a:r>
              <a:rPr lang="en-US" sz="1200" b="0" i="0" kern="1200" dirty="0" smtClean="0">
                <a:solidFill>
                  <a:schemeClr val="tx1"/>
                </a:solidFill>
                <a:effectLst/>
                <a:latin typeface="Times New Roman" pitchFamily="18" charset="0"/>
                <a:ea typeface="+mn-ea"/>
                <a:cs typeface="+mn-cs"/>
              </a:rPr>
              <a:t> without depending on their type. Such functions and data types are called generic functions and generic </a:t>
            </a:r>
            <a:r>
              <a:rPr lang="en-US" sz="1200" b="0" i="0" kern="1200" dirty="0" err="1" smtClean="0">
                <a:solidFill>
                  <a:schemeClr val="tx1"/>
                </a:solidFill>
                <a:effectLst/>
                <a:latin typeface="Times New Roman" pitchFamily="18" charset="0"/>
                <a:ea typeface="+mn-ea"/>
                <a:cs typeface="+mn-cs"/>
              </a:rPr>
              <a:t>datatypes</a:t>
            </a:r>
            <a:r>
              <a:rPr lang="en-US" sz="1200" b="0" i="0" kern="1200" dirty="0" smtClean="0">
                <a:solidFill>
                  <a:schemeClr val="tx1"/>
                </a:solidFill>
                <a:effectLst/>
                <a:latin typeface="Times New Roman" pitchFamily="18" charset="0"/>
                <a:ea typeface="+mn-ea"/>
                <a:cs typeface="+mn-cs"/>
              </a:rPr>
              <a:t> respectively and form the basis of </a:t>
            </a:r>
            <a:r>
              <a:rPr lang="en-US" sz="1200" b="0" i="0" u="none" strike="noStrike" kern="1200" dirty="0" smtClean="0">
                <a:solidFill>
                  <a:schemeClr val="tx1"/>
                </a:solidFill>
                <a:effectLst/>
                <a:latin typeface="Times New Roman" pitchFamily="18" charset="0"/>
                <a:ea typeface="+mn-ea"/>
                <a:cs typeface="+mn-cs"/>
              </a:rPr>
              <a:t>generic programming</a:t>
            </a:r>
            <a:r>
              <a:rPr lang="en-US" sz="1200" b="0" i="0" kern="1200" dirty="0" smtClean="0">
                <a:solidFill>
                  <a:schemeClr val="tx1"/>
                </a:solidFill>
                <a:effectLst/>
                <a:latin typeface="Times New Roman" pitchFamily="18" charset="0"/>
                <a:ea typeface="+mn-ea"/>
                <a:cs typeface="+mn-cs"/>
              </a:rPr>
              <a:t>.</a:t>
            </a:r>
            <a:endParaRPr lang="en-US" sz="1600" b="0" dirty="0">
              <a:solidFill>
                <a:srgbClr val="000000"/>
              </a:solidFill>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380254-C154-4480-BCA7-AA655CC23DC3}" type="slidenum">
              <a:rPr lang="en-US"/>
              <a:pPr/>
              <a:t>20</a:t>
            </a:fld>
            <a:endParaRPr lang="en-US"/>
          </a:p>
        </p:txBody>
      </p:sp>
      <p:sp>
        <p:nvSpPr>
          <p:cNvPr id="23553" name="Rectangle 1"/>
          <p:cNvSpPr>
            <a:spLocks noGrp="1" noRot="1" noChangeAspect="1" noChangeArrowheads="1"/>
          </p:cNvSpPr>
          <p:nvPr>
            <p:ph type="sldImg"/>
          </p:nvPr>
        </p:nvSpPr>
        <p:spPr>
          <a:ln/>
        </p:spPr>
      </p:sp>
      <p:sp>
        <p:nvSpPr>
          <p:cNvPr id="23554" name="Rectangle 2"/>
          <p:cNvSpPr>
            <a:spLocks noGrp="1" noChangeArrowheads="1"/>
          </p:cNvSpPr>
          <p:nvPr>
            <p:ph type="body" idx="1"/>
          </p:nvPr>
        </p:nvSpPr>
        <p:spPr/>
        <p:txBody>
          <a:bodyPr lIns="0" tIns="0" rIns="0" bIns="0"/>
          <a:lstStyle/>
          <a:p>
            <a:pPr>
              <a:lnSpc>
                <a:spcPct val="95000"/>
              </a:lnSpc>
              <a:spcBef>
                <a:spcPct val="0"/>
              </a:spcBef>
            </a:pPr>
            <a:endParaRPr lang="en-US" sz="1600" dirty="0">
              <a:solidFill>
                <a:srgbClr val="0000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6634480"/>
            <a:ext cx="10160000" cy="9855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10" name="Rectangle 9"/>
          <p:cNvSpPr/>
          <p:nvPr/>
        </p:nvSpPr>
        <p:spPr>
          <a:xfrm>
            <a:off x="-10160" y="6725920"/>
            <a:ext cx="2499360" cy="79248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11" name="Rectangle 10"/>
          <p:cNvSpPr/>
          <p:nvPr/>
        </p:nvSpPr>
        <p:spPr>
          <a:xfrm>
            <a:off x="2621280" y="6715760"/>
            <a:ext cx="7538720" cy="79248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8" name="Title 7"/>
          <p:cNvSpPr>
            <a:spLocks noGrp="1"/>
          </p:cNvSpPr>
          <p:nvPr>
            <p:ph type="ctrTitle"/>
          </p:nvPr>
        </p:nvSpPr>
        <p:spPr>
          <a:xfrm>
            <a:off x="2624667" y="4487333"/>
            <a:ext cx="7196667" cy="20320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624667" y="6722263"/>
            <a:ext cx="7450667" cy="762000"/>
          </a:xfrm>
        </p:spPr>
        <p:txBody>
          <a:bodyPr anchor="ctr">
            <a:normAutofit/>
          </a:bodyPr>
          <a:lstStyle>
            <a:lvl1pPr marL="0" indent="0" algn="l">
              <a:buNone/>
              <a:defRPr sz="2900">
                <a:solidFill>
                  <a:srgbClr val="FFFFFF"/>
                </a:solidFill>
              </a:defRPr>
            </a:lvl1pPr>
            <a:lvl2pPr marL="507995" indent="0" algn="ctr">
              <a:buNone/>
            </a:lvl2pPr>
            <a:lvl3pPr marL="1015990" indent="0" algn="ctr">
              <a:buNone/>
            </a:lvl3pPr>
            <a:lvl4pPr marL="1523985" indent="0" algn="ctr">
              <a:buNone/>
            </a:lvl4pPr>
            <a:lvl5pPr marL="2031980" indent="0" algn="ctr">
              <a:buNone/>
            </a:lvl5pPr>
            <a:lvl6pPr marL="2539975" indent="0" algn="ctr">
              <a:buNone/>
            </a:lvl6pPr>
            <a:lvl7pPr marL="3047970" indent="0" algn="ctr">
              <a:buNone/>
            </a:lvl7pPr>
            <a:lvl8pPr marL="3555964" indent="0" algn="ctr">
              <a:buNone/>
            </a:lvl8pPr>
            <a:lvl9pPr marL="406395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4667" y="6742999"/>
            <a:ext cx="2286000" cy="762000"/>
          </a:xfrm>
        </p:spPr>
        <p:txBody>
          <a:bodyPr>
            <a:noAutofit/>
          </a:bodyPr>
          <a:lstStyle>
            <a:lvl1pPr algn="ctr">
              <a:defRPr sz="2200">
                <a:solidFill>
                  <a:srgbClr val="FFFFFF"/>
                </a:solidFill>
              </a:defRPr>
            </a:lvl1pPr>
          </a:lstStyle>
          <a:p>
            <a:endParaRPr lang="en-US"/>
          </a:p>
        </p:txBody>
      </p:sp>
      <p:sp>
        <p:nvSpPr>
          <p:cNvPr id="17" name="Footer Placeholder 16"/>
          <p:cNvSpPr>
            <a:spLocks noGrp="1"/>
          </p:cNvSpPr>
          <p:nvPr>
            <p:ph type="ftr" sz="quarter" idx="11"/>
          </p:nvPr>
        </p:nvSpPr>
        <p:spPr>
          <a:xfrm>
            <a:off x="2317104" y="262821"/>
            <a:ext cx="6519333" cy="40569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890000" y="254000"/>
            <a:ext cx="931333" cy="423333"/>
          </a:xfrm>
        </p:spPr>
        <p:txBody>
          <a:bodyPr/>
          <a:lstStyle>
            <a:lvl1pPr>
              <a:defRPr>
                <a:solidFill>
                  <a:schemeClr val="tx2"/>
                </a:solidFill>
              </a:defRPr>
            </a:lvl1pPr>
          </a:lstStyle>
          <a:p>
            <a:fld id="{D9D09B4B-CC31-4BEA-B657-8BD4466739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BA5A6-883F-4EDD-8ED0-D0BFA8B27B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1333" y="677334"/>
            <a:ext cx="2286000" cy="612951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8000" y="677333"/>
            <a:ext cx="6180667" cy="612951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7281334" y="6942670"/>
            <a:ext cx="2455333" cy="405694"/>
          </a:xfrm>
        </p:spPr>
        <p:txBody>
          <a:bodyPr/>
          <a:lstStyle/>
          <a:p>
            <a:endParaRPr lang="en-US"/>
          </a:p>
        </p:txBody>
      </p:sp>
      <p:sp>
        <p:nvSpPr>
          <p:cNvPr id="5" name="Footer Placeholder 4"/>
          <p:cNvSpPr>
            <a:spLocks noGrp="1"/>
          </p:cNvSpPr>
          <p:nvPr>
            <p:ph type="ftr" sz="quarter" idx="11"/>
          </p:nvPr>
        </p:nvSpPr>
        <p:spPr>
          <a:xfrm>
            <a:off x="508002" y="6942453"/>
            <a:ext cx="6192759" cy="405694"/>
          </a:xfrm>
        </p:spPr>
        <p:txBody>
          <a:bodyPr/>
          <a:lstStyle/>
          <a:p>
            <a:endParaRPr lang="en-US"/>
          </a:p>
        </p:txBody>
      </p:sp>
      <p:sp>
        <p:nvSpPr>
          <p:cNvPr id="7" name="Rectangle 6"/>
          <p:cNvSpPr/>
          <p:nvPr/>
        </p:nvSpPr>
        <p:spPr bwMode="white">
          <a:xfrm>
            <a:off x="6773687" y="0"/>
            <a:ext cx="355600" cy="7620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p>
            <a:pPr algn="ctr" eaLnBrk="1" latinLnBrk="0" hangingPunct="1"/>
            <a:endParaRPr kumimoji="0" lang="en-US"/>
          </a:p>
        </p:txBody>
      </p:sp>
      <p:sp>
        <p:nvSpPr>
          <p:cNvPr id="8" name="Rectangle 7"/>
          <p:cNvSpPr/>
          <p:nvPr/>
        </p:nvSpPr>
        <p:spPr>
          <a:xfrm>
            <a:off x="6824487" y="677333"/>
            <a:ext cx="254000" cy="6942667"/>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p>
            <a:pPr algn="ctr" eaLnBrk="1" latinLnBrk="0" hangingPunct="1"/>
            <a:endParaRPr kumimoji="0" lang="en-US"/>
          </a:p>
        </p:txBody>
      </p:sp>
      <p:sp>
        <p:nvSpPr>
          <p:cNvPr id="9" name="Rectangle 8"/>
          <p:cNvSpPr/>
          <p:nvPr/>
        </p:nvSpPr>
        <p:spPr>
          <a:xfrm>
            <a:off x="6824487" y="0"/>
            <a:ext cx="254000" cy="592667"/>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101599" tIns="50799" rIns="101599" bIns="50799"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655153" y="160513"/>
            <a:ext cx="592667" cy="271640"/>
          </a:xfrm>
        </p:spPr>
        <p:txBody>
          <a:bodyPr/>
          <a:lstStyle/>
          <a:p>
            <a:fld id="{B2207F75-E280-47C3-B862-BCA7B3F0B15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0720" y="254000"/>
            <a:ext cx="9059333" cy="1100667"/>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FB63CF3-07BD-49DB-8D82-4B2DCB65DEED}" type="slidenum">
              <a:rPr lang="en-US" smtClean="0"/>
              <a:pPr/>
              <a:t>‹#›</a:t>
            </a:fld>
            <a:endParaRPr lang="en-US"/>
          </a:p>
        </p:txBody>
      </p:sp>
      <p:sp>
        <p:nvSpPr>
          <p:cNvPr id="8" name="Content Placeholder 7"/>
          <p:cNvSpPr>
            <a:spLocks noGrp="1"/>
          </p:cNvSpPr>
          <p:nvPr>
            <p:ph sz="quarter" idx="1"/>
          </p:nvPr>
        </p:nvSpPr>
        <p:spPr>
          <a:xfrm>
            <a:off x="680720" y="1778000"/>
            <a:ext cx="9059333" cy="499533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1" y="3048000"/>
            <a:ext cx="7914570" cy="1859139"/>
          </a:xfrm>
        </p:spPr>
        <p:txBody>
          <a:bodyPr anchor="t"/>
          <a:lstStyle>
            <a:lvl1pPr marL="0" indent="0">
              <a:buNone/>
              <a:defRPr sz="3100">
                <a:solidFill>
                  <a:schemeClr val="tx2"/>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693333"/>
            <a:ext cx="10160000" cy="1270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8" name="Rectangle 7"/>
          <p:cNvSpPr/>
          <p:nvPr/>
        </p:nvSpPr>
        <p:spPr>
          <a:xfrm>
            <a:off x="0" y="1778000"/>
            <a:ext cx="1439333" cy="110066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9" name="Rectangle 8"/>
          <p:cNvSpPr/>
          <p:nvPr/>
        </p:nvSpPr>
        <p:spPr>
          <a:xfrm>
            <a:off x="1524000" y="1778000"/>
            <a:ext cx="8636000" cy="110066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2" name="Title 1"/>
          <p:cNvSpPr>
            <a:spLocks noGrp="1"/>
          </p:cNvSpPr>
          <p:nvPr>
            <p:ph type="title"/>
          </p:nvPr>
        </p:nvSpPr>
        <p:spPr>
          <a:xfrm>
            <a:off x="1524000" y="1778000"/>
            <a:ext cx="8466667" cy="1100667"/>
          </a:xfrm>
        </p:spPr>
        <p:txBody>
          <a:bodyPr/>
          <a:lstStyle>
            <a:lvl1pPr algn="l">
              <a:buNone/>
              <a:defRPr sz="49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947333"/>
            <a:ext cx="1439333" cy="779640"/>
          </a:xfrm>
        </p:spPr>
        <p:txBody>
          <a:bodyPr>
            <a:noAutofit/>
          </a:bodyPr>
          <a:lstStyle>
            <a:lvl1pPr>
              <a:defRPr sz="2700">
                <a:solidFill>
                  <a:srgbClr val="FFFFFF"/>
                </a:solidFill>
              </a:defRPr>
            </a:lvl1pPr>
          </a:lstStyle>
          <a:p>
            <a:fld id="{D1FE727F-BFE0-474A-B1A0-FF1B43060BC5}"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77333" y="1766186"/>
            <a:ext cx="4318000" cy="5080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383223" y="1766186"/>
            <a:ext cx="4318000" cy="5080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fld id="{EFE54A41-DE1C-441A-8DCC-C737B0AFAFB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2667" y="303389"/>
            <a:ext cx="9059333" cy="966611"/>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77333" y="2709334"/>
            <a:ext cx="4318000" cy="397933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334000" y="2709334"/>
            <a:ext cx="4318000" cy="397933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fld id="{EBE812C5-2A4B-4CBE-AB88-0915FA05AB9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77333" y="1947333"/>
            <a:ext cx="4318000" cy="711200"/>
          </a:xfrm>
          <a:solidFill>
            <a:schemeClr val="accent2"/>
          </a:solidFill>
        </p:spPr>
        <p:txBody>
          <a:bodyPr rtlCol="0" anchor="ctr"/>
          <a:lstStyle>
            <a:lvl1pPr marL="0" indent="0">
              <a:buFontTx/>
              <a:buNone/>
              <a:defRPr sz="22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5334000" y="1947333"/>
            <a:ext cx="4318000" cy="711200"/>
          </a:xfrm>
          <a:solidFill>
            <a:schemeClr val="accent4"/>
          </a:solidFill>
        </p:spPr>
        <p:txBody>
          <a:bodyPr rtlCol="0" anchor="ctr"/>
          <a:lstStyle>
            <a:lvl1pPr marL="0" indent="0">
              <a:buFontTx/>
              <a:buNone/>
              <a:defRPr sz="22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6AE9B09-666D-4E38-B3DF-5E64C72D1B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942667"/>
            <a:ext cx="592667" cy="423333"/>
          </a:xfrm>
        </p:spPr>
        <p:txBody>
          <a:bodyPr/>
          <a:lstStyle>
            <a:lvl1pPr>
              <a:defRPr>
                <a:solidFill>
                  <a:schemeClr val="tx2"/>
                </a:solidFill>
              </a:defRPr>
            </a:lvl1pPr>
          </a:lstStyle>
          <a:p>
            <a:fld id="{3E6E8E86-B898-4E40-BBD8-02B29C8EDF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3" y="303389"/>
            <a:ext cx="8974667" cy="966611"/>
          </a:xfrm>
        </p:spPr>
        <p:txBody>
          <a:bodyPr anchor="ctr"/>
          <a:lstStyle>
            <a:lvl1pPr algn="l">
              <a:buNone/>
              <a:defRPr sz="49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8A3BE59-D4DD-406C-9F83-A06B051F59ED}" type="slidenum">
              <a:rPr lang="en-US" smtClean="0"/>
              <a:pPr/>
              <a:t>‹#›</a:t>
            </a:fld>
            <a:endParaRPr lang="en-US"/>
          </a:p>
        </p:txBody>
      </p:sp>
      <p:sp>
        <p:nvSpPr>
          <p:cNvPr id="3" name="Text Placeholder 2"/>
          <p:cNvSpPr>
            <a:spLocks noGrp="1"/>
          </p:cNvSpPr>
          <p:nvPr>
            <p:ph type="body" idx="2"/>
          </p:nvPr>
        </p:nvSpPr>
        <p:spPr>
          <a:xfrm>
            <a:off x="677333" y="1947333"/>
            <a:ext cx="1778000" cy="48260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52398" tIns="203198" rIns="152398" bIns="101599"/>
          <a:lstStyle>
            <a:lvl1pPr marL="0" indent="0">
              <a:spcAft>
                <a:spcPts val="1111"/>
              </a:spcAft>
              <a:buNone/>
              <a:defRPr sz="2000"/>
            </a:lvl1pPr>
            <a:lvl2pPr>
              <a:buNone/>
              <a:defRPr sz="1300"/>
            </a:lvl2pPr>
            <a:lvl3pPr>
              <a:buNone/>
              <a:defRPr sz="1100"/>
            </a:lvl3pPr>
            <a:lvl4pPr>
              <a:buNone/>
              <a:defRPr sz="1000"/>
            </a:lvl4pPr>
            <a:lvl5pPr>
              <a:buNone/>
              <a:defRPr sz="10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624667" y="1947333"/>
            <a:ext cx="7112000" cy="4910667"/>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78000" y="6096000"/>
            <a:ext cx="8128000" cy="762000"/>
          </a:xfrm>
        </p:spPr>
        <p:txBody>
          <a:bodyPr/>
          <a:lstStyle>
            <a:lvl1pPr marL="0" indent="0">
              <a:buFontTx/>
              <a:buNone/>
              <a:defRPr sz="1900"/>
            </a:lvl1pPr>
            <a:lvl2pPr>
              <a:buFontTx/>
              <a:buNone/>
              <a:defRPr sz="1300"/>
            </a:lvl2pPr>
            <a:lvl3pPr>
              <a:buFontTx/>
              <a:buNone/>
              <a:defRPr sz="1100"/>
            </a:lvl3pPr>
            <a:lvl4pPr>
              <a:buFontTx/>
              <a:buNone/>
              <a:defRPr sz="1000"/>
            </a:lvl4pPr>
            <a:lvl5pPr>
              <a:buFontTx/>
              <a:buNone/>
              <a:defRPr sz="1000"/>
            </a:lvl5pPr>
          </a:lstStyle>
          <a:p>
            <a:pPr lvl="0" eaLnBrk="1" latinLnBrk="0" hangingPunct="1"/>
            <a:r>
              <a:rPr kumimoji="0" lang="en-US" smtClean="0"/>
              <a:t>Click to edit Master text styles</a:t>
            </a:r>
          </a:p>
        </p:txBody>
      </p:sp>
      <p:sp>
        <p:nvSpPr>
          <p:cNvPr id="8" name="Rectangle 7"/>
          <p:cNvSpPr/>
          <p:nvPr/>
        </p:nvSpPr>
        <p:spPr bwMode="white">
          <a:xfrm>
            <a:off x="-10160" y="5080000"/>
            <a:ext cx="10160000" cy="9855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9" name="Rectangle 8"/>
          <p:cNvSpPr/>
          <p:nvPr/>
        </p:nvSpPr>
        <p:spPr>
          <a:xfrm>
            <a:off x="-10160" y="5181600"/>
            <a:ext cx="1625600" cy="79248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10" name="Rectangle 9"/>
          <p:cNvSpPr/>
          <p:nvPr/>
        </p:nvSpPr>
        <p:spPr>
          <a:xfrm>
            <a:off x="1717040" y="5171440"/>
            <a:ext cx="8442960" cy="79248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2" name="Title 1"/>
          <p:cNvSpPr>
            <a:spLocks noGrp="1"/>
          </p:cNvSpPr>
          <p:nvPr>
            <p:ph type="title"/>
          </p:nvPr>
        </p:nvSpPr>
        <p:spPr>
          <a:xfrm>
            <a:off x="1778000" y="5164667"/>
            <a:ext cx="8128000" cy="762000"/>
          </a:xfrm>
        </p:spPr>
        <p:txBody>
          <a:bodyPr anchor="ctr"/>
          <a:lstStyle>
            <a:lvl1pPr algn="l">
              <a:buNone/>
              <a:defRPr sz="31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608667" y="0"/>
            <a:ext cx="111760" cy="763016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12" name="Date Placeholder 11"/>
          <p:cNvSpPr>
            <a:spLocks noGrp="1"/>
          </p:cNvSpPr>
          <p:nvPr>
            <p:ph type="dt" sz="half" idx="10"/>
          </p:nvPr>
        </p:nvSpPr>
        <p:spPr>
          <a:xfrm>
            <a:off x="6942667" y="6942667"/>
            <a:ext cx="2963333" cy="405694"/>
          </a:xfrm>
        </p:spPr>
        <p:txBody>
          <a:bodyPr rtlCol="0"/>
          <a:lstStyle/>
          <a:p>
            <a:endParaRPr lang="en-US"/>
          </a:p>
        </p:txBody>
      </p:sp>
      <p:sp>
        <p:nvSpPr>
          <p:cNvPr id="13" name="Slide Number Placeholder 12"/>
          <p:cNvSpPr>
            <a:spLocks noGrp="1"/>
          </p:cNvSpPr>
          <p:nvPr>
            <p:ph type="sldNum" sz="quarter" idx="11"/>
          </p:nvPr>
        </p:nvSpPr>
        <p:spPr>
          <a:xfrm>
            <a:off x="0" y="5185832"/>
            <a:ext cx="1608667" cy="737309"/>
          </a:xfrm>
        </p:spPr>
        <p:txBody>
          <a:bodyPr rtlCol="0"/>
          <a:lstStyle>
            <a:lvl1pPr>
              <a:defRPr sz="3100"/>
            </a:lvl1pPr>
          </a:lstStyle>
          <a:p>
            <a:fld id="{66E4B22D-0D73-42DD-A8CD-B75FD9FC0B09}" type="slidenum">
              <a:rPr lang="en-US" smtClean="0"/>
              <a:pPr/>
              <a:t>‹#›</a:t>
            </a:fld>
            <a:endParaRPr lang="en-US"/>
          </a:p>
        </p:txBody>
      </p:sp>
      <p:sp>
        <p:nvSpPr>
          <p:cNvPr id="14" name="Footer Placeholder 13"/>
          <p:cNvSpPr>
            <a:spLocks noGrp="1"/>
          </p:cNvSpPr>
          <p:nvPr>
            <p:ph type="ftr" sz="quarter" idx="12"/>
          </p:nvPr>
        </p:nvSpPr>
        <p:spPr>
          <a:xfrm>
            <a:off x="1778000" y="6942452"/>
            <a:ext cx="5080000" cy="405694"/>
          </a:xfrm>
        </p:spPr>
        <p:txBody>
          <a:bodyPr rtlCol="0"/>
          <a:lstStyle/>
          <a:p>
            <a:endParaRPr lang="en-US"/>
          </a:p>
        </p:txBody>
      </p:sp>
      <p:sp>
        <p:nvSpPr>
          <p:cNvPr id="3" name="Picture Placeholder 2"/>
          <p:cNvSpPr>
            <a:spLocks noGrp="1"/>
          </p:cNvSpPr>
          <p:nvPr>
            <p:ph type="pic" idx="1"/>
          </p:nvPr>
        </p:nvSpPr>
        <p:spPr>
          <a:xfrm>
            <a:off x="1733973" y="0"/>
            <a:ext cx="8426027" cy="5076613"/>
          </a:xfrm>
          <a:solidFill>
            <a:schemeClr val="accent1">
              <a:tint val="40000"/>
            </a:schemeClr>
          </a:solidFill>
          <a:ln>
            <a:noFill/>
          </a:ln>
        </p:spPr>
        <p:txBody>
          <a:bodyPr/>
          <a:lstStyle>
            <a:lvl1pPr marL="0" indent="0">
              <a:buNone/>
              <a:defRPr sz="36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77334" y="254000"/>
            <a:ext cx="9059333" cy="1100667"/>
          </a:xfrm>
          <a:prstGeom prst="rect">
            <a:avLst/>
          </a:prstGeom>
        </p:spPr>
        <p:txBody>
          <a:bodyPr vert="horz" lIns="101599" tIns="50799" rIns="101599" bIns="50799"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80720" y="1778000"/>
            <a:ext cx="9059333" cy="5029200"/>
          </a:xfrm>
          <a:prstGeom prst="rect">
            <a:avLst/>
          </a:prstGeom>
        </p:spPr>
        <p:txBody>
          <a:bodyPr vert="horz" lIns="101599" tIns="50799" rIns="101599" bIns="50799">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773334" y="6942667"/>
            <a:ext cx="2963333" cy="405694"/>
          </a:xfrm>
          <a:prstGeom prst="rect">
            <a:avLst/>
          </a:prstGeom>
        </p:spPr>
        <p:txBody>
          <a:bodyPr vert="horz" lIns="101599" tIns="50799" rIns="101599" bIns="50799" anchor="ctr" anchorCtr="0"/>
          <a:lstStyle>
            <a:lvl1pPr algn="l" eaLnBrk="1" latinLnBrk="0" hangingPunct="1">
              <a:defRPr kumimoji="0" sz="1600">
                <a:solidFill>
                  <a:schemeClr val="tx2"/>
                </a:solidFill>
              </a:defRPr>
            </a:lvl1pPr>
          </a:lstStyle>
          <a:p>
            <a:endParaRPr lang="en-US"/>
          </a:p>
        </p:txBody>
      </p:sp>
      <p:sp>
        <p:nvSpPr>
          <p:cNvPr id="3" name="Footer Placeholder 2"/>
          <p:cNvSpPr>
            <a:spLocks noGrp="1"/>
          </p:cNvSpPr>
          <p:nvPr>
            <p:ph type="ftr" sz="quarter" idx="3"/>
          </p:nvPr>
        </p:nvSpPr>
        <p:spPr>
          <a:xfrm>
            <a:off x="677334" y="6942452"/>
            <a:ext cx="6023426" cy="405694"/>
          </a:xfrm>
          <a:prstGeom prst="rect">
            <a:avLst/>
          </a:prstGeom>
        </p:spPr>
        <p:txBody>
          <a:bodyPr vert="horz" lIns="101599" tIns="50799" rIns="101599" bIns="50799" anchor="ctr"/>
          <a:lstStyle>
            <a:lvl1pPr algn="r" eaLnBrk="1" latinLnBrk="0" hangingPunct="1">
              <a:defRPr kumimoji="0" sz="1600">
                <a:solidFill>
                  <a:schemeClr val="tx2"/>
                </a:solidFill>
              </a:defRPr>
            </a:lvl1pPr>
          </a:lstStyle>
          <a:p>
            <a:endParaRPr lang="en-US"/>
          </a:p>
        </p:txBody>
      </p:sp>
      <p:sp>
        <p:nvSpPr>
          <p:cNvPr id="7" name="Rectangle 6"/>
          <p:cNvSpPr/>
          <p:nvPr/>
        </p:nvSpPr>
        <p:spPr bwMode="white">
          <a:xfrm>
            <a:off x="0" y="1371600"/>
            <a:ext cx="10160000" cy="355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8" name="Rectangle 7"/>
          <p:cNvSpPr/>
          <p:nvPr/>
        </p:nvSpPr>
        <p:spPr>
          <a:xfrm>
            <a:off x="0" y="1422400"/>
            <a:ext cx="592667" cy="2540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9" name="Rectangle 8"/>
          <p:cNvSpPr/>
          <p:nvPr/>
        </p:nvSpPr>
        <p:spPr>
          <a:xfrm>
            <a:off x="656167" y="1422400"/>
            <a:ext cx="9503833" cy="2540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1599" tIns="50799" rIns="101599" bIns="50799"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413580"/>
            <a:ext cx="592667" cy="271640"/>
          </a:xfrm>
          <a:prstGeom prst="rect">
            <a:avLst/>
          </a:prstGeom>
        </p:spPr>
        <p:txBody>
          <a:bodyPr vert="horz" lIns="101599" tIns="50799" rIns="101599" bIns="50799" anchor="ctr" anchorCtr="0">
            <a:normAutofit/>
          </a:bodyPr>
          <a:lstStyle>
            <a:lvl1pPr algn="ctr" eaLnBrk="1" latinLnBrk="0" hangingPunct="1">
              <a:defRPr kumimoji="0" sz="1600" b="1">
                <a:solidFill>
                  <a:srgbClr val="FFFFFF"/>
                </a:solidFill>
              </a:defRPr>
            </a:lvl1pPr>
          </a:lstStyle>
          <a:p>
            <a:fld id="{55183B18-E9E6-46CB-B70A-226D724ECE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900" kern="1200">
          <a:solidFill>
            <a:schemeClr val="tx2"/>
          </a:solidFill>
          <a:latin typeface="+mj-lt"/>
          <a:ea typeface="+mj-ea"/>
          <a:cs typeface="+mj-cs"/>
        </a:defRPr>
      </a:lvl1pPr>
    </p:titleStyle>
    <p:bodyStyle>
      <a:lvl1pPr marL="355596" indent="-355596" algn="l" rtl="0" eaLnBrk="1" latinLnBrk="0" hangingPunct="1">
        <a:spcBef>
          <a:spcPts val="778"/>
        </a:spcBef>
        <a:buClr>
          <a:schemeClr val="accent2"/>
        </a:buClr>
        <a:buSzPct val="60000"/>
        <a:buFont typeface="Wingdings"/>
        <a:buChar char=""/>
        <a:defRPr kumimoji="0" sz="3200" kern="1200">
          <a:solidFill>
            <a:schemeClr val="tx1"/>
          </a:solidFill>
          <a:latin typeface="+mn-lt"/>
          <a:ea typeface="+mn-ea"/>
          <a:cs typeface="+mn-cs"/>
        </a:defRPr>
      </a:lvl1pPr>
      <a:lvl2pPr marL="711193" indent="-304797" algn="l" rtl="0" eaLnBrk="1" latinLnBrk="0" hangingPunct="1">
        <a:spcBef>
          <a:spcPts val="611"/>
        </a:spcBef>
        <a:buClr>
          <a:schemeClr val="accent1"/>
        </a:buClr>
        <a:buSzPct val="70000"/>
        <a:buFont typeface="Wingdings 2"/>
        <a:buChar char=""/>
        <a:defRPr kumimoji="0" sz="2900" kern="1200">
          <a:solidFill>
            <a:schemeClr val="tx1"/>
          </a:solidFill>
          <a:latin typeface="+mn-lt"/>
          <a:ea typeface="+mn-ea"/>
          <a:cs typeface="+mn-cs"/>
        </a:defRPr>
      </a:lvl2pPr>
      <a:lvl3pPr marL="1015990" indent="-253997" algn="l" rtl="0" eaLnBrk="1" latinLnBrk="0" hangingPunct="1">
        <a:spcBef>
          <a:spcPts val="556"/>
        </a:spcBef>
        <a:buClr>
          <a:schemeClr val="accent2"/>
        </a:buClr>
        <a:buSzPct val="75000"/>
        <a:buFont typeface="Wingdings"/>
        <a:buChar char=""/>
        <a:defRPr kumimoji="0" sz="2600" kern="1200">
          <a:solidFill>
            <a:schemeClr val="tx1"/>
          </a:solidFill>
          <a:latin typeface="+mn-lt"/>
          <a:ea typeface="+mn-ea"/>
          <a:cs typeface="+mn-cs"/>
        </a:defRPr>
      </a:lvl3pPr>
      <a:lvl4pPr marL="1523985" indent="-253997" algn="l" rtl="0" eaLnBrk="1" latinLnBrk="0" hangingPunct="1">
        <a:spcBef>
          <a:spcPts val="444"/>
        </a:spcBef>
        <a:buClr>
          <a:schemeClr val="accent3"/>
        </a:buClr>
        <a:buSzPct val="75000"/>
        <a:buFont typeface="Wingdings"/>
        <a:buChar char=""/>
        <a:defRPr kumimoji="0" sz="2200" kern="1200">
          <a:solidFill>
            <a:schemeClr val="tx1"/>
          </a:solidFill>
          <a:latin typeface="+mn-lt"/>
          <a:ea typeface="+mn-ea"/>
          <a:cs typeface="+mn-cs"/>
        </a:defRPr>
      </a:lvl4pPr>
      <a:lvl5pPr marL="2031980" indent="-253997" algn="l" rtl="0" eaLnBrk="1" latinLnBrk="0" hangingPunct="1">
        <a:spcBef>
          <a:spcPts val="444"/>
        </a:spcBef>
        <a:buClr>
          <a:schemeClr val="accent4"/>
        </a:buClr>
        <a:buSzPct val="65000"/>
        <a:buFont typeface="Wingdings"/>
        <a:buChar char=""/>
        <a:defRPr kumimoji="0" sz="2200" kern="1200">
          <a:solidFill>
            <a:schemeClr val="tx1"/>
          </a:solidFill>
          <a:latin typeface="+mn-lt"/>
          <a:ea typeface="+mn-ea"/>
          <a:cs typeface="+mn-cs"/>
        </a:defRPr>
      </a:lvl5pPr>
      <a:lvl6pPr marL="2336777" indent="-253997" algn="l" rtl="0" eaLnBrk="1" latinLnBrk="0" hangingPunct="1">
        <a:spcBef>
          <a:spcPct val="20000"/>
        </a:spcBef>
        <a:buClr>
          <a:schemeClr val="accent1"/>
        </a:buClr>
        <a:buFont typeface="Wingdings"/>
        <a:buChar char="§"/>
        <a:defRPr kumimoji="0" sz="2000" kern="1200" baseline="0">
          <a:solidFill>
            <a:schemeClr val="tx1"/>
          </a:solidFill>
          <a:latin typeface="+mn-lt"/>
          <a:ea typeface="+mn-ea"/>
          <a:cs typeface="+mn-cs"/>
        </a:defRPr>
      </a:lvl6pPr>
      <a:lvl7pPr marL="2641574" indent="-253997" algn="l" rtl="0" eaLnBrk="1" latinLnBrk="0" hangingPunct="1">
        <a:spcBef>
          <a:spcPct val="20000"/>
        </a:spcBef>
        <a:buClr>
          <a:schemeClr val="accent2"/>
        </a:buClr>
        <a:buFont typeface="Wingdings"/>
        <a:buChar char="§"/>
        <a:defRPr kumimoji="0" sz="2000" kern="1200" baseline="0">
          <a:solidFill>
            <a:schemeClr val="tx1"/>
          </a:solidFill>
          <a:latin typeface="+mn-lt"/>
          <a:ea typeface="+mn-ea"/>
          <a:cs typeface="+mn-cs"/>
        </a:defRPr>
      </a:lvl7pPr>
      <a:lvl8pPr marL="2946371" indent="-253997" algn="l" rtl="0" eaLnBrk="1" latinLnBrk="0" hangingPunct="1">
        <a:spcBef>
          <a:spcPct val="20000"/>
        </a:spcBef>
        <a:buClr>
          <a:schemeClr val="accent3"/>
        </a:buClr>
        <a:buFont typeface="Wingdings"/>
        <a:buChar char="§"/>
        <a:defRPr kumimoji="0" sz="2000" kern="1200" baseline="0">
          <a:solidFill>
            <a:schemeClr val="tx1"/>
          </a:solidFill>
          <a:latin typeface="+mn-lt"/>
          <a:ea typeface="+mn-ea"/>
          <a:cs typeface="+mn-cs"/>
        </a:defRPr>
      </a:lvl8pPr>
      <a:lvl9pPr marL="3251167" indent="-253997" algn="l" rtl="0" eaLnBrk="1" latinLnBrk="0" hangingPunct="1">
        <a:spcBef>
          <a:spcPct val="20000"/>
        </a:spcBef>
        <a:buClr>
          <a:schemeClr val="accent4"/>
        </a:buClr>
        <a:buFont typeface="Wingdings"/>
        <a:buChar char="§"/>
        <a:defRPr kumimoji="0" sz="20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7995" algn="l" rtl="0" eaLnBrk="1" latinLnBrk="0" hangingPunct="1">
        <a:defRPr kumimoji="0" kern="1200">
          <a:solidFill>
            <a:schemeClr val="tx1"/>
          </a:solidFill>
          <a:latin typeface="+mn-lt"/>
          <a:ea typeface="+mn-ea"/>
          <a:cs typeface="+mn-cs"/>
        </a:defRPr>
      </a:lvl2pPr>
      <a:lvl3pPr marL="1015990" algn="l" rtl="0" eaLnBrk="1" latinLnBrk="0" hangingPunct="1">
        <a:defRPr kumimoji="0" kern="1200">
          <a:solidFill>
            <a:schemeClr val="tx1"/>
          </a:solidFill>
          <a:latin typeface="+mn-lt"/>
          <a:ea typeface="+mn-ea"/>
          <a:cs typeface="+mn-cs"/>
        </a:defRPr>
      </a:lvl3pPr>
      <a:lvl4pPr marL="1523985" algn="l" rtl="0" eaLnBrk="1" latinLnBrk="0" hangingPunct="1">
        <a:defRPr kumimoji="0" kern="1200">
          <a:solidFill>
            <a:schemeClr val="tx1"/>
          </a:solidFill>
          <a:latin typeface="+mn-lt"/>
          <a:ea typeface="+mn-ea"/>
          <a:cs typeface="+mn-cs"/>
        </a:defRPr>
      </a:lvl4pPr>
      <a:lvl5pPr marL="2031980" algn="l" rtl="0" eaLnBrk="1" latinLnBrk="0" hangingPunct="1">
        <a:defRPr kumimoji="0" kern="1200">
          <a:solidFill>
            <a:schemeClr val="tx1"/>
          </a:solidFill>
          <a:latin typeface="+mn-lt"/>
          <a:ea typeface="+mn-ea"/>
          <a:cs typeface="+mn-cs"/>
        </a:defRPr>
      </a:lvl5pPr>
      <a:lvl6pPr marL="2539975" algn="l" rtl="0" eaLnBrk="1" latinLnBrk="0" hangingPunct="1">
        <a:defRPr kumimoji="0" kern="1200">
          <a:solidFill>
            <a:schemeClr val="tx1"/>
          </a:solidFill>
          <a:latin typeface="+mn-lt"/>
          <a:ea typeface="+mn-ea"/>
          <a:cs typeface="+mn-cs"/>
        </a:defRPr>
      </a:lvl6pPr>
      <a:lvl7pPr marL="3047970" algn="l" rtl="0" eaLnBrk="1" latinLnBrk="0" hangingPunct="1">
        <a:defRPr kumimoji="0" kern="1200">
          <a:solidFill>
            <a:schemeClr val="tx1"/>
          </a:solidFill>
          <a:latin typeface="+mn-lt"/>
          <a:ea typeface="+mn-ea"/>
          <a:cs typeface="+mn-cs"/>
        </a:defRPr>
      </a:lvl7pPr>
      <a:lvl8pPr marL="3555964" algn="l" rtl="0" eaLnBrk="1" latinLnBrk="0" hangingPunct="1">
        <a:defRPr kumimoji="0" kern="1200">
          <a:solidFill>
            <a:schemeClr val="tx1"/>
          </a:solidFill>
          <a:latin typeface="+mn-lt"/>
          <a:ea typeface="+mn-ea"/>
          <a:cs typeface="+mn-cs"/>
        </a:defRPr>
      </a:lvl8pPr>
      <a:lvl9pPr marL="406395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mitpress.mit.edu/sicp/full-text/sicp/book/node77.html" TargetMode="External"/><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ctrTitle"/>
          </p:nvPr>
        </p:nvSpPr>
        <p:spPr>
          <a:xfrm>
            <a:off x="2127672" y="3810001"/>
            <a:ext cx="7649742" cy="2659063"/>
          </a:xfrm>
        </p:spPr>
        <p:txBody>
          <a:bodyPr lIns="0" tIns="0" rIns="0" bIns="0" anchor="b">
            <a:normAutofit fontScale="90000"/>
          </a:bodyPr>
          <a:lstStyle/>
          <a:p>
            <a:pPr algn="l">
              <a:lnSpc>
                <a:spcPct val="95000"/>
              </a:lnSpc>
            </a:pPr>
            <a:r>
              <a:rPr lang="en-US" dirty="0">
                <a:solidFill>
                  <a:srgbClr val="EBDDC3"/>
                </a:solidFill>
                <a:latin typeface="Arial" pitchFamily="34" charset="0"/>
              </a:rPr>
              <a:t>INF 212</a:t>
            </a:r>
            <a:br>
              <a:rPr lang="en-US" dirty="0">
                <a:solidFill>
                  <a:srgbClr val="EBDDC3"/>
                </a:solidFill>
                <a:latin typeface="Arial" pitchFamily="34" charset="0"/>
              </a:rPr>
            </a:br>
            <a:r>
              <a:rPr lang="en-US" dirty="0">
                <a:solidFill>
                  <a:srgbClr val="EBDDC3"/>
                </a:solidFill>
                <a:latin typeface="Arial" pitchFamily="34" charset="0"/>
              </a:rPr>
              <a:t>ANALYSIS OF </a:t>
            </a:r>
            <a:r>
              <a:rPr lang="en-US" dirty="0" smtClean="0">
                <a:solidFill>
                  <a:srgbClr val="EBDDC3"/>
                </a:solidFill>
                <a:latin typeface="Arial" pitchFamily="34" charset="0"/>
              </a:rPr>
              <a:t>PROG LANGS</a:t>
            </a:r>
            <a:r>
              <a:rPr lang="en-US" dirty="0">
                <a:solidFill>
                  <a:srgbClr val="EBDDC3"/>
                </a:solidFill>
                <a:latin typeface="Arial" pitchFamily="34" charset="0"/>
              </a:rPr>
              <a:t/>
            </a:r>
            <a:br>
              <a:rPr lang="en-US" dirty="0">
                <a:solidFill>
                  <a:srgbClr val="EBDDC3"/>
                </a:solidFill>
                <a:latin typeface="Arial" pitchFamily="34" charset="0"/>
              </a:rPr>
            </a:br>
            <a:r>
              <a:rPr lang="en-US" b="1" i="1" dirty="0">
                <a:latin typeface="Arial" pitchFamily="34" charset="0"/>
              </a:rPr>
              <a:t>REFLECTION</a:t>
            </a:r>
          </a:p>
        </p:txBody>
      </p:sp>
      <p:sp>
        <p:nvSpPr>
          <p:cNvPr id="2050" name="Rectangle 2"/>
          <p:cNvSpPr>
            <a:spLocks noGrp="1" noChangeArrowheads="1"/>
          </p:cNvSpPr>
          <p:nvPr>
            <p:ph type="subTitle" idx="1"/>
          </p:nvPr>
        </p:nvSpPr>
        <p:spPr>
          <a:xfrm>
            <a:off x="2668588" y="6690320"/>
            <a:ext cx="7362826" cy="833438"/>
          </a:xfrm>
        </p:spPr>
        <p:txBody>
          <a:bodyPr lIns="0" tIns="0" rIns="0" bIns="0" anchor="ctr"/>
          <a:lstStyle/>
          <a:p>
            <a:r>
              <a:rPr lang="en-US" sz="2400" dirty="0" smtClean="0"/>
              <a:t>Instructors: Crista Lopes</a:t>
            </a:r>
          </a:p>
          <a:p>
            <a:r>
              <a:rPr lang="en-US" sz="2400" dirty="0" smtClean="0"/>
              <a:t>Copyright © Instructors.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have you seen </a:t>
            </a:r>
            <a:r>
              <a:rPr lang="en-US" dirty="0" err="1" smtClean="0"/>
              <a:t>eval</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JavaScript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Python</a:t>
            </a:r>
            <a:endParaRPr lang="en-US" dirty="0"/>
          </a:p>
        </p:txBody>
      </p:sp>
      <p:sp>
        <p:nvSpPr>
          <p:cNvPr id="4" name="TextBox 3"/>
          <p:cNvSpPr txBox="1"/>
          <p:nvPr/>
        </p:nvSpPr>
        <p:spPr>
          <a:xfrm>
            <a:off x="2999977" y="5034136"/>
            <a:ext cx="4240263" cy="1200329"/>
          </a:xfrm>
          <a:prstGeom prst="rect">
            <a:avLst/>
          </a:prstGeom>
          <a:noFill/>
        </p:spPr>
        <p:txBody>
          <a:bodyPr wrap="none" rtlCol="0">
            <a:spAutoFit/>
          </a:bodyPr>
          <a:lstStyle/>
          <a:p>
            <a:r>
              <a:rPr lang="en-US" dirty="0" smtClean="0">
                <a:latin typeface="Courier New" pitchFamily="49" charset="0"/>
                <a:cs typeface="Courier New" pitchFamily="49" charset="0"/>
              </a:rPr>
              <a:t>&gt;&gt;&gt; x = 1 </a:t>
            </a:r>
          </a:p>
          <a:p>
            <a:r>
              <a:rPr lang="en-US" dirty="0" smtClean="0">
                <a:latin typeface="Courier New" pitchFamily="49" charset="0"/>
                <a:cs typeface="Courier New" pitchFamily="49" charset="0"/>
              </a:rPr>
              <a:t>&gt;&gt;&gt; print </a:t>
            </a:r>
            <a:r>
              <a:rPr lang="en-US" dirty="0" err="1" smtClean="0">
                <a:latin typeface="Courier New" pitchFamily="49" charset="0"/>
                <a:cs typeface="Courier New" pitchFamily="49" charset="0"/>
              </a:rPr>
              <a:t>eval</a:t>
            </a:r>
            <a:r>
              <a:rPr lang="en-US" dirty="0" smtClean="0">
                <a:latin typeface="Courier New" pitchFamily="49" charset="0"/>
                <a:cs typeface="Courier New" pitchFamily="49" charset="0"/>
              </a:rPr>
              <a:t>('x+1') </a:t>
            </a:r>
          </a:p>
          <a:p>
            <a:r>
              <a:rPr lang="en-US" dirty="0" smtClean="0">
                <a:latin typeface="Courier New" pitchFamily="49" charset="0"/>
                <a:cs typeface="Courier New" pitchFamily="49" charset="0"/>
              </a:rPr>
              <a:t>2</a:t>
            </a:r>
            <a:endParaRPr lang="en-US" dirty="0">
              <a:latin typeface="Courier New" pitchFamily="49" charset="0"/>
              <a:cs typeface="Courier New" pitchFamily="49" charset="0"/>
            </a:endParaRPr>
          </a:p>
        </p:txBody>
      </p:sp>
      <p:sp>
        <p:nvSpPr>
          <p:cNvPr id="5" name="TextBox 4"/>
          <p:cNvSpPr txBox="1"/>
          <p:nvPr/>
        </p:nvSpPr>
        <p:spPr>
          <a:xfrm>
            <a:off x="2919760" y="1865784"/>
            <a:ext cx="7374135" cy="2677656"/>
          </a:xfrm>
          <a:prstGeom prst="rect">
            <a:avLst/>
          </a:prstGeom>
          <a:noFill/>
        </p:spPr>
        <p:txBody>
          <a:bodyPr wrap="none" rtlCol="0">
            <a:spAutoFit/>
          </a:bodyPr>
          <a:lstStyle/>
          <a:p>
            <a:r>
              <a:rPr lang="en-US" dirty="0" smtClean="0">
                <a:latin typeface="Courier New" pitchFamily="49" charset="0"/>
                <a:cs typeface="Courier New" pitchFamily="49" charset="0"/>
              </a:rPr>
              <a:t>&lt;script type="text/</a:t>
            </a:r>
            <a:r>
              <a:rPr lang="en-US" dirty="0" err="1" smtClean="0">
                <a:latin typeface="Courier New" pitchFamily="49" charset="0"/>
                <a:cs typeface="Courier New" pitchFamily="49" charset="0"/>
              </a:rPr>
              <a:t>javascript</a:t>
            </a:r>
            <a:r>
              <a:rPr lang="en-US" dirty="0" smtClean="0">
                <a:latin typeface="Courier New" pitchFamily="49" charset="0"/>
                <a:cs typeface="Courier New" pitchFamily="49" charset="0"/>
              </a:rPr>
              <a:t>"&gt;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eval</a:t>
            </a:r>
            <a:r>
              <a:rPr lang="en-US" dirty="0" smtClean="0">
                <a:latin typeface="Courier New" pitchFamily="49" charset="0"/>
                <a:cs typeface="Courier New" pitchFamily="49" charset="0"/>
              </a:rPr>
              <a:t>("x=10;y=20;document.write(x*y)");</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document.write</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br</a:t>
            </a:r>
            <a:r>
              <a:rPr lang="en-US" dirty="0" smtClean="0">
                <a:latin typeface="Courier New" pitchFamily="49" charset="0"/>
                <a:cs typeface="Courier New" pitchFamily="49" charset="0"/>
              </a:rPr>
              <a:t> /&gt;" + </a:t>
            </a:r>
            <a:r>
              <a:rPr lang="en-US" dirty="0" err="1" smtClean="0">
                <a:latin typeface="Courier New" pitchFamily="49" charset="0"/>
                <a:cs typeface="Courier New" pitchFamily="49" charset="0"/>
              </a:rPr>
              <a:t>eval</a:t>
            </a:r>
            <a:r>
              <a:rPr lang="en-US" dirty="0" smtClean="0">
                <a:latin typeface="Courier New" pitchFamily="49" charset="0"/>
                <a:cs typeface="Courier New" pitchFamily="49" charset="0"/>
              </a:rPr>
              <a:t>("2+2"));</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document.write</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br</a:t>
            </a:r>
            <a:r>
              <a:rPr lang="en-US" dirty="0" smtClean="0">
                <a:latin typeface="Courier New" pitchFamily="49" charset="0"/>
                <a:cs typeface="Courier New" pitchFamily="49" charset="0"/>
              </a:rPr>
              <a:t> /&gt;" + </a:t>
            </a:r>
            <a:r>
              <a:rPr lang="en-US" dirty="0" err="1" smtClean="0">
                <a:latin typeface="Courier New" pitchFamily="49" charset="0"/>
                <a:cs typeface="Courier New" pitchFamily="49" charset="0"/>
              </a:rPr>
              <a:t>eval</a:t>
            </a:r>
            <a:r>
              <a:rPr lang="en-US" dirty="0" smtClean="0">
                <a:latin typeface="Courier New" pitchFamily="49" charset="0"/>
                <a:cs typeface="Courier New" pitchFamily="49" charset="0"/>
              </a:rPr>
              <a:t>(x+17));</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&lt;/script&gt;</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2000"/>
                                        <p:tgtEl>
                                          <p:spTgt spid="5">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20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20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Eval</a:t>
            </a:r>
            <a:r>
              <a:rPr lang="en-US" dirty="0" smtClean="0"/>
              <a:t> = Evil ?</a:t>
            </a:r>
            <a:endParaRPr lang="en-US" dirty="0"/>
          </a:p>
        </p:txBody>
      </p:sp>
      <p:sp>
        <p:nvSpPr>
          <p:cNvPr id="3" name="Content Placeholder 2"/>
          <p:cNvSpPr>
            <a:spLocks noGrp="1"/>
          </p:cNvSpPr>
          <p:nvPr>
            <p:ph sz="quarter" idx="1"/>
          </p:nvPr>
        </p:nvSpPr>
        <p:spPr/>
        <p:txBody>
          <a:bodyPr/>
          <a:lstStyle/>
          <a:p>
            <a:r>
              <a:rPr lang="en-US" dirty="0" smtClean="0"/>
              <a:t>discuss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Meta-circular interpreter</a:t>
            </a:r>
            <a:endParaRPr lang="en-US" dirty="0"/>
          </a:p>
        </p:txBody>
      </p:sp>
      <p:pic>
        <p:nvPicPr>
          <p:cNvPr id="92162" name="Picture 2" descr="http://mitpress.mit.edu/sicp/full-text/sicp/book/chapter-4/figs/eval-apply.gif"/>
          <p:cNvPicPr>
            <a:picLocks noChangeAspect="1" noChangeArrowheads="1"/>
          </p:cNvPicPr>
          <p:nvPr/>
        </p:nvPicPr>
        <p:blipFill>
          <a:blip r:embed="rId2" cstate="print"/>
          <a:srcRect/>
          <a:stretch>
            <a:fillRect/>
          </a:stretch>
        </p:blipFill>
        <p:spPr bwMode="auto">
          <a:xfrm>
            <a:off x="1191568" y="2873896"/>
            <a:ext cx="7518400" cy="2997200"/>
          </a:xfrm>
          <a:prstGeom prst="rect">
            <a:avLst/>
          </a:prstGeom>
          <a:noFill/>
        </p:spPr>
      </p:pic>
      <p:sp>
        <p:nvSpPr>
          <p:cNvPr id="5" name="TextBox 4"/>
          <p:cNvSpPr txBox="1"/>
          <p:nvPr/>
        </p:nvSpPr>
        <p:spPr>
          <a:xfrm>
            <a:off x="1407592" y="6618312"/>
            <a:ext cx="987771" cy="461665"/>
          </a:xfrm>
          <a:prstGeom prst="rect">
            <a:avLst/>
          </a:prstGeom>
          <a:noFill/>
        </p:spPr>
        <p:txBody>
          <a:bodyPr wrap="none" rtlCol="0">
            <a:spAutoFit/>
          </a:bodyPr>
          <a:lstStyle/>
          <a:p>
            <a:r>
              <a:rPr lang="en-US" dirty="0" smtClean="0">
                <a:hlinkClick r:id="rId3"/>
              </a:rPr>
              <a:t>source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Eval</a:t>
            </a:r>
            <a:endParaRPr lang="en-US" dirty="0"/>
          </a:p>
        </p:txBody>
      </p:sp>
      <p:sp>
        <p:nvSpPr>
          <p:cNvPr id="3" name="TextBox 2"/>
          <p:cNvSpPr txBox="1"/>
          <p:nvPr/>
        </p:nvSpPr>
        <p:spPr>
          <a:xfrm>
            <a:off x="516190" y="1649760"/>
            <a:ext cx="8956298" cy="5940088"/>
          </a:xfrm>
          <a:prstGeom prst="rect">
            <a:avLst/>
          </a:prstGeom>
          <a:noFill/>
        </p:spPr>
        <p:txBody>
          <a:bodyPr wrap="none" rtlCol="0">
            <a:spAutoFit/>
          </a:bodyPr>
          <a:lstStyle/>
          <a:p>
            <a:r>
              <a:rPr lang="en-US" sz="2000" dirty="0" smtClean="0">
                <a:latin typeface="Courier New" pitchFamily="49" charset="0"/>
                <a:cs typeface="Courier New" pitchFamily="49" charset="0"/>
              </a:rPr>
              <a:t>(define (</a:t>
            </a:r>
            <a:r>
              <a:rPr lang="en-US" sz="2000" dirty="0" err="1" smtClean="0">
                <a:latin typeface="Courier New" pitchFamily="49" charset="0"/>
                <a:cs typeface="Courier New" pitchFamily="49" charset="0"/>
              </a:rPr>
              <a:t>eval</a:t>
            </a:r>
            <a:r>
              <a:rPr lang="en-US" sz="2000" dirty="0" smtClean="0">
                <a:latin typeface="Courier New" pitchFamily="49" charset="0"/>
                <a:cs typeface="Courier New" pitchFamily="49" charset="0"/>
              </a:rPr>
              <a:t> exp </a:t>
            </a:r>
            <a:r>
              <a:rPr lang="en-US" sz="2000" dirty="0" err="1" smtClean="0">
                <a:latin typeface="Courier New" pitchFamily="49" charset="0"/>
                <a:cs typeface="Courier New" pitchFamily="49" charset="0"/>
              </a:rPr>
              <a:t>env</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cond</a:t>
            </a:r>
            <a:r>
              <a:rPr lang="en-US" sz="2000" dirty="0" smtClean="0">
                <a:latin typeface="Courier New" pitchFamily="49" charset="0"/>
                <a:cs typeface="Courier New" pitchFamily="49" charset="0"/>
              </a:rPr>
              <a:t> ((self-evaluating? exp) exp)</a:t>
            </a:r>
          </a:p>
          <a:p>
            <a:r>
              <a:rPr lang="en-US" sz="2000" dirty="0" smtClean="0">
                <a:latin typeface="Courier New" pitchFamily="49" charset="0"/>
                <a:cs typeface="Courier New" pitchFamily="49" charset="0"/>
              </a:rPr>
              <a:t>        ((variable? exp) (lookup-variable-value exp </a:t>
            </a:r>
            <a:r>
              <a:rPr lang="en-US" sz="2000" dirty="0" err="1" smtClean="0">
                <a:latin typeface="Courier New" pitchFamily="49" charset="0"/>
                <a:cs typeface="Courier New" pitchFamily="49" charset="0"/>
              </a:rPr>
              <a:t>env</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((quoted? exp) (text-of-quotation exp))</a:t>
            </a:r>
          </a:p>
          <a:p>
            <a:r>
              <a:rPr lang="en-US" sz="2000" dirty="0" smtClean="0">
                <a:latin typeface="Courier New" pitchFamily="49" charset="0"/>
                <a:cs typeface="Courier New" pitchFamily="49" charset="0"/>
              </a:rPr>
              <a:t>        ((assignment? exp) (</a:t>
            </a:r>
            <a:r>
              <a:rPr lang="en-US" sz="2000" dirty="0" err="1" smtClean="0">
                <a:latin typeface="Courier New" pitchFamily="49" charset="0"/>
                <a:cs typeface="Courier New" pitchFamily="49" charset="0"/>
              </a:rPr>
              <a:t>eval</a:t>
            </a:r>
            <a:r>
              <a:rPr lang="en-US" sz="2000" dirty="0" smtClean="0">
                <a:latin typeface="Courier New" pitchFamily="49" charset="0"/>
                <a:cs typeface="Courier New" pitchFamily="49" charset="0"/>
              </a:rPr>
              <a:t>-assignment exp </a:t>
            </a:r>
            <a:r>
              <a:rPr lang="en-US" sz="2000" dirty="0" err="1" smtClean="0">
                <a:latin typeface="Courier New" pitchFamily="49" charset="0"/>
                <a:cs typeface="Courier New" pitchFamily="49" charset="0"/>
              </a:rPr>
              <a:t>env</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((definition? exp) (</a:t>
            </a:r>
            <a:r>
              <a:rPr lang="en-US" sz="2000" dirty="0" err="1" smtClean="0">
                <a:latin typeface="Courier New" pitchFamily="49" charset="0"/>
                <a:cs typeface="Courier New" pitchFamily="49" charset="0"/>
              </a:rPr>
              <a:t>eval</a:t>
            </a:r>
            <a:r>
              <a:rPr lang="en-US" sz="2000" dirty="0" smtClean="0">
                <a:latin typeface="Courier New" pitchFamily="49" charset="0"/>
                <a:cs typeface="Courier New" pitchFamily="49" charset="0"/>
              </a:rPr>
              <a:t>-definition exp </a:t>
            </a:r>
            <a:r>
              <a:rPr lang="en-US" sz="2000" dirty="0" err="1" smtClean="0">
                <a:latin typeface="Courier New" pitchFamily="49" charset="0"/>
                <a:cs typeface="Courier New" pitchFamily="49" charset="0"/>
              </a:rPr>
              <a:t>env</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((if? exp) (</a:t>
            </a:r>
            <a:r>
              <a:rPr lang="en-US" sz="2000" dirty="0" err="1" smtClean="0">
                <a:latin typeface="Courier New" pitchFamily="49" charset="0"/>
                <a:cs typeface="Courier New" pitchFamily="49" charset="0"/>
              </a:rPr>
              <a:t>eval</a:t>
            </a:r>
            <a:r>
              <a:rPr lang="en-US" sz="2000" dirty="0" smtClean="0">
                <a:latin typeface="Courier New" pitchFamily="49" charset="0"/>
                <a:cs typeface="Courier New" pitchFamily="49" charset="0"/>
              </a:rPr>
              <a:t>-if exp </a:t>
            </a:r>
            <a:r>
              <a:rPr lang="en-US" sz="2000" dirty="0" err="1" smtClean="0">
                <a:latin typeface="Courier New" pitchFamily="49" charset="0"/>
                <a:cs typeface="Courier New" pitchFamily="49" charset="0"/>
              </a:rPr>
              <a:t>env</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((lambda? exp)</a:t>
            </a:r>
          </a:p>
          <a:p>
            <a:r>
              <a:rPr lang="en-US" sz="2000" dirty="0" smtClean="0">
                <a:latin typeface="Courier New" pitchFamily="49" charset="0"/>
                <a:cs typeface="Courier New" pitchFamily="49" charset="0"/>
              </a:rPr>
              <a:t>         (make-procedure (lambda-parameters exp)</a:t>
            </a:r>
          </a:p>
          <a:p>
            <a:r>
              <a:rPr lang="en-US" sz="2000" dirty="0" smtClean="0">
                <a:latin typeface="Courier New" pitchFamily="49" charset="0"/>
                <a:cs typeface="Courier New" pitchFamily="49" charset="0"/>
              </a:rPr>
              <a:t>                         (lambda-body exp)</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env</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((begin? exp) </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eval</a:t>
            </a:r>
            <a:r>
              <a:rPr lang="en-US" sz="2000" dirty="0" smtClean="0">
                <a:latin typeface="Courier New" pitchFamily="49" charset="0"/>
                <a:cs typeface="Courier New" pitchFamily="49" charset="0"/>
              </a:rPr>
              <a:t>-sequence (begin-actions exp) </a:t>
            </a:r>
            <a:r>
              <a:rPr lang="en-US" sz="2000" dirty="0" err="1" smtClean="0">
                <a:latin typeface="Courier New" pitchFamily="49" charset="0"/>
                <a:cs typeface="Courier New" pitchFamily="49" charset="0"/>
              </a:rPr>
              <a:t>env</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cond</a:t>
            </a:r>
            <a:r>
              <a:rPr lang="en-US" sz="2000" dirty="0" smtClean="0">
                <a:latin typeface="Courier New" pitchFamily="49" charset="0"/>
                <a:cs typeface="Courier New" pitchFamily="49" charset="0"/>
              </a:rPr>
              <a:t>? exp) (</a:t>
            </a:r>
            <a:r>
              <a:rPr lang="en-US" sz="2000" dirty="0" err="1" smtClean="0">
                <a:latin typeface="Courier New" pitchFamily="49" charset="0"/>
                <a:cs typeface="Courier New" pitchFamily="49" charset="0"/>
              </a:rPr>
              <a:t>eval</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cond</a:t>
            </a:r>
            <a:r>
              <a:rPr lang="en-US" sz="2000" dirty="0" smtClean="0">
                <a:latin typeface="Courier New" pitchFamily="49" charset="0"/>
                <a:cs typeface="Courier New" pitchFamily="49" charset="0"/>
              </a:rPr>
              <a:t>-&gt;if exp) </a:t>
            </a:r>
            <a:r>
              <a:rPr lang="en-US" sz="2000" dirty="0" err="1" smtClean="0">
                <a:latin typeface="Courier New" pitchFamily="49" charset="0"/>
                <a:cs typeface="Courier New" pitchFamily="49" charset="0"/>
              </a:rPr>
              <a:t>env</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((application? exp)</a:t>
            </a:r>
          </a:p>
          <a:p>
            <a:r>
              <a:rPr lang="en-US" sz="2000" b="1" dirty="0" smtClean="0">
                <a:latin typeface="Courier New" pitchFamily="49" charset="0"/>
                <a:cs typeface="Courier New" pitchFamily="49" charset="0"/>
              </a:rPr>
              <a:t>         (apply (</a:t>
            </a:r>
            <a:r>
              <a:rPr lang="en-US" sz="2000" b="1" dirty="0" err="1" smtClean="0">
                <a:latin typeface="Courier New" pitchFamily="49" charset="0"/>
                <a:cs typeface="Courier New" pitchFamily="49" charset="0"/>
              </a:rPr>
              <a:t>eval</a:t>
            </a:r>
            <a:r>
              <a:rPr lang="en-US" sz="2000" b="1" dirty="0" smtClean="0">
                <a:latin typeface="Courier New" pitchFamily="49" charset="0"/>
                <a:cs typeface="Courier New" pitchFamily="49" charset="0"/>
              </a:rPr>
              <a:t> (operator exp) </a:t>
            </a:r>
            <a:r>
              <a:rPr lang="en-US" sz="2000" b="1" dirty="0" err="1" smtClean="0">
                <a:latin typeface="Courier New" pitchFamily="49" charset="0"/>
                <a:cs typeface="Courier New" pitchFamily="49" charset="0"/>
              </a:rPr>
              <a:t>env</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(list-of-values (operands exp) </a:t>
            </a:r>
            <a:r>
              <a:rPr lang="en-US" sz="2000" b="1" dirty="0" err="1" smtClean="0">
                <a:latin typeface="Courier New" pitchFamily="49" charset="0"/>
                <a:cs typeface="Courier New" pitchFamily="49" charset="0"/>
              </a:rPr>
              <a:t>env</a:t>
            </a:r>
            <a:r>
              <a:rPr lang="en-US" sz="2000" b="1"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(else</a:t>
            </a:r>
          </a:p>
          <a:p>
            <a:r>
              <a:rPr lang="en-US" sz="2000" dirty="0" smtClean="0">
                <a:latin typeface="Courier New" pitchFamily="49" charset="0"/>
                <a:cs typeface="Courier New" pitchFamily="49" charset="0"/>
              </a:rPr>
              <a:t>         (error "Unknown expression type - EVAL" exp))))</a:t>
            </a:r>
            <a:endParaRPr lang="en-US"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a:t>
            </a:r>
            <a:endParaRPr lang="en-US" dirty="0"/>
          </a:p>
        </p:txBody>
      </p:sp>
      <p:sp>
        <p:nvSpPr>
          <p:cNvPr id="3" name="TextBox 2"/>
          <p:cNvSpPr txBox="1"/>
          <p:nvPr/>
        </p:nvSpPr>
        <p:spPr>
          <a:xfrm>
            <a:off x="516190" y="2153816"/>
            <a:ext cx="8956298" cy="4093428"/>
          </a:xfrm>
          <a:prstGeom prst="rect">
            <a:avLst/>
          </a:prstGeom>
          <a:noFill/>
        </p:spPr>
        <p:txBody>
          <a:bodyPr wrap="none" rtlCol="0">
            <a:spAutoFit/>
          </a:bodyPr>
          <a:lstStyle/>
          <a:p>
            <a:r>
              <a:rPr lang="en-US" sz="2000" dirty="0" smtClean="0">
                <a:latin typeface="Courier New" pitchFamily="49" charset="0"/>
                <a:cs typeface="Courier New" pitchFamily="49" charset="0"/>
              </a:rPr>
              <a:t>(define (apply procedure arguments)</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cond</a:t>
            </a:r>
            <a:r>
              <a:rPr lang="en-US" sz="2000" dirty="0" smtClean="0">
                <a:latin typeface="Courier New" pitchFamily="49" charset="0"/>
                <a:cs typeface="Courier New" pitchFamily="49" charset="0"/>
              </a:rPr>
              <a:t> ((primitive-procedure? procedure)</a:t>
            </a:r>
          </a:p>
          <a:p>
            <a:r>
              <a:rPr lang="en-US" sz="2000" dirty="0" smtClean="0">
                <a:latin typeface="Courier New" pitchFamily="49" charset="0"/>
                <a:cs typeface="Courier New" pitchFamily="49" charset="0"/>
              </a:rPr>
              <a:t>         (apply-primitive-procedure procedure arguments))</a:t>
            </a:r>
          </a:p>
          <a:p>
            <a:r>
              <a:rPr lang="en-US" sz="2000" dirty="0" smtClean="0">
                <a:latin typeface="Courier New" pitchFamily="49" charset="0"/>
                <a:cs typeface="Courier New" pitchFamily="49" charset="0"/>
              </a:rPr>
              <a:t>        ((compound-procedure? procedure)</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eval</a:t>
            </a:r>
            <a:r>
              <a:rPr lang="en-US" sz="2000" dirty="0" smtClean="0">
                <a:latin typeface="Courier New" pitchFamily="49" charset="0"/>
                <a:cs typeface="Courier New" pitchFamily="49" charset="0"/>
              </a:rPr>
              <a:t>-sequence</a:t>
            </a:r>
          </a:p>
          <a:p>
            <a:r>
              <a:rPr lang="en-US" sz="2000" dirty="0" smtClean="0">
                <a:latin typeface="Courier New" pitchFamily="49" charset="0"/>
                <a:cs typeface="Courier New" pitchFamily="49" charset="0"/>
              </a:rPr>
              <a:t>           (procedure-body procedure)</a:t>
            </a:r>
          </a:p>
          <a:p>
            <a:r>
              <a:rPr lang="en-US" sz="2000" dirty="0" smtClean="0">
                <a:latin typeface="Courier New" pitchFamily="49" charset="0"/>
                <a:cs typeface="Courier New" pitchFamily="49" charset="0"/>
              </a:rPr>
              <a:t>           (extend-environment</a:t>
            </a:r>
          </a:p>
          <a:p>
            <a:r>
              <a:rPr lang="en-US" sz="2000" dirty="0" smtClean="0">
                <a:latin typeface="Courier New" pitchFamily="49" charset="0"/>
                <a:cs typeface="Courier New" pitchFamily="49" charset="0"/>
              </a:rPr>
              <a:t>             (procedure-parameters procedure)</a:t>
            </a:r>
          </a:p>
          <a:p>
            <a:r>
              <a:rPr lang="en-US" sz="2000" dirty="0" smtClean="0">
                <a:latin typeface="Courier New" pitchFamily="49" charset="0"/>
                <a:cs typeface="Courier New" pitchFamily="49" charset="0"/>
              </a:rPr>
              <a:t>             arguments</a:t>
            </a:r>
          </a:p>
          <a:p>
            <a:r>
              <a:rPr lang="en-US" sz="2000" dirty="0" smtClean="0">
                <a:latin typeface="Courier New" pitchFamily="49" charset="0"/>
                <a:cs typeface="Courier New" pitchFamily="49" charset="0"/>
              </a:rPr>
              <a:t>             (procedure-environment procedure))))</a:t>
            </a:r>
          </a:p>
          <a:p>
            <a:r>
              <a:rPr lang="en-US" sz="2000" dirty="0" smtClean="0">
                <a:latin typeface="Courier New" pitchFamily="49" charset="0"/>
                <a:cs typeface="Courier New" pitchFamily="49" charset="0"/>
              </a:rPr>
              <a:t>        (else</a:t>
            </a:r>
          </a:p>
          <a:p>
            <a:r>
              <a:rPr lang="en-US" sz="2000" dirty="0" smtClean="0">
                <a:latin typeface="Courier New" pitchFamily="49" charset="0"/>
                <a:cs typeface="Courier New" pitchFamily="49" charset="0"/>
              </a:rPr>
              <a:t>         (error</a:t>
            </a:r>
          </a:p>
          <a:p>
            <a:r>
              <a:rPr lang="en-US" sz="2000" dirty="0" smtClean="0">
                <a:latin typeface="Courier New" pitchFamily="49" charset="0"/>
                <a:cs typeface="Courier New" pitchFamily="49" charset="0"/>
              </a:rPr>
              <a:t>          "Unknown procedure type - APPLY" procedure))))</a:t>
            </a:r>
            <a:endParaRPr lang="en-US"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lIns="0" tIns="0" rIns="0" bIns="0"/>
          <a:lstStyle/>
          <a:p>
            <a:pPr algn="l">
              <a:lnSpc>
                <a:spcPct val="95000"/>
              </a:lnSpc>
            </a:pPr>
            <a:r>
              <a:rPr lang="en-US" dirty="0" smtClean="0">
                <a:solidFill>
                  <a:srgbClr val="775F55"/>
                </a:solidFill>
                <a:latin typeface="Arial" pitchFamily="34" charset="0"/>
              </a:rPr>
              <a:t>Outline</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lnSpcReduction="10000"/>
          </a:bodyPr>
          <a:lstStyle/>
          <a:p>
            <a:pPr marL="319085" lvl="1" indent="-319085">
              <a:lnSpc>
                <a:spcPct val="95000"/>
              </a:lnSpc>
              <a:spcBef>
                <a:spcPts val="700"/>
              </a:spcBef>
              <a:buClr>
                <a:srgbClr val="E49747"/>
              </a:buClr>
              <a:buSzPct val="60000"/>
              <a:buFont typeface="Wingdings" pitchFamily="2" charset="2"/>
              <a:buChar char=""/>
            </a:pPr>
            <a:r>
              <a:rPr lang="en-US" dirty="0" smtClean="0"/>
              <a:t>History and Background </a:t>
            </a:r>
          </a:p>
          <a:p>
            <a:pPr marL="623882" lvl="2" indent="-319085">
              <a:lnSpc>
                <a:spcPct val="95000"/>
              </a:lnSpc>
              <a:spcBef>
                <a:spcPts val="700"/>
              </a:spcBef>
              <a:buClr>
                <a:srgbClr val="E49747"/>
              </a:buClr>
              <a:buSzPct val="60000"/>
              <a:buFont typeface="Wingdings" pitchFamily="2" charset="2"/>
              <a:buChar char=""/>
            </a:pPr>
            <a:r>
              <a:rPr lang="en-US" dirty="0" smtClean="0"/>
              <a:t>The meta-circular interpreter</a:t>
            </a:r>
          </a:p>
          <a:p>
            <a:pPr marL="319085" lvl="1" indent="-319085">
              <a:lnSpc>
                <a:spcPct val="95000"/>
              </a:lnSpc>
              <a:spcBef>
                <a:spcPts val="700"/>
              </a:spcBef>
              <a:buClr>
                <a:srgbClr val="E49747"/>
              </a:buClr>
              <a:buSzPct val="60000"/>
              <a:buFont typeface="Wingdings" pitchFamily="2" charset="2"/>
              <a:buChar char=""/>
            </a:pPr>
            <a:r>
              <a:rPr lang="en-US" b="1" dirty="0" smtClean="0">
                <a:solidFill>
                  <a:srgbClr val="FF0000"/>
                </a:solidFill>
              </a:rPr>
              <a:t>Definitions</a:t>
            </a:r>
          </a:p>
          <a:p>
            <a:pPr marL="319085" lvl="1" indent="-319085">
              <a:lnSpc>
                <a:spcPct val="95000"/>
              </a:lnSpc>
              <a:spcBef>
                <a:spcPts val="700"/>
              </a:spcBef>
              <a:buClr>
                <a:srgbClr val="E49747"/>
              </a:buClr>
              <a:buSzPct val="60000"/>
              <a:buFont typeface="Wingdings" pitchFamily="2" charset="2"/>
              <a:buChar char=""/>
            </a:pPr>
            <a:r>
              <a:rPr lang="en-US" dirty="0" smtClean="0"/>
              <a:t>The reflective tower</a:t>
            </a:r>
          </a:p>
          <a:p>
            <a:pPr marL="319085" lvl="1" indent="-319085">
              <a:lnSpc>
                <a:spcPct val="95000"/>
              </a:lnSpc>
              <a:spcBef>
                <a:spcPts val="700"/>
              </a:spcBef>
              <a:buClr>
                <a:srgbClr val="E49747"/>
              </a:buClr>
              <a:buSzPct val="60000"/>
              <a:buFont typeface="Wingdings" pitchFamily="2" charset="2"/>
              <a:buChar char=""/>
            </a:pPr>
            <a:r>
              <a:rPr lang="en-US" dirty="0" smtClean="0"/>
              <a:t>Reflection as used in</a:t>
            </a:r>
          </a:p>
          <a:p>
            <a:pPr marL="776280" lvl="2" indent="-319085">
              <a:lnSpc>
                <a:spcPct val="95000"/>
              </a:lnSpc>
              <a:spcBef>
                <a:spcPts val="700"/>
              </a:spcBef>
              <a:buClr>
                <a:srgbClr val="E49747"/>
              </a:buClr>
              <a:buSzPct val="60000"/>
              <a:buFont typeface="Wingdings" pitchFamily="2" charset="2"/>
              <a:buChar char=""/>
            </a:pPr>
            <a:r>
              <a:rPr lang="en-US" sz="2900" dirty="0" smtClean="0"/>
              <a:t>PHP</a:t>
            </a:r>
          </a:p>
          <a:p>
            <a:pPr marL="776280" lvl="2" indent="-319085">
              <a:lnSpc>
                <a:spcPct val="95000"/>
              </a:lnSpc>
              <a:spcBef>
                <a:spcPts val="700"/>
              </a:spcBef>
              <a:buClr>
                <a:srgbClr val="E49747"/>
              </a:buClr>
              <a:buSzPct val="60000"/>
              <a:buFont typeface="Wingdings" pitchFamily="2" charset="2"/>
              <a:buChar char=""/>
            </a:pPr>
            <a:r>
              <a:rPr lang="en-US" sz="2900" dirty="0" smtClean="0"/>
              <a:t>Ruby</a:t>
            </a:r>
          </a:p>
          <a:p>
            <a:pPr marL="776280" lvl="2" indent="-319085">
              <a:lnSpc>
                <a:spcPct val="95000"/>
              </a:lnSpc>
              <a:spcBef>
                <a:spcPts val="700"/>
              </a:spcBef>
              <a:buClr>
                <a:srgbClr val="E49747"/>
              </a:buClr>
              <a:buSzPct val="60000"/>
              <a:buFont typeface="Wingdings" pitchFamily="2" charset="2"/>
              <a:buChar char=""/>
            </a:pPr>
            <a:r>
              <a:rPr lang="en-US" sz="2900" dirty="0" smtClean="0"/>
              <a:t>Java</a:t>
            </a:r>
          </a:p>
          <a:p>
            <a:pPr marL="319085" lvl="1" indent="-319085">
              <a:lnSpc>
                <a:spcPct val="95000"/>
              </a:lnSpc>
              <a:spcBef>
                <a:spcPts val="700"/>
              </a:spcBef>
              <a:buClr>
                <a:srgbClr val="E49747"/>
              </a:buClr>
              <a:buSzPct val="60000"/>
              <a:buFont typeface="Wingdings" pitchFamily="2" charset="2"/>
              <a:buChar char=""/>
            </a:pPr>
            <a:r>
              <a:rPr lang="en-US" dirty="0" smtClean="0"/>
              <a:t>Concerns to keep in mind while using Reflection.</a:t>
            </a:r>
          </a:p>
          <a:p>
            <a:pPr marL="319085" lvl="1" indent="-319085">
              <a:lnSpc>
                <a:spcPct val="95000"/>
              </a:lnSpc>
              <a:spcBef>
                <a:spcPts val="700"/>
              </a:spcBef>
              <a:buClr>
                <a:srgbClr val="E49747"/>
              </a:buClr>
              <a:buSzPct val="60000"/>
              <a:buFont typeface="Wingdings" pitchFamily="2" charset="2"/>
              <a:buChar char=""/>
            </a:pPr>
            <a:r>
              <a:rPr lang="en-US" dirty="0" smtClean="0"/>
              <a:t>Some practical applications.</a:t>
            </a:r>
            <a:r>
              <a:rPr lang="en-US" sz="4300" dirty="0" smtClean="0">
                <a:solidFill>
                  <a:srgbClr val="000000"/>
                </a:solidFill>
                <a:latin typeface="Arial" pitchFamily="34" charset="0"/>
              </a:rPr>
              <a:t>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lIns="0" tIns="0" rIns="0" bIns="0"/>
          <a:lstStyle/>
          <a:p>
            <a:pPr algn="l">
              <a:lnSpc>
                <a:spcPct val="95000"/>
              </a:lnSpc>
            </a:pPr>
            <a:r>
              <a:rPr lang="en-US" dirty="0" smtClean="0">
                <a:solidFill>
                  <a:srgbClr val="775F55"/>
                </a:solidFill>
                <a:latin typeface="Arial" pitchFamily="34" charset="0"/>
              </a:rPr>
              <a:t>Definitions</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a:bodyPr>
          <a:lstStyle/>
          <a:p>
            <a:pPr lvl="1" indent="-342897" algn="just">
              <a:lnSpc>
                <a:spcPct val="95000"/>
              </a:lnSpc>
              <a:buClr>
                <a:srgbClr val="000000"/>
              </a:buClr>
              <a:buSzPct val="100000"/>
            </a:pPr>
            <a:r>
              <a:rPr lang="en-US" dirty="0" smtClean="0"/>
              <a:t>General definition of reflection by Brian Smith in the 80s</a:t>
            </a:r>
          </a:p>
          <a:p>
            <a:pPr lvl="1" indent="-342897" algn="just">
              <a:lnSpc>
                <a:spcPct val="95000"/>
              </a:lnSpc>
              <a:buClr>
                <a:srgbClr val="000000"/>
              </a:buClr>
              <a:buSzPct val="100000"/>
              <a:buNone/>
            </a:pPr>
            <a:r>
              <a:rPr lang="en-US" dirty="0" smtClean="0"/>
              <a:t>	   “An entity’s integral ability to represent, operate on,</a:t>
            </a:r>
          </a:p>
          <a:p>
            <a:pPr lvl="1" indent="-342897" algn="just">
              <a:lnSpc>
                <a:spcPct val="95000"/>
              </a:lnSpc>
              <a:buClr>
                <a:srgbClr val="000000"/>
              </a:buClr>
              <a:buSzPct val="100000"/>
              <a:buNone/>
            </a:pPr>
            <a:r>
              <a:rPr lang="en-US" dirty="0" smtClean="0"/>
              <a:t>	  and otherwise deal with its self in the same way that</a:t>
            </a:r>
          </a:p>
          <a:p>
            <a:pPr lvl="1" indent="-342897" algn="just">
              <a:lnSpc>
                <a:spcPct val="95000"/>
              </a:lnSpc>
              <a:buClr>
                <a:srgbClr val="000000"/>
              </a:buClr>
              <a:buSzPct val="100000"/>
              <a:buNone/>
            </a:pPr>
            <a:r>
              <a:rPr lang="en-US" dirty="0" smtClean="0"/>
              <a:t>	  it represents, operates on and deals with its primary</a:t>
            </a:r>
          </a:p>
          <a:p>
            <a:pPr lvl="1" indent="-342897" algn="just">
              <a:lnSpc>
                <a:spcPct val="95000"/>
              </a:lnSpc>
              <a:buClr>
                <a:srgbClr val="000000"/>
              </a:buClr>
              <a:buSzPct val="100000"/>
              <a:buNone/>
            </a:pPr>
            <a:r>
              <a:rPr lang="en-US" dirty="0" smtClean="0"/>
              <a:t>	  subject matter.”</a:t>
            </a:r>
          </a:p>
          <a:p>
            <a:pPr lvl="1" indent="-342897" algn="just">
              <a:lnSpc>
                <a:spcPct val="95000"/>
              </a:lnSpc>
              <a:buClr>
                <a:srgbClr val="000000"/>
              </a:buClr>
              <a:buSzPct val="100000"/>
            </a:pPr>
            <a:r>
              <a:rPr lang="en-US" dirty="0" smtClean="0"/>
              <a:t>In programming languages the incarnation of this definition is something like</a:t>
            </a:r>
          </a:p>
          <a:p>
            <a:pPr lvl="1" indent="-342897" algn="just">
              <a:lnSpc>
                <a:spcPct val="95000"/>
              </a:lnSpc>
              <a:buClr>
                <a:srgbClr val="000000"/>
              </a:buClr>
              <a:buSzPct val="100000"/>
              <a:buNone/>
            </a:pPr>
            <a:r>
              <a:rPr lang="en-US" dirty="0" smtClean="0"/>
              <a:t>        “</a:t>
            </a:r>
            <a:r>
              <a:rPr lang="en-US" dirty="0" err="1" smtClean="0"/>
              <a:t>Reﬂection</a:t>
            </a:r>
            <a:r>
              <a:rPr lang="en-US" dirty="0" smtClean="0"/>
              <a:t> is the ability of a program to manipulate</a:t>
            </a:r>
          </a:p>
          <a:p>
            <a:pPr lvl="1" indent="-342897" algn="just">
              <a:lnSpc>
                <a:spcPct val="95000"/>
              </a:lnSpc>
              <a:buClr>
                <a:srgbClr val="000000"/>
              </a:buClr>
              <a:buSzPct val="100000"/>
              <a:buNone/>
            </a:pPr>
            <a:r>
              <a:rPr lang="en-US" dirty="0" smtClean="0"/>
              <a:t>          itself as data during execution.”</a:t>
            </a:r>
          </a:p>
          <a:p>
            <a:pPr lvl="1" indent="-342897" algn="just">
              <a:lnSpc>
                <a:spcPct val="95000"/>
              </a:lnSpc>
              <a:buClr>
                <a:srgbClr val="000000"/>
              </a:buClr>
              <a:buSzPct val="100000"/>
              <a:buNone/>
            </a:pPr>
            <a:endParaRPr lang="en-GB"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lIns="0" tIns="0" rIns="0" bIns="0"/>
          <a:lstStyle/>
          <a:p>
            <a:pPr algn="l">
              <a:lnSpc>
                <a:spcPct val="95000"/>
              </a:lnSpc>
            </a:pPr>
            <a:r>
              <a:rPr lang="en-US" dirty="0" smtClean="0">
                <a:solidFill>
                  <a:srgbClr val="775F55"/>
                </a:solidFill>
                <a:latin typeface="Arial" pitchFamily="34" charset="0"/>
              </a:rPr>
              <a:t>Definitions</a:t>
            </a:r>
            <a:endParaRPr lang="en-US" dirty="0">
              <a:solidFill>
                <a:srgbClr val="775F55"/>
              </a:solidFill>
              <a:latin typeface="Arial" pitchFamily="34" charset="0"/>
            </a:endParaRPr>
          </a:p>
        </p:txBody>
      </p:sp>
      <p:sp>
        <p:nvSpPr>
          <p:cNvPr id="5" name="Content Placeholder 4"/>
          <p:cNvSpPr>
            <a:spLocks noGrp="1"/>
          </p:cNvSpPr>
          <p:nvPr>
            <p:ph sz="quarter" idx="1"/>
          </p:nvPr>
        </p:nvSpPr>
        <p:spPr/>
        <p:txBody>
          <a:bodyPr>
            <a:noAutofit/>
          </a:bodyPr>
          <a:lstStyle/>
          <a:p>
            <a:pPr marL="319085" lvl="1" indent="-319085" algn="just">
              <a:lnSpc>
                <a:spcPct val="95000"/>
              </a:lnSpc>
              <a:spcBef>
                <a:spcPts val="700"/>
              </a:spcBef>
              <a:buClr>
                <a:srgbClr val="E49747"/>
              </a:buClr>
              <a:buSzPct val="60000"/>
              <a:buFont typeface="Wingdings" pitchFamily="2" charset="2"/>
              <a:buChar char=""/>
            </a:pPr>
            <a:r>
              <a:rPr lang="en-GB" sz="3200" b="1" i="1" dirty="0" smtClean="0">
                <a:solidFill>
                  <a:srgbClr val="FF0000"/>
                </a:solidFill>
              </a:rPr>
              <a:t>Reification</a:t>
            </a:r>
            <a:r>
              <a:rPr lang="en-GB" sz="3200" dirty="0" smtClean="0"/>
              <a:t> - mechanism for encoding execution state as data; providing such an encoding is called reification. </a:t>
            </a:r>
          </a:p>
          <a:p>
            <a:pPr marL="776280" lvl="2" indent="-319085" algn="just">
              <a:lnSpc>
                <a:spcPct val="95000"/>
              </a:lnSpc>
              <a:spcBef>
                <a:spcPts val="700"/>
              </a:spcBef>
              <a:buClr>
                <a:srgbClr val="E49747"/>
              </a:buClr>
              <a:buSzPct val="60000"/>
              <a:buFont typeface="Wingdings" pitchFamily="2" charset="2"/>
              <a:buChar char=""/>
            </a:pPr>
            <a:r>
              <a:rPr lang="en-US" sz="2800" dirty="0" smtClean="0">
                <a:solidFill>
                  <a:srgbClr val="00B050"/>
                </a:solidFill>
              </a:rPr>
              <a:t>Reification is the process by which a user program or any aspect of a programming language that was implicit in the translated program and the run-time system, are expressed in the language itself.</a:t>
            </a:r>
            <a:r>
              <a:rPr lang="en-US" sz="2800" dirty="0" smtClean="0">
                <a:solidFill>
                  <a:srgbClr val="000000"/>
                </a:solidFill>
              </a:rPr>
              <a:t> </a:t>
            </a:r>
          </a:p>
          <a:p>
            <a:pPr marL="776280" lvl="2" indent="-319085" algn="just">
              <a:lnSpc>
                <a:spcPct val="95000"/>
              </a:lnSpc>
              <a:spcBef>
                <a:spcPts val="700"/>
              </a:spcBef>
              <a:buClr>
                <a:srgbClr val="E49747"/>
              </a:buClr>
              <a:buSzPct val="60000"/>
              <a:buFont typeface="Wingdings" pitchFamily="2" charset="2"/>
              <a:buChar char=""/>
            </a:pPr>
            <a:r>
              <a:rPr lang="en-US" sz="2800" dirty="0" smtClean="0">
                <a:solidFill>
                  <a:srgbClr val="000000"/>
                </a:solidFill>
              </a:rPr>
              <a:t>This process makes the program available to the program, which can inspect all these aspects as ordinary data .</a:t>
            </a:r>
          </a:p>
          <a:p>
            <a:pPr marL="776280" lvl="2" indent="-319085" algn="just">
              <a:lnSpc>
                <a:spcPct val="95000"/>
              </a:lnSpc>
              <a:spcBef>
                <a:spcPts val="700"/>
              </a:spcBef>
              <a:buClr>
                <a:srgbClr val="E49747"/>
              </a:buClr>
              <a:buSzPct val="60000"/>
              <a:buFont typeface="Wingdings" pitchFamily="2" charset="2"/>
              <a:buChar char=""/>
            </a:pPr>
            <a:r>
              <a:rPr lang="en-US" sz="2800" dirty="0" smtClean="0">
                <a:solidFill>
                  <a:srgbClr val="000000"/>
                </a:solidFill>
              </a:rPr>
              <a:t>Reification data is often said to be made a </a:t>
            </a:r>
            <a:r>
              <a:rPr lang="en-US" sz="2800" dirty="0" smtClean="0">
                <a:solidFill>
                  <a:srgbClr val="00B050"/>
                </a:solidFill>
              </a:rPr>
              <a:t>first class object</a:t>
            </a:r>
            <a:r>
              <a:rPr lang="en-US" sz="2800" dirty="0" smtClean="0">
                <a:solidFill>
                  <a:srgbClr val="000000"/>
                </a:solidFill>
              </a:rPr>
              <a:t>. </a:t>
            </a:r>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p:txBody>
          <a:bodyPr lIns="0" tIns="0" rIns="0" bIns="0"/>
          <a:lstStyle/>
          <a:p>
            <a:pPr algn="l">
              <a:lnSpc>
                <a:spcPct val="95000"/>
              </a:lnSpc>
            </a:pPr>
            <a:r>
              <a:rPr lang="en-US" dirty="0">
                <a:solidFill>
                  <a:srgbClr val="775F55"/>
                </a:solidFill>
                <a:latin typeface="Arial" pitchFamily="34" charset="0"/>
              </a:rPr>
              <a:t>Reification  - </a:t>
            </a:r>
            <a:r>
              <a:rPr lang="en-US" dirty="0" smtClean="0">
                <a:solidFill>
                  <a:srgbClr val="775F55"/>
                </a:solidFill>
                <a:latin typeface="Arial" pitchFamily="34" charset="0"/>
              </a:rPr>
              <a:t>Examples</a:t>
            </a:r>
            <a:endParaRPr lang="en-US" dirty="0">
              <a:solidFill>
                <a:srgbClr val="775F55"/>
              </a:solidFill>
              <a:latin typeface="Arial" pitchFamily="34" charset="0"/>
            </a:endParaRPr>
          </a:p>
        </p:txBody>
      </p:sp>
      <p:sp>
        <p:nvSpPr>
          <p:cNvPr id="4" name="Content Placeholder 3"/>
          <p:cNvSpPr>
            <a:spLocks noGrp="1"/>
          </p:cNvSpPr>
          <p:nvPr>
            <p:ph sz="quarter" idx="1"/>
          </p:nvPr>
        </p:nvSpPr>
        <p:spPr>
          <a:xfrm>
            <a:off x="680720" y="1778000"/>
            <a:ext cx="9059333" cy="5488384"/>
          </a:xfrm>
        </p:spPr>
        <p:txBody>
          <a:bodyPr>
            <a:normAutofit/>
          </a:bodyPr>
          <a:lstStyle/>
          <a:p>
            <a:pPr marL="319085" lvl="1" indent="-319085">
              <a:lnSpc>
                <a:spcPct val="95000"/>
              </a:lnSpc>
              <a:spcBef>
                <a:spcPts val="700"/>
              </a:spcBef>
              <a:buClr>
                <a:srgbClr val="E49747"/>
              </a:buClr>
              <a:buSzPct val="60000"/>
            </a:pPr>
            <a:r>
              <a:rPr lang="en-US" dirty="0" smtClean="0">
                <a:solidFill>
                  <a:srgbClr val="000000"/>
                </a:solidFill>
              </a:rPr>
              <a:t>Many programming languages encapsulate the details of memory allocation in the compiler and the run-time system, hidden from developers</a:t>
            </a:r>
          </a:p>
          <a:p>
            <a:pPr marL="776280" lvl="2" indent="-319085">
              <a:lnSpc>
                <a:spcPct val="95000"/>
              </a:lnSpc>
              <a:spcBef>
                <a:spcPts val="700"/>
              </a:spcBef>
              <a:buClr>
                <a:srgbClr val="E49747"/>
              </a:buClr>
              <a:buSzPct val="60000"/>
              <a:buFont typeface="Wingdings" pitchFamily="2" charset="2"/>
              <a:buChar char=""/>
            </a:pPr>
            <a:r>
              <a:rPr lang="en-US" sz="2800" dirty="0" smtClean="0">
                <a:solidFill>
                  <a:srgbClr val="000000"/>
                </a:solidFill>
              </a:rPr>
              <a:t>In C#, reification is used to make parametric polymorphism implemented as generics as a first-class feature of the language.</a:t>
            </a:r>
          </a:p>
          <a:p>
            <a:pPr marL="776280" lvl="2" indent="-319085">
              <a:lnSpc>
                <a:spcPct val="95000"/>
              </a:lnSpc>
              <a:spcBef>
                <a:spcPts val="700"/>
              </a:spcBef>
              <a:buClr>
                <a:srgbClr val="E49747"/>
              </a:buClr>
              <a:buSzPct val="60000"/>
              <a:buNone/>
            </a:pPr>
            <a:endParaRPr lang="en-US" sz="2800" dirty="0" smtClean="0">
              <a:solidFill>
                <a:srgbClr val="000000"/>
              </a:solidFill>
            </a:endParaRPr>
          </a:p>
          <a:p>
            <a:pPr marL="776280" lvl="2" indent="-319085">
              <a:lnSpc>
                <a:spcPct val="95000"/>
              </a:lnSpc>
              <a:spcBef>
                <a:spcPts val="700"/>
              </a:spcBef>
              <a:buClr>
                <a:srgbClr val="E49747"/>
              </a:buClr>
              <a:buSzPct val="60000"/>
              <a:buFont typeface="Wingdings" pitchFamily="2" charset="2"/>
              <a:buChar char=""/>
            </a:pPr>
            <a:r>
              <a:rPr lang="en-GB" sz="2800" dirty="0" smtClean="0">
                <a:solidFill>
                  <a:srgbClr val="000000"/>
                </a:solidFill>
              </a:rPr>
              <a:t>In the design of the C programming language, the memory address is reified and is available for direct manipulation by other language constructs.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Intercession</a:t>
            </a:r>
            <a:endParaRPr lang="en-US" dirty="0"/>
          </a:p>
        </p:txBody>
      </p:sp>
      <p:sp>
        <p:nvSpPr>
          <p:cNvPr id="3" name="Content Placeholder 2"/>
          <p:cNvSpPr>
            <a:spLocks noGrp="1"/>
          </p:cNvSpPr>
          <p:nvPr>
            <p:ph sz="quarter" idx="1"/>
          </p:nvPr>
        </p:nvSpPr>
        <p:spPr/>
        <p:txBody>
          <a:bodyPr/>
          <a:lstStyle/>
          <a:p>
            <a:r>
              <a:rPr lang="en-US" dirty="0" smtClean="0"/>
              <a:t>Modify the characteristics of the elements of the program. Intercession allows you to change the properties of classes, variables, methods, functions, etc. at run-time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lIns="0" tIns="0" rIns="0" bIns="0"/>
          <a:lstStyle/>
          <a:p>
            <a:pPr algn="l">
              <a:lnSpc>
                <a:spcPct val="95000"/>
              </a:lnSpc>
            </a:pPr>
            <a:r>
              <a:rPr lang="en-US" dirty="0">
                <a:solidFill>
                  <a:srgbClr val="775F55"/>
                </a:solidFill>
                <a:latin typeface="Arial" pitchFamily="34" charset="0"/>
              </a:rPr>
              <a:t>Outline</a:t>
            </a:r>
          </a:p>
        </p:txBody>
      </p:sp>
      <p:sp>
        <p:nvSpPr>
          <p:cNvPr id="4" name="Content Placeholder 3"/>
          <p:cNvSpPr>
            <a:spLocks noGrp="1"/>
          </p:cNvSpPr>
          <p:nvPr>
            <p:ph sz="quarter" idx="1"/>
          </p:nvPr>
        </p:nvSpPr>
        <p:spPr/>
        <p:txBody>
          <a:bodyPr>
            <a:normAutofit lnSpcReduction="10000"/>
          </a:bodyPr>
          <a:lstStyle/>
          <a:p>
            <a:pPr marL="319085" lvl="1" indent="-319085">
              <a:lnSpc>
                <a:spcPct val="95000"/>
              </a:lnSpc>
              <a:spcBef>
                <a:spcPts val="700"/>
              </a:spcBef>
              <a:buClr>
                <a:srgbClr val="E49747"/>
              </a:buClr>
              <a:buSzPct val="60000"/>
              <a:buFont typeface="Wingdings" pitchFamily="2" charset="2"/>
              <a:buChar char=""/>
            </a:pPr>
            <a:r>
              <a:rPr lang="en-US" b="1" dirty="0" smtClean="0">
                <a:solidFill>
                  <a:srgbClr val="C00000"/>
                </a:solidFill>
              </a:rPr>
              <a:t>History and Background </a:t>
            </a:r>
          </a:p>
          <a:p>
            <a:pPr marL="623882" lvl="2" indent="-319085">
              <a:lnSpc>
                <a:spcPct val="95000"/>
              </a:lnSpc>
              <a:spcBef>
                <a:spcPts val="700"/>
              </a:spcBef>
              <a:buClr>
                <a:srgbClr val="E49747"/>
              </a:buClr>
              <a:buSzPct val="60000"/>
              <a:buFont typeface="Wingdings" pitchFamily="2" charset="2"/>
              <a:buChar char=""/>
            </a:pPr>
            <a:r>
              <a:rPr lang="en-US" dirty="0" smtClean="0"/>
              <a:t>The meta-circular interpreter</a:t>
            </a:r>
          </a:p>
          <a:p>
            <a:pPr marL="319085" lvl="1" indent="-319085">
              <a:lnSpc>
                <a:spcPct val="95000"/>
              </a:lnSpc>
              <a:spcBef>
                <a:spcPts val="700"/>
              </a:spcBef>
              <a:buClr>
                <a:srgbClr val="E49747"/>
              </a:buClr>
              <a:buSzPct val="60000"/>
              <a:buFont typeface="Wingdings" pitchFamily="2" charset="2"/>
              <a:buChar char=""/>
            </a:pPr>
            <a:r>
              <a:rPr lang="en-US" dirty="0" smtClean="0"/>
              <a:t>Definitions</a:t>
            </a:r>
          </a:p>
          <a:p>
            <a:pPr marL="319085" lvl="1" indent="-319085">
              <a:lnSpc>
                <a:spcPct val="95000"/>
              </a:lnSpc>
              <a:spcBef>
                <a:spcPts val="700"/>
              </a:spcBef>
              <a:buClr>
                <a:srgbClr val="E49747"/>
              </a:buClr>
              <a:buSzPct val="60000"/>
              <a:buFont typeface="Wingdings" pitchFamily="2" charset="2"/>
              <a:buChar char=""/>
            </a:pPr>
            <a:r>
              <a:rPr lang="en-US" dirty="0" smtClean="0"/>
              <a:t>The reflective tower</a:t>
            </a:r>
          </a:p>
          <a:p>
            <a:pPr marL="319085" lvl="1" indent="-319085">
              <a:lnSpc>
                <a:spcPct val="95000"/>
              </a:lnSpc>
              <a:spcBef>
                <a:spcPts val="700"/>
              </a:spcBef>
              <a:buClr>
                <a:srgbClr val="E49747"/>
              </a:buClr>
              <a:buSzPct val="60000"/>
              <a:buFont typeface="Wingdings" pitchFamily="2" charset="2"/>
              <a:buChar char=""/>
            </a:pPr>
            <a:r>
              <a:rPr lang="en-US" dirty="0" smtClean="0"/>
              <a:t>Reflection as used in</a:t>
            </a:r>
          </a:p>
          <a:p>
            <a:pPr marL="776280" lvl="2" indent="-319085">
              <a:lnSpc>
                <a:spcPct val="95000"/>
              </a:lnSpc>
              <a:spcBef>
                <a:spcPts val="700"/>
              </a:spcBef>
              <a:buClr>
                <a:srgbClr val="E49747"/>
              </a:buClr>
              <a:buSzPct val="60000"/>
              <a:buFont typeface="Wingdings" pitchFamily="2" charset="2"/>
              <a:buChar char=""/>
            </a:pPr>
            <a:r>
              <a:rPr lang="en-US" sz="2900" dirty="0" smtClean="0"/>
              <a:t>PHP</a:t>
            </a:r>
          </a:p>
          <a:p>
            <a:pPr marL="776280" lvl="2" indent="-319085">
              <a:lnSpc>
                <a:spcPct val="95000"/>
              </a:lnSpc>
              <a:spcBef>
                <a:spcPts val="700"/>
              </a:spcBef>
              <a:buClr>
                <a:srgbClr val="E49747"/>
              </a:buClr>
              <a:buSzPct val="60000"/>
              <a:buFont typeface="Wingdings" pitchFamily="2" charset="2"/>
              <a:buChar char=""/>
            </a:pPr>
            <a:r>
              <a:rPr lang="en-US" sz="2900" dirty="0" smtClean="0"/>
              <a:t>Ruby</a:t>
            </a:r>
          </a:p>
          <a:p>
            <a:pPr marL="776280" lvl="2" indent="-319085">
              <a:lnSpc>
                <a:spcPct val="95000"/>
              </a:lnSpc>
              <a:spcBef>
                <a:spcPts val="700"/>
              </a:spcBef>
              <a:buClr>
                <a:srgbClr val="E49747"/>
              </a:buClr>
              <a:buSzPct val="60000"/>
              <a:buFont typeface="Wingdings" pitchFamily="2" charset="2"/>
              <a:buChar char=""/>
            </a:pPr>
            <a:r>
              <a:rPr lang="en-US" sz="2900" dirty="0" smtClean="0"/>
              <a:t>Java</a:t>
            </a:r>
          </a:p>
          <a:p>
            <a:pPr marL="319085" lvl="1" indent="-319085">
              <a:lnSpc>
                <a:spcPct val="95000"/>
              </a:lnSpc>
              <a:spcBef>
                <a:spcPts val="700"/>
              </a:spcBef>
              <a:buClr>
                <a:srgbClr val="E49747"/>
              </a:buClr>
              <a:buSzPct val="60000"/>
              <a:buFont typeface="Wingdings" pitchFamily="2" charset="2"/>
              <a:buChar char=""/>
            </a:pPr>
            <a:r>
              <a:rPr lang="en-US" dirty="0" smtClean="0"/>
              <a:t>Concerns to keep in mind while using Reflection.</a:t>
            </a:r>
          </a:p>
          <a:p>
            <a:pPr marL="319085" lvl="1" indent="-319085">
              <a:lnSpc>
                <a:spcPct val="95000"/>
              </a:lnSpc>
              <a:spcBef>
                <a:spcPts val="700"/>
              </a:spcBef>
              <a:buClr>
                <a:srgbClr val="E49747"/>
              </a:buClr>
              <a:buSzPct val="60000"/>
              <a:buFont typeface="Wingdings" pitchFamily="2" charset="2"/>
              <a:buChar char=""/>
            </a:pPr>
            <a:r>
              <a:rPr lang="en-US" dirty="0" smtClean="0"/>
              <a:t>Practical applications.</a:t>
            </a:r>
            <a:r>
              <a:rPr lang="en-US" sz="4300" dirty="0" smtClean="0">
                <a:latin typeface="Arial" pitchFamily="34" charset="0"/>
              </a:rPr>
              <a:t>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lIns="0" tIns="0" rIns="0" bIns="0"/>
          <a:lstStyle/>
          <a:p>
            <a:pPr algn="l">
              <a:lnSpc>
                <a:spcPct val="95000"/>
              </a:lnSpc>
            </a:pPr>
            <a:r>
              <a:rPr lang="en-US" dirty="0" smtClean="0">
                <a:solidFill>
                  <a:srgbClr val="775F55"/>
                </a:solidFill>
                <a:latin typeface="Arial" pitchFamily="34" charset="0"/>
              </a:rPr>
              <a:t>Definitions</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lnSpcReduction="10000"/>
          </a:bodyPr>
          <a:lstStyle/>
          <a:p>
            <a:pPr marL="471483" lvl="1" indent="-319085" algn="just">
              <a:lnSpc>
                <a:spcPct val="95000"/>
              </a:lnSpc>
              <a:spcBef>
                <a:spcPts val="700"/>
              </a:spcBef>
              <a:buClr>
                <a:srgbClr val="E49747"/>
              </a:buClr>
              <a:buSzPct val="60000"/>
            </a:pPr>
            <a:r>
              <a:rPr lang="en-US" b="1" i="1" dirty="0" smtClean="0">
                <a:solidFill>
                  <a:srgbClr val="000000"/>
                </a:solidFill>
              </a:rPr>
              <a:t>Structural Reflection</a:t>
            </a:r>
            <a:r>
              <a:rPr lang="en-US" dirty="0" smtClean="0">
                <a:solidFill>
                  <a:srgbClr val="000000"/>
                </a:solidFill>
              </a:rPr>
              <a:t> -  is concerned with the ability of the language to provide a complete reification of both the program currently executed as well as a complete reification of its abstract data types.</a:t>
            </a:r>
          </a:p>
          <a:p>
            <a:pPr marL="776280" lvl="2" indent="-319085" algn="just">
              <a:lnSpc>
                <a:spcPct val="95000"/>
              </a:lnSpc>
              <a:spcBef>
                <a:spcPts val="700"/>
              </a:spcBef>
              <a:buClr>
                <a:srgbClr val="E49747"/>
              </a:buClr>
              <a:buSzPct val="60000"/>
            </a:pPr>
            <a:endParaRPr lang="en-US" dirty="0" smtClean="0">
              <a:solidFill>
                <a:srgbClr val="000000"/>
              </a:solidFill>
            </a:endParaRPr>
          </a:p>
          <a:p>
            <a:pPr marL="471483" lvl="1" indent="-319085" algn="just">
              <a:lnSpc>
                <a:spcPct val="95000"/>
              </a:lnSpc>
              <a:spcBef>
                <a:spcPts val="700"/>
              </a:spcBef>
              <a:buClr>
                <a:srgbClr val="E49747"/>
              </a:buClr>
              <a:buSzPct val="60000"/>
            </a:pPr>
            <a:r>
              <a:rPr lang="en-US" b="1" i="1" dirty="0" smtClean="0">
                <a:solidFill>
                  <a:srgbClr val="000000"/>
                </a:solidFill>
              </a:rPr>
              <a:t>Behavioral Reflection</a:t>
            </a:r>
            <a:r>
              <a:rPr lang="en-US" dirty="0" smtClean="0">
                <a:solidFill>
                  <a:srgbClr val="000000"/>
                </a:solidFill>
              </a:rPr>
              <a:t> - is concerned with the ability of the language to provide a complete reification of its own semantics and implementation (processor) as well as a complete reification of the data and implementation of the run-time system.</a:t>
            </a:r>
          </a:p>
          <a:p>
            <a:pPr marL="1233475" lvl="3" indent="-319085" algn="just">
              <a:lnSpc>
                <a:spcPct val="95000"/>
              </a:lnSpc>
              <a:spcBef>
                <a:spcPts val="700"/>
              </a:spcBef>
              <a:buClr>
                <a:srgbClr val="E49747"/>
              </a:buClr>
              <a:buSzPct val="60000"/>
            </a:pPr>
            <a:r>
              <a:rPr lang="en-US" dirty="0" smtClean="0">
                <a:solidFill>
                  <a:srgbClr val="000000"/>
                </a:solidFill>
              </a:rPr>
              <a:t>Behavioral Reflection has proven to be more difficult to implement than structural reflection.</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lIns="0" tIns="0" rIns="0" bIns="0"/>
          <a:lstStyle/>
          <a:p>
            <a:pPr algn="l">
              <a:lnSpc>
                <a:spcPct val="95000"/>
              </a:lnSpc>
            </a:pPr>
            <a:r>
              <a:rPr lang="en-US" dirty="0" smtClean="0">
                <a:solidFill>
                  <a:srgbClr val="775F55"/>
                </a:solidFill>
                <a:latin typeface="Arial" pitchFamily="34" charset="0"/>
              </a:rPr>
              <a:t>Definitions</a:t>
            </a:r>
            <a:endParaRPr lang="en-US" dirty="0">
              <a:solidFill>
                <a:srgbClr val="775F55"/>
              </a:solidFill>
              <a:latin typeface="Arial" pitchFamily="34" charset="0"/>
            </a:endParaRPr>
          </a:p>
        </p:txBody>
      </p:sp>
      <p:sp>
        <p:nvSpPr>
          <p:cNvPr id="20484" name="Text Box 4"/>
          <p:cNvSpPr txBox="1">
            <a:spLocks noChangeArrowheads="1"/>
          </p:cNvSpPr>
          <p:nvPr/>
        </p:nvSpPr>
        <p:spPr bwMode="auto">
          <a:xfrm>
            <a:off x="450850" y="1828801"/>
            <a:ext cx="9371013" cy="1885901"/>
          </a:xfrm>
          <a:prstGeom prst="rect">
            <a:avLst/>
          </a:prstGeom>
          <a:noFill/>
          <a:ln w="9525">
            <a:noFill/>
            <a:miter lim="800000"/>
            <a:headEnd/>
            <a:tailEnd/>
          </a:ln>
          <a:effectLst/>
        </p:spPr>
        <p:txBody>
          <a:bodyPr lIns="0" tIns="0" rIns="0" bIns="0">
            <a:spAutoFit/>
          </a:bodyPr>
          <a:lstStyle/>
          <a:p>
            <a:pPr lvl="1" indent="-342897">
              <a:lnSpc>
                <a:spcPct val="95000"/>
              </a:lnSpc>
              <a:buClr>
                <a:srgbClr val="000000"/>
              </a:buClr>
              <a:buSzPct val="100000"/>
              <a:buFontTx/>
              <a:buChar char="•"/>
            </a:pPr>
            <a:endParaRPr lang="en-US" sz="2700" dirty="0" smtClean="0">
              <a:solidFill>
                <a:srgbClr val="000000"/>
              </a:solidFill>
              <a:latin typeface="Arial" pitchFamily="34" charset="0"/>
            </a:endParaRPr>
          </a:p>
          <a:p>
            <a:pPr lvl="1" indent="-342897">
              <a:lnSpc>
                <a:spcPct val="95000"/>
              </a:lnSpc>
              <a:buClr>
                <a:srgbClr val="000000"/>
              </a:buClr>
              <a:buSzPct val="100000"/>
              <a:buFontTx/>
              <a:buChar char="•"/>
            </a:pPr>
            <a:endParaRPr lang="en-US" sz="2700" dirty="0">
              <a:solidFill>
                <a:srgbClr val="000000"/>
              </a:solidFill>
              <a:latin typeface="Arial" pitchFamily="34" charset="0"/>
            </a:endParaRPr>
          </a:p>
          <a:p>
            <a:pPr lvl="1" indent="-342897">
              <a:lnSpc>
                <a:spcPct val="95000"/>
              </a:lnSpc>
              <a:buClr>
                <a:srgbClr val="000000"/>
              </a:buClr>
              <a:buSzPct val="100000"/>
              <a:buFontTx/>
              <a:buChar char="•"/>
            </a:pPr>
            <a:endParaRPr lang="en-US" sz="2100" dirty="0">
              <a:solidFill>
                <a:srgbClr val="000000"/>
              </a:solidFill>
              <a:latin typeface="Arial" pitchFamily="34" charset="0"/>
            </a:endParaRPr>
          </a:p>
          <a:p>
            <a:pPr lvl="1" indent="-342897">
              <a:lnSpc>
                <a:spcPct val="95000"/>
              </a:lnSpc>
              <a:buClr>
                <a:srgbClr val="000000"/>
              </a:buClr>
              <a:buSzPct val="100000"/>
              <a:buFontTx/>
              <a:buChar char="•"/>
            </a:pPr>
            <a:endParaRPr lang="en-US" sz="2700" dirty="0">
              <a:solidFill>
                <a:srgbClr val="000000"/>
              </a:solidFill>
              <a:latin typeface="Arial" pitchFamily="34" charset="0"/>
            </a:endParaRPr>
          </a:p>
          <a:p>
            <a:pPr algn="ctr">
              <a:lnSpc>
                <a:spcPct val="95000"/>
              </a:lnSpc>
            </a:pPr>
            <a:endParaRPr lang="en-US" sz="2700" u="sng" dirty="0">
              <a:solidFill>
                <a:srgbClr val="0000FF"/>
              </a:solidFill>
              <a:latin typeface="Arial" pitchFamily="34" charset="0"/>
            </a:endParaRPr>
          </a:p>
        </p:txBody>
      </p:sp>
      <p:pic>
        <p:nvPicPr>
          <p:cNvPr id="20485" name="Picture 5"/>
          <p:cNvPicPr>
            <a:picLocks noChangeAspect="1" noChangeArrowheads="1"/>
          </p:cNvPicPr>
          <p:nvPr/>
        </p:nvPicPr>
        <p:blipFill>
          <a:blip r:embed="rId4" cstate="print"/>
          <a:srcRect/>
          <a:stretch>
            <a:fillRect/>
          </a:stretch>
        </p:blipFill>
        <p:spPr bwMode="auto">
          <a:xfrm>
            <a:off x="2271688" y="1649760"/>
            <a:ext cx="5760640" cy="51125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lIns="0" tIns="0" rIns="0" bIns="0"/>
          <a:lstStyle/>
          <a:p>
            <a:pPr algn="l">
              <a:lnSpc>
                <a:spcPct val="95000"/>
              </a:lnSpc>
            </a:pPr>
            <a:r>
              <a:rPr lang="en-US" dirty="0">
                <a:solidFill>
                  <a:srgbClr val="775F55"/>
                </a:solidFill>
                <a:latin typeface="Arial" pitchFamily="34" charset="0"/>
              </a:rPr>
              <a:t>Outline</a:t>
            </a:r>
          </a:p>
        </p:txBody>
      </p:sp>
      <p:sp>
        <p:nvSpPr>
          <p:cNvPr id="4" name="Content Placeholder 3"/>
          <p:cNvSpPr>
            <a:spLocks noGrp="1"/>
          </p:cNvSpPr>
          <p:nvPr>
            <p:ph sz="quarter" idx="1"/>
          </p:nvPr>
        </p:nvSpPr>
        <p:spPr/>
        <p:txBody>
          <a:bodyPr>
            <a:normAutofit lnSpcReduction="10000"/>
          </a:bodyPr>
          <a:lstStyle/>
          <a:p>
            <a:pPr marL="319085" lvl="1" indent="-319085">
              <a:lnSpc>
                <a:spcPct val="95000"/>
              </a:lnSpc>
              <a:spcBef>
                <a:spcPts val="700"/>
              </a:spcBef>
              <a:buClr>
                <a:srgbClr val="E49747"/>
              </a:buClr>
              <a:buSzPct val="60000"/>
              <a:buFont typeface="Wingdings" pitchFamily="2" charset="2"/>
              <a:buChar char=""/>
            </a:pPr>
            <a:r>
              <a:rPr lang="en-US" dirty="0" smtClean="0"/>
              <a:t>History and Background </a:t>
            </a:r>
          </a:p>
          <a:p>
            <a:pPr marL="623882" lvl="2" indent="-319085">
              <a:lnSpc>
                <a:spcPct val="95000"/>
              </a:lnSpc>
              <a:spcBef>
                <a:spcPts val="700"/>
              </a:spcBef>
              <a:buClr>
                <a:srgbClr val="E49747"/>
              </a:buClr>
              <a:buSzPct val="60000"/>
              <a:buFont typeface="Wingdings" pitchFamily="2" charset="2"/>
              <a:buChar char=""/>
            </a:pPr>
            <a:r>
              <a:rPr lang="en-US" dirty="0" smtClean="0"/>
              <a:t>The meta-circular interpreter</a:t>
            </a:r>
          </a:p>
          <a:p>
            <a:pPr marL="319085" lvl="1" indent="-319085">
              <a:lnSpc>
                <a:spcPct val="95000"/>
              </a:lnSpc>
              <a:spcBef>
                <a:spcPts val="700"/>
              </a:spcBef>
              <a:buClr>
                <a:srgbClr val="E49747"/>
              </a:buClr>
              <a:buSzPct val="60000"/>
              <a:buFont typeface="Wingdings" pitchFamily="2" charset="2"/>
              <a:buChar char=""/>
            </a:pPr>
            <a:r>
              <a:rPr lang="en-US" dirty="0" smtClean="0"/>
              <a:t>Definitions</a:t>
            </a:r>
          </a:p>
          <a:p>
            <a:pPr marL="319085" lvl="1" indent="-319085">
              <a:lnSpc>
                <a:spcPct val="95000"/>
              </a:lnSpc>
              <a:spcBef>
                <a:spcPts val="700"/>
              </a:spcBef>
              <a:buClr>
                <a:srgbClr val="E49747"/>
              </a:buClr>
              <a:buSzPct val="60000"/>
              <a:buFont typeface="Wingdings" pitchFamily="2" charset="2"/>
              <a:buChar char=""/>
            </a:pPr>
            <a:r>
              <a:rPr lang="en-US" b="1" dirty="0" smtClean="0">
                <a:solidFill>
                  <a:srgbClr val="FF0000"/>
                </a:solidFill>
              </a:rPr>
              <a:t>The reflective tower</a:t>
            </a:r>
          </a:p>
          <a:p>
            <a:pPr marL="319085" lvl="1" indent="-319085">
              <a:lnSpc>
                <a:spcPct val="95000"/>
              </a:lnSpc>
              <a:spcBef>
                <a:spcPts val="700"/>
              </a:spcBef>
              <a:buClr>
                <a:srgbClr val="E49747"/>
              </a:buClr>
              <a:buSzPct val="60000"/>
              <a:buFont typeface="Wingdings" pitchFamily="2" charset="2"/>
              <a:buChar char=""/>
            </a:pPr>
            <a:r>
              <a:rPr lang="en-US" dirty="0" smtClean="0"/>
              <a:t>Reflection as used in</a:t>
            </a:r>
          </a:p>
          <a:p>
            <a:pPr marL="776280" lvl="2" indent="-319085">
              <a:lnSpc>
                <a:spcPct val="95000"/>
              </a:lnSpc>
              <a:spcBef>
                <a:spcPts val="700"/>
              </a:spcBef>
              <a:buClr>
                <a:srgbClr val="E49747"/>
              </a:buClr>
              <a:buSzPct val="60000"/>
              <a:buFont typeface="Wingdings" pitchFamily="2" charset="2"/>
              <a:buChar char=""/>
            </a:pPr>
            <a:r>
              <a:rPr lang="en-US" sz="2900" dirty="0" smtClean="0"/>
              <a:t>PHP</a:t>
            </a:r>
          </a:p>
          <a:p>
            <a:pPr marL="776280" lvl="2" indent="-319085">
              <a:lnSpc>
                <a:spcPct val="95000"/>
              </a:lnSpc>
              <a:spcBef>
                <a:spcPts val="700"/>
              </a:spcBef>
              <a:buClr>
                <a:srgbClr val="E49747"/>
              </a:buClr>
              <a:buSzPct val="60000"/>
              <a:buFont typeface="Wingdings" pitchFamily="2" charset="2"/>
              <a:buChar char=""/>
            </a:pPr>
            <a:r>
              <a:rPr lang="en-US" sz="2900" dirty="0" smtClean="0"/>
              <a:t>Ruby</a:t>
            </a:r>
          </a:p>
          <a:p>
            <a:pPr marL="776280" lvl="2" indent="-319085">
              <a:lnSpc>
                <a:spcPct val="95000"/>
              </a:lnSpc>
              <a:spcBef>
                <a:spcPts val="700"/>
              </a:spcBef>
              <a:buClr>
                <a:srgbClr val="E49747"/>
              </a:buClr>
              <a:buSzPct val="60000"/>
              <a:buFont typeface="Wingdings" pitchFamily="2" charset="2"/>
              <a:buChar char=""/>
            </a:pPr>
            <a:r>
              <a:rPr lang="en-US" sz="2900" dirty="0" smtClean="0"/>
              <a:t>Java</a:t>
            </a:r>
          </a:p>
          <a:p>
            <a:pPr marL="319085" lvl="1" indent="-319085">
              <a:lnSpc>
                <a:spcPct val="95000"/>
              </a:lnSpc>
              <a:spcBef>
                <a:spcPts val="700"/>
              </a:spcBef>
              <a:buClr>
                <a:srgbClr val="E49747"/>
              </a:buClr>
              <a:buSzPct val="60000"/>
              <a:buFont typeface="Wingdings" pitchFamily="2" charset="2"/>
              <a:buChar char=""/>
            </a:pPr>
            <a:r>
              <a:rPr lang="en-US" dirty="0" smtClean="0"/>
              <a:t>Concerns to keep in mind while using Reflection.</a:t>
            </a:r>
          </a:p>
          <a:p>
            <a:pPr marL="319085" lvl="1" indent="-319085">
              <a:lnSpc>
                <a:spcPct val="95000"/>
              </a:lnSpc>
              <a:spcBef>
                <a:spcPts val="700"/>
              </a:spcBef>
              <a:buClr>
                <a:srgbClr val="E49747"/>
              </a:buClr>
              <a:buSzPct val="60000"/>
              <a:buFont typeface="Wingdings" pitchFamily="2" charset="2"/>
              <a:buChar char=""/>
            </a:pPr>
            <a:r>
              <a:rPr lang="en-US" dirty="0" smtClean="0"/>
              <a:t>Some practical applications.</a:t>
            </a:r>
            <a:r>
              <a:rPr lang="en-US" sz="4300" dirty="0" smtClean="0">
                <a:latin typeface="Arial" pitchFamily="34" charset="0"/>
              </a:rPr>
              <a:t>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lIns="0" tIns="0" rIns="0" bIns="0">
            <a:normAutofit/>
          </a:bodyPr>
          <a:lstStyle/>
          <a:p>
            <a:pPr algn="l">
              <a:lnSpc>
                <a:spcPct val="95000"/>
              </a:lnSpc>
            </a:pPr>
            <a:r>
              <a:rPr lang="en-US" dirty="0" smtClean="0">
                <a:solidFill>
                  <a:srgbClr val="775F55"/>
                </a:solidFill>
                <a:latin typeface="Arial" pitchFamily="34" charset="0"/>
              </a:rPr>
              <a:t>The Reflective Tower</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a:bodyPr>
          <a:lstStyle/>
          <a:p>
            <a:pPr marL="319085" lvl="1" indent="-319085" algn="just">
              <a:lnSpc>
                <a:spcPct val="95000"/>
              </a:lnSpc>
              <a:spcBef>
                <a:spcPts val="700"/>
              </a:spcBef>
              <a:buClr>
                <a:srgbClr val="E49747"/>
              </a:buClr>
              <a:buSzPct val="60000"/>
            </a:pPr>
            <a:r>
              <a:rPr lang="en-GB" sz="2600" b="1" dirty="0" smtClean="0"/>
              <a:t>WHEN</a:t>
            </a:r>
            <a:r>
              <a:rPr lang="en-GB" sz="2600" dirty="0" smtClean="0"/>
              <a:t>: Brian Cantwell Smith's 1982 doctoral dissertation introduced the notion of computational reflection in programming languages</a:t>
            </a:r>
            <a:r>
              <a:rPr lang="en-US" sz="2600" dirty="0" smtClean="0"/>
              <a:t>.</a:t>
            </a:r>
          </a:p>
          <a:p>
            <a:pPr marL="319085" lvl="1" indent="-319085" algn="just">
              <a:lnSpc>
                <a:spcPct val="95000"/>
              </a:lnSpc>
              <a:spcBef>
                <a:spcPts val="700"/>
              </a:spcBef>
              <a:buClr>
                <a:srgbClr val="E49747"/>
              </a:buClr>
              <a:buSzPct val="60000"/>
            </a:pPr>
            <a:endParaRPr lang="en-US" sz="2600" dirty="0" smtClean="0"/>
          </a:p>
          <a:p>
            <a:pPr marL="319085" lvl="1" indent="-319085" algn="just">
              <a:lnSpc>
                <a:spcPct val="95000"/>
              </a:lnSpc>
              <a:spcBef>
                <a:spcPts val="700"/>
              </a:spcBef>
              <a:buClr>
                <a:srgbClr val="E49747"/>
              </a:buClr>
              <a:buSzPct val="60000"/>
            </a:pPr>
            <a:r>
              <a:rPr lang="en-US" sz="2600" b="1" dirty="0" smtClean="0"/>
              <a:t>WHY : </a:t>
            </a:r>
            <a:r>
              <a:rPr lang="en-US" sz="2600" dirty="0" smtClean="0"/>
              <a:t>He felt that Lisp self referential properties were not adequate to reason about its operations and structures. He felt a truly reflective system should be able to</a:t>
            </a:r>
          </a:p>
          <a:p>
            <a:pPr marL="776280" lvl="2" indent="-319085" algn="just">
              <a:lnSpc>
                <a:spcPct val="95000"/>
              </a:lnSpc>
              <a:spcBef>
                <a:spcPts val="700"/>
              </a:spcBef>
              <a:buClr>
                <a:srgbClr val="E49747"/>
              </a:buClr>
              <a:buSzPct val="60000"/>
            </a:pPr>
            <a:r>
              <a:rPr lang="en-US" dirty="0" smtClean="0"/>
              <a:t>Provide an account of itself embedded within it.</a:t>
            </a:r>
          </a:p>
          <a:p>
            <a:pPr marL="776280" lvl="2" indent="-319085" algn="just">
              <a:lnSpc>
                <a:spcPct val="95000"/>
              </a:lnSpc>
              <a:spcBef>
                <a:spcPts val="700"/>
              </a:spcBef>
              <a:buClr>
                <a:srgbClr val="E49747"/>
              </a:buClr>
              <a:buSzPct val="60000"/>
            </a:pPr>
            <a:r>
              <a:rPr lang="en-US" dirty="0" smtClean="0"/>
              <a:t>Have a connection between that embedded account and the system it describes.</a:t>
            </a:r>
          </a:p>
          <a:p>
            <a:pPr marL="776280" lvl="2" indent="-319085" algn="just">
              <a:lnSpc>
                <a:spcPct val="95000"/>
              </a:lnSpc>
              <a:spcBef>
                <a:spcPts val="700"/>
              </a:spcBef>
              <a:buClr>
                <a:srgbClr val="E49747"/>
              </a:buClr>
              <a:buSzPct val="60000"/>
            </a:pPr>
            <a:r>
              <a:rPr lang="en-US" dirty="0" smtClean="0"/>
              <a:t>Have an appropriate vantage – not too far or not too close.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lIns="0" tIns="0" rIns="0" bIns="0"/>
          <a:lstStyle/>
          <a:p>
            <a:pPr algn="l">
              <a:lnSpc>
                <a:spcPct val="95000"/>
              </a:lnSpc>
            </a:pPr>
            <a:r>
              <a:rPr lang="en-US" dirty="0" smtClean="0">
                <a:solidFill>
                  <a:srgbClr val="775F55"/>
                </a:solidFill>
                <a:latin typeface="Arial" pitchFamily="34" charset="0"/>
              </a:rPr>
              <a:t>The Reflective Tower</a:t>
            </a:r>
            <a:endParaRPr lang="en-US" dirty="0">
              <a:solidFill>
                <a:srgbClr val="775F55"/>
              </a:solidFill>
              <a:latin typeface="Arial" pitchFamily="34" charset="0"/>
            </a:endParaRPr>
          </a:p>
        </p:txBody>
      </p:sp>
      <p:sp>
        <p:nvSpPr>
          <p:cNvPr id="6148" name="Text Box 4"/>
          <p:cNvSpPr txBox="1">
            <a:spLocks noChangeArrowheads="1"/>
          </p:cNvSpPr>
          <p:nvPr/>
        </p:nvSpPr>
        <p:spPr bwMode="auto">
          <a:xfrm>
            <a:off x="366713" y="1825626"/>
            <a:ext cx="9337676" cy="4498411"/>
          </a:xfrm>
          <a:prstGeom prst="rect">
            <a:avLst/>
          </a:prstGeom>
          <a:noFill/>
          <a:ln w="9525">
            <a:noFill/>
            <a:miter lim="800000"/>
            <a:headEnd/>
            <a:tailEnd/>
          </a:ln>
          <a:effectLst/>
        </p:spPr>
        <p:txBody>
          <a:bodyPr lIns="0" tIns="0" rIns="0" bIns="0">
            <a:spAutoFit/>
          </a:bodyPr>
          <a:lstStyle/>
          <a:p>
            <a:pPr marL="319085" lvl="1" indent="-319085" algn="just">
              <a:lnSpc>
                <a:spcPct val="95000"/>
              </a:lnSpc>
              <a:spcBef>
                <a:spcPts val="700"/>
              </a:spcBef>
              <a:buClr>
                <a:srgbClr val="E49747"/>
              </a:buClr>
              <a:buSzPct val="60000"/>
              <a:buFont typeface="Wingdings" pitchFamily="2" charset="2"/>
              <a:buChar char=""/>
            </a:pPr>
            <a:r>
              <a:rPr lang="en-GB" sz="2600" b="1" dirty="0" smtClean="0"/>
              <a:t>HOW</a:t>
            </a:r>
            <a:r>
              <a:rPr lang="en-GB" sz="2600" dirty="0" smtClean="0"/>
              <a:t>: His proposal to solve the above 3 problems and also to define an architecture for serial programming languages (procedural reflection) was  an infinite tower of meta-circular interpreters connected together in a simple but critical way. </a:t>
            </a:r>
          </a:p>
          <a:p>
            <a:pPr marL="319085" lvl="1" indent="-319085" algn="just">
              <a:lnSpc>
                <a:spcPct val="95000"/>
              </a:lnSpc>
              <a:spcBef>
                <a:spcPts val="700"/>
              </a:spcBef>
              <a:buClr>
                <a:srgbClr val="E49747"/>
              </a:buClr>
              <a:buSzPct val="60000"/>
              <a:buFont typeface="Wingdings" pitchFamily="2" charset="2"/>
              <a:buChar char=""/>
            </a:pPr>
            <a:endParaRPr lang="en-GB" sz="2600" dirty="0" smtClean="0"/>
          </a:p>
          <a:p>
            <a:pPr marL="319085" lvl="1" indent="-319085" algn="just">
              <a:lnSpc>
                <a:spcPct val="95000"/>
              </a:lnSpc>
              <a:spcBef>
                <a:spcPts val="700"/>
              </a:spcBef>
              <a:buClr>
                <a:srgbClr val="E49747"/>
              </a:buClr>
              <a:buSzPct val="60000"/>
              <a:buFont typeface="Wingdings" pitchFamily="2" charset="2"/>
              <a:buChar char=""/>
            </a:pPr>
            <a:r>
              <a:rPr lang="en-GB" sz="2600" dirty="0" smtClean="0"/>
              <a:t>To describe this new </a:t>
            </a:r>
          </a:p>
          <a:p>
            <a:pPr marL="319085" lvl="1" indent="-319085" algn="just">
              <a:lnSpc>
                <a:spcPct val="95000"/>
              </a:lnSpc>
              <a:spcBef>
                <a:spcPts val="700"/>
              </a:spcBef>
              <a:buClr>
                <a:srgbClr val="E49747"/>
              </a:buClr>
              <a:buSzPct val="60000"/>
            </a:pPr>
            <a:r>
              <a:rPr lang="en-GB" sz="2600" dirty="0" smtClean="0"/>
              <a:t>    architecture he developed a</a:t>
            </a:r>
          </a:p>
          <a:p>
            <a:pPr marL="319085" lvl="1" indent="-319085" algn="just">
              <a:lnSpc>
                <a:spcPct val="95000"/>
              </a:lnSpc>
              <a:spcBef>
                <a:spcPts val="700"/>
              </a:spcBef>
              <a:buClr>
                <a:srgbClr val="E49747"/>
              </a:buClr>
              <a:buSzPct val="60000"/>
            </a:pPr>
            <a:r>
              <a:rPr lang="en-GB" sz="2600" dirty="0" smtClean="0"/>
              <a:t>    new dialect of Lisp called</a:t>
            </a:r>
          </a:p>
          <a:p>
            <a:pPr marL="319085" lvl="1" indent="-319085" algn="just">
              <a:lnSpc>
                <a:spcPct val="95000"/>
              </a:lnSpc>
              <a:spcBef>
                <a:spcPts val="700"/>
              </a:spcBef>
              <a:buClr>
                <a:srgbClr val="E49747"/>
              </a:buClr>
              <a:buSzPct val="60000"/>
            </a:pPr>
            <a:r>
              <a:rPr lang="en-GB" sz="2600" dirty="0" smtClean="0"/>
              <a:t>    3-Lisp.</a:t>
            </a:r>
            <a:endParaRPr lang="en-US" dirty="0"/>
          </a:p>
          <a:p>
            <a:pPr algn="just">
              <a:lnSpc>
                <a:spcPct val="95000"/>
              </a:lnSpc>
            </a:pPr>
            <a:r>
              <a:rPr lang="en-US" sz="4300" dirty="0">
                <a:latin typeface="Arial" pitchFamily="34" charset="0"/>
              </a:rPr>
              <a:t> </a:t>
            </a:r>
          </a:p>
        </p:txBody>
      </p:sp>
      <p:pic>
        <p:nvPicPr>
          <p:cNvPr id="4" name="Picture 5"/>
          <p:cNvPicPr>
            <a:picLocks noChangeAspect="1" noChangeArrowheads="1"/>
          </p:cNvPicPr>
          <p:nvPr/>
        </p:nvPicPr>
        <p:blipFill>
          <a:blip r:embed="rId4" cstate="print"/>
          <a:srcRect/>
          <a:stretch>
            <a:fillRect/>
          </a:stretch>
        </p:blipFill>
        <p:spPr bwMode="auto">
          <a:xfrm>
            <a:off x="4431928" y="3449961"/>
            <a:ext cx="5256584" cy="321027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lIns="0" tIns="0" rIns="0" bIns="0">
            <a:normAutofit/>
          </a:bodyPr>
          <a:lstStyle/>
          <a:p>
            <a:pPr algn="l">
              <a:lnSpc>
                <a:spcPct val="95000"/>
              </a:lnSpc>
            </a:pPr>
            <a:r>
              <a:rPr lang="en-US" dirty="0" smtClean="0">
                <a:solidFill>
                  <a:srgbClr val="775F55"/>
                </a:solidFill>
                <a:latin typeface="Arial" pitchFamily="34" charset="0"/>
              </a:rPr>
              <a:t>Reflection in 3-Lisp</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fontScale="92500"/>
          </a:bodyPr>
          <a:lstStyle/>
          <a:p>
            <a:pPr marL="319085" lvl="1" indent="-319085">
              <a:lnSpc>
                <a:spcPct val="95000"/>
              </a:lnSpc>
              <a:spcBef>
                <a:spcPts val="700"/>
              </a:spcBef>
              <a:buClr>
                <a:srgbClr val="E49747"/>
              </a:buClr>
              <a:buSzPct val="60000"/>
            </a:pPr>
            <a:r>
              <a:rPr lang="en-GB" sz="2600" dirty="0" smtClean="0">
                <a:solidFill>
                  <a:srgbClr val="000000"/>
                </a:solidFill>
              </a:rPr>
              <a:t>A reflective tower is constructed by stacking a virtually infinite number of meta-circular interpreters, each one executing the one under itself and the bottom one (level 1) executing the end-user program (level 0).</a:t>
            </a:r>
          </a:p>
          <a:p>
            <a:pPr marL="776280" lvl="2" indent="-319085">
              <a:lnSpc>
                <a:spcPct val="95000"/>
              </a:lnSpc>
              <a:spcBef>
                <a:spcPts val="700"/>
              </a:spcBef>
              <a:buClr>
                <a:srgbClr val="E49747"/>
              </a:buClr>
              <a:buSzPct val="60000"/>
            </a:pPr>
            <a:r>
              <a:rPr lang="en-GB" dirty="0" smtClean="0">
                <a:solidFill>
                  <a:srgbClr val="000000"/>
                </a:solidFill>
              </a:rPr>
              <a:t>Although it is potentially infinite, just like well-defined recursions only a finite number of levels are required to run a program.</a:t>
            </a:r>
          </a:p>
          <a:p>
            <a:pPr marL="776280" lvl="2" indent="-319085">
              <a:lnSpc>
                <a:spcPct val="95000"/>
              </a:lnSpc>
              <a:spcBef>
                <a:spcPts val="700"/>
              </a:spcBef>
              <a:buClr>
                <a:srgbClr val="E49747"/>
              </a:buClr>
              <a:buSzPct val="60000"/>
            </a:pPr>
            <a:endParaRPr lang="en-GB" dirty="0" smtClean="0">
              <a:solidFill>
                <a:srgbClr val="000000"/>
              </a:solidFill>
            </a:endParaRPr>
          </a:p>
          <a:p>
            <a:pPr marL="319085" lvl="1" indent="-319085">
              <a:lnSpc>
                <a:spcPct val="95000"/>
              </a:lnSpc>
              <a:spcBef>
                <a:spcPts val="700"/>
              </a:spcBef>
              <a:buClr>
                <a:srgbClr val="E49747"/>
              </a:buClr>
              <a:buSzPct val="60000"/>
            </a:pPr>
            <a:r>
              <a:rPr lang="en-GB" sz="2700" dirty="0" smtClean="0">
                <a:solidFill>
                  <a:srgbClr val="000000"/>
                </a:solidFill>
              </a:rPr>
              <a:t>Reflective computations are initiated by calling reflective procedures, procedures with three parameters, the body of which being executed one level up in the tower; upon invocation, a reflective procedure is passed a reification of the argument structure of its call, its current environment and its current continuation.</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lIns="0" tIns="0" rIns="0" bIns="0"/>
          <a:lstStyle/>
          <a:p>
            <a:pPr algn="l">
              <a:lnSpc>
                <a:spcPct val="95000"/>
              </a:lnSpc>
            </a:pPr>
            <a:r>
              <a:rPr lang="en-US" dirty="0">
                <a:solidFill>
                  <a:srgbClr val="775F55"/>
                </a:solidFill>
                <a:latin typeface="Arial" pitchFamily="34" charset="0"/>
              </a:rPr>
              <a:t>Outline</a:t>
            </a:r>
          </a:p>
        </p:txBody>
      </p:sp>
      <p:sp>
        <p:nvSpPr>
          <p:cNvPr id="4" name="Content Placeholder 3"/>
          <p:cNvSpPr>
            <a:spLocks noGrp="1"/>
          </p:cNvSpPr>
          <p:nvPr>
            <p:ph sz="quarter" idx="1"/>
          </p:nvPr>
        </p:nvSpPr>
        <p:spPr/>
        <p:txBody>
          <a:bodyPr>
            <a:normAutofit lnSpcReduction="10000"/>
          </a:bodyPr>
          <a:lstStyle/>
          <a:p>
            <a:pPr marL="319085" lvl="1" indent="-319085">
              <a:lnSpc>
                <a:spcPct val="95000"/>
              </a:lnSpc>
              <a:spcBef>
                <a:spcPts val="700"/>
              </a:spcBef>
              <a:buClr>
                <a:srgbClr val="E49747"/>
              </a:buClr>
              <a:buSzPct val="60000"/>
              <a:buFont typeface="Wingdings" pitchFamily="2" charset="2"/>
              <a:buChar char=""/>
            </a:pPr>
            <a:r>
              <a:rPr lang="en-US" dirty="0" smtClean="0"/>
              <a:t>History and Background </a:t>
            </a:r>
          </a:p>
          <a:p>
            <a:pPr marL="623882" lvl="2" indent="-319085">
              <a:lnSpc>
                <a:spcPct val="95000"/>
              </a:lnSpc>
              <a:spcBef>
                <a:spcPts val="700"/>
              </a:spcBef>
              <a:buClr>
                <a:srgbClr val="E49747"/>
              </a:buClr>
              <a:buSzPct val="60000"/>
              <a:buFont typeface="Wingdings" pitchFamily="2" charset="2"/>
              <a:buChar char=""/>
            </a:pPr>
            <a:r>
              <a:rPr lang="en-US" dirty="0" smtClean="0"/>
              <a:t>The meta-circular interpreter</a:t>
            </a:r>
          </a:p>
          <a:p>
            <a:pPr marL="319085" lvl="1" indent="-319085">
              <a:lnSpc>
                <a:spcPct val="95000"/>
              </a:lnSpc>
              <a:spcBef>
                <a:spcPts val="700"/>
              </a:spcBef>
              <a:buClr>
                <a:srgbClr val="E49747"/>
              </a:buClr>
              <a:buSzPct val="60000"/>
              <a:buFont typeface="Wingdings" pitchFamily="2" charset="2"/>
              <a:buChar char=""/>
            </a:pPr>
            <a:r>
              <a:rPr lang="en-US" dirty="0" smtClean="0"/>
              <a:t>Definitions</a:t>
            </a:r>
          </a:p>
          <a:p>
            <a:pPr marL="319085" lvl="1" indent="-319085">
              <a:lnSpc>
                <a:spcPct val="95000"/>
              </a:lnSpc>
              <a:spcBef>
                <a:spcPts val="700"/>
              </a:spcBef>
              <a:buClr>
                <a:srgbClr val="E49747"/>
              </a:buClr>
              <a:buSzPct val="60000"/>
              <a:buFont typeface="Wingdings" pitchFamily="2" charset="2"/>
              <a:buChar char=""/>
            </a:pPr>
            <a:r>
              <a:rPr lang="en-US" dirty="0" smtClean="0"/>
              <a:t>The reflective tower</a:t>
            </a:r>
          </a:p>
          <a:p>
            <a:pPr marL="319085" lvl="1" indent="-319085">
              <a:lnSpc>
                <a:spcPct val="95000"/>
              </a:lnSpc>
              <a:spcBef>
                <a:spcPts val="700"/>
              </a:spcBef>
              <a:buClr>
                <a:srgbClr val="E49747"/>
              </a:buClr>
              <a:buSzPct val="60000"/>
              <a:buFont typeface="Wingdings" pitchFamily="2" charset="2"/>
              <a:buChar char=""/>
            </a:pPr>
            <a:r>
              <a:rPr lang="en-US" b="1" dirty="0" smtClean="0">
                <a:solidFill>
                  <a:srgbClr val="FF0000"/>
                </a:solidFill>
              </a:rPr>
              <a:t>Reflection as used in</a:t>
            </a:r>
          </a:p>
          <a:p>
            <a:pPr marL="776280" lvl="2" indent="-319085">
              <a:lnSpc>
                <a:spcPct val="95000"/>
              </a:lnSpc>
              <a:spcBef>
                <a:spcPts val="700"/>
              </a:spcBef>
              <a:buClr>
                <a:srgbClr val="E49747"/>
              </a:buClr>
              <a:buSzPct val="60000"/>
              <a:buFont typeface="Wingdings" pitchFamily="2" charset="2"/>
              <a:buChar char=""/>
            </a:pPr>
            <a:r>
              <a:rPr lang="en-US" sz="2900" b="1" dirty="0" smtClean="0">
                <a:solidFill>
                  <a:srgbClr val="FF0000"/>
                </a:solidFill>
              </a:rPr>
              <a:t>PHP</a:t>
            </a:r>
          </a:p>
          <a:p>
            <a:pPr marL="776280" lvl="2" indent="-319085">
              <a:lnSpc>
                <a:spcPct val="95000"/>
              </a:lnSpc>
              <a:spcBef>
                <a:spcPts val="700"/>
              </a:spcBef>
              <a:buClr>
                <a:srgbClr val="E49747"/>
              </a:buClr>
              <a:buSzPct val="60000"/>
              <a:buFont typeface="Wingdings" pitchFamily="2" charset="2"/>
              <a:buChar char=""/>
            </a:pPr>
            <a:r>
              <a:rPr lang="en-US" sz="2900" b="1" dirty="0" smtClean="0">
                <a:solidFill>
                  <a:srgbClr val="FF0000"/>
                </a:solidFill>
              </a:rPr>
              <a:t>Ruby</a:t>
            </a:r>
          </a:p>
          <a:p>
            <a:pPr marL="776280" lvl="2" indent="-319085">
              <a:lnSpc>
                <a:spcPct val="95000"/>
              </a:lnSpc>
              <a:spcBef>
                <a:spcPts val="700"/>
              </a:spcBef>
              <a:buClr>
                <a:srgbClr val="E49747"/>
              </a:buClr>
              <a:buSzPct val="60000"/>
              <a:buFont typeface="Wingdings" pitchFamily="2" charset="2"/>
              <a:buChar char=""/>
            </a:pPr>
            <a:r>
              <a:rPr lang="en-US" sz="2900" b="1" dirty="0" smtClean="0">
                <a:solidFill>
                  <a:srgbClr val="FF0000"/>
                </a:solidFill>
              </a:rPr>
              <a:t>Java</a:t>
            </a:r>
          </a:p>
          <a:p>
            <a:pPr marL="319085" lvl="1" indent="-319085">
              <a:lnSpc>
                <a:spcPct val="95000"/>
              </a:lnSpc>
              <a:spcBef>
                <a:spcPts val="700"/>
              </a:spcBef>
              <a:buClr>
                <a:srgbClr val="E49747"/>
              </a:buClr>
              <a:buSzPct val="60000"/>
              <a:buFont typeface="Wingdings" pitchFamily="2" charset="2"/>
              <a:buChar char=""/>
            </a:pPr>
            <a:r>
              <a:rPr lang="en-US" dirty="0" smtClean="0"/>
              <a:t>Concerns to keep in mind while using Reflection.</a:t>
            </a:r>
          </a:p>
          <a:p>
            <a:pPr marL="319085" lvl="1" indent="-319085">
              <a:lnSpc>
                <a:spcPct val="95000"/>
              </a:lnSpc>
              <a:spcBef>
                <a:spcPts val="700"/>
              </a:spcBef>
              <a:buClr>
                <a:srgbClr val="E49747"/>
              </a:buClr>
              <a:buSzPct val="60000"/>
              <a:buFont typeface="Wingdings" pitchFamily="2" charset="2"/>
              <a:buChar char=""/>
            </a:pPr>
            <a:r>
              <a:rPr lang="en-US" dirty="0" smtClean="0"/>
              <a:t>Some practical applications.</a:t>
            </a:r>
            <a:r>
              <a:rPr lang="en-US" sz="4300" dirty="0" smtClean="0">
                <a:latin typeface="Arial" pitchFamily="34" charset="0"/>
              </a:rPr>
              <a:t>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in modern PLs</a:t>
            </a:r>
            <a:endParaRPr lang="en-US" dirty="0"/>
          </a:p>
        </p:txBody>
      </p:sp>
      <p:sp>
        <p:nvSpPr>
          <p:cNvPr id="4" name="TextBox 3"/>
          <p:cNvSpPr txBox="1"/>
          <p:nvPr/>
        </p:nvSpPr>
        <p:spPr>
          <a:xfrm>
            <a:off x="687512" y="2657872"/>
            <a:ext cx="2212465" cy="1200329"/>
          </a:xfrm>
          <a:prstGeom prst="rect">
            <a:avLst/>
          </a:prstGeom>
          <a:noFill/>
        </p:spPr>
        <p:txBody>
          <a:bodyPr wrap="none" rtlCol="0">
            <a:spAutoFit/>
          </a:bodyPr>
          <a:lstStyle/>
          <a:p>
            <a:r>
              <a:rPr lang="en-US" dirty="0" smtClean="0">
                <a:latin typeface="Courier New" pitchFamily="49" charset="0"/>
                <a:cs typeface="Courier New" pitchFamily="49" charset="0"/>
              </a:rPr>
              <a:t>class A {…}</a:t>
            </a:r>
          </a:p>
          <a:p>
            <a:r>
              <a:rPr lang="en-US" dirty="0" smtClean="0">
                <a:latin typeface="Courier New" pitchFamily="49" charset="0"/>
                <a:cs typeface="Courier New" pitchFamily="49" charset="0"/>
              </a:rPr>
              <a:t>class B {…}</a:t>
            </a:r>
          </a:p>
          <a:p>
            <a:r>
              <a:rPr lang="en-US" dirty="0" smtClean="0">
                <a:latin typeface="Courier New" pitchFamily="49" charset="0"/>
                <a:cs typeface="Courier New" pitchFamily="49" charset="0"/>
              </a:rPr>
              <a:t>Etc.</a:t>
            </a:r>
            <a:endParaRPr lang="en-US" dirty="0">
              <a:latin typeface="Courier New" pitchFamily="49" charset="0"/>
              <a:cs typeface="Courier New" pitchFamily="49" charset="0"/>
            </a:endParaRPr>
          </a:p>
        </p:txBody>
      </p:sp>
      <p:sp>
        <p:nvSpPr>
          <p:cNvPr id="5" name="TextBox 4"/>
          <p:cNvSpPr txBox="1"/>
          <p:nvPr/>
        </p:nvSpPr>
        <p:spPr>
          <a:xfrm>
            <a:off x="687512" y="2225824"/>
            <a:ext cx="1866217" cy="461665"/>
          </a:xfrm>
          <a:prstGeom prst="rect">
            <a:avLst/>
          </a:prstGeom>
          <a:noFill/>
        </p:spPr>
        <p:txBody>
          <a:bodyPr wrap="none" rtlCol="0">
            <a:spAutoFit/>
          </a:bodyPr>
          <a:lstStyle/>
          <a:p>
            <a:r>
              <a:rPr lang="en-US" dirty="0" smtClean="0"/>
              <a:t>Program text:</a:t>
            </a:r>
            <a:endParaRPr lang="en-US" dirty="0"/>
          </a:p>
        </p:txBody>
      </p:sp>
      <p:sp>
        <p:nvSpPr>
          <p:cNvPr id="6" name="TextBox 5"/>
          <p:cNvSpPr txBox="1"/>
          <p:nvPr/>
        </p:nvSpPr>
        <p:spPr>
          <a:xfrm>
            <a:off x="6232128" y="2225824"/>
            <a:ext cx="2957861" cy="461665"/>
          </a:xfrm>
          <a:prstGeom prst="rect">
            <a:avLst/>
          </a:prstGeom>
          <a:noFill/>
        </p:spPr>
        <p:txBody>
          <a:bodyPr wrap="none" rtlCol="0">
            <a:spAutoFit/>
          </a:bodyPr>
          <a:lstStyle/>
          <a:p>
            <a:r>
              <a:rPr lang="en-US" dirty="0" smtClean="0"/>
              <a:t>Runtime environment:</a:t>
            </a:r>
            <a:endParaRPr lang="en-US" dirty="0"/>
          </a:p>
        </p:txBody>
      </p:sp>
      <p:sp>
        <p:nvSpPr>
          <p:cNvPr id="7" name="Oval 6"/>
          <p:cNvSpPr/>
          <p:nvPr/>
        </p:nvSpPr>
        <p:spPr>
          <a:xfrm>
            <a:off x="5728072" y="2945904"/>
            <a:ext cx="1656184"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sp>
        <p:nvSpPr>
          <p:cNvPr id="8" name="Oval 7"/>
          <p:cNvSpPr/>
          <p:nvPr/>
        </p:nvSpPr>
        <p:spPr>
          <a:xfrm>
            <a:off x="7888312" y="2945904"/>
            <a:ext cx="1656184"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9" name="TextBox 8"/>
          <p:cNvSpPr txBox="1"/>
          <p:nvPr/>
        </p:nvSpPr>
        <p:spPr>
          <a:xfrm>
            <a:off x="7168232" y="4386064"/>
            <a:ext cx="670376" cy="461665"/>
          </a:xfrm>
          <a:prstGeom prst="rect">
            <a:avLst/>
          </a:prstGeom>
          <a:noFill/>
        </p:spPr>
        <p:txBody>
          <a:bodyPr wrap="none" rtlCol="0">
            <a:spAutoFit/>
          </a:bodyPr>
          <a:lstStyle/>
          <a:p>
            <a:r>
              <a:rPr lang="en-US" dirty="0" smtClean="0"/>
              <a:t>Etc.</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lIns="0" tIns="0" rIns="0" bIns="0">
            <a:normAutofit fontScale="90000"/>
          </a:bodyPr>
          <a:lstStyle/>
          <a:p>
            <a:pPr algn="l">
              <a:lnSpc>
                <a:spcPct val="95000"/>
              </a:lnSpc>
            </a:pPr>
            <a:r>
              <a:rPr lang="en-US" dirty="0">
                <a:solidFill>
                  <a:srgbClr val="775F55"/>
                </a:solidFill>
                <a:latin typeface="Arial" pitchFamily="34" charset="0"/>
              </a:rPr>
              <a:t>Web Programming - PHP </a:t>
            </a:r>
            <a:r>
              <a:rPr lang="en-US" dirty="0" smtClean="0">
                <a:solidFill>
                  <a:srgbClr val="775F55"/>
                </a:solidFill>
                <a:latin typeface="Arial" pitchFamily="34" charset="0"/>
              </a:rPr>
              <a:t>Reflection</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lnSpcReduction="10000"/>
          </a:bodyPr>
          <a:lstStyle/>
          <a:p>
            <a:pPr marL="571494" lvl="1" indent="-457195" algn="just">
              <a:lnSpc>
                <a:spcPct val="95000"/>
              </a:lnSpc>
              <a:buClr>
                <a:srgbClr val="FFC000"/>
              </a:buClr>
              <a:buSzPct val="100000"/>
            </a:pPr>
            <a:r>
              <a:rPr lang="en-US" sz="2700" dirty="0" smtClean="0">
                <a:solidFill>
                  <a:srgbClr val="FF0000"/>
                </a:solidFill>
              </a:rPr>
              <a:t>Reflection</a:t>
            </a:r>
            <a:r>
              <a:rPr lang="en-US" sz="2700" dirty="0" smtClean="0">
                <a:solidFill>
                  <a:srgbClr val="000000"/>
                </a:solidFill>
              </a:rPr>
              <a:t> is </a:t>
            </a:r>
            <a:r>
              <a:rPr lang="en-US" sz="2700" dirty="0" smtClean="0">
                <a:solidFill>
                  <a:srgbClr val="38761D"/>
                </a:solidFill>
              </a:rPr>
              <a:t>designed to reverse engineer various parts of PHP, including classes, functions, and extensions</a:t>
            </a:r>
            <a:r>
              <a:rPr lang="en-US" sz="2700" dirty="0" smtClean="0">
                <a:solidFill>
                  <a:srgbClr val="000000"/>
                </a:solidFill>
              </a:rPr>
              <a:t>. By "reverse engineer"  it means that it gives you all sorts of information that otherwise you would need to try to dig out yourself. </a:t>
            </a:r>
          </a:p>
          <a:p>
            <a:pPr marL="571494" lvl="1" indent="-457195" algn="just">
              <a:lnSpc>
                <a:spcPct val="95000"/>
              </a:lnSpc>
              <a:buClr>
                <a:srgbClr val="FFC000"/>
              </a:buClr>
              <a:buSzPct val="100000"/>
            </a:pPr>
            <a:endParaRPr lang="en-US" dirty="0" smtClean="0"/>
          </a:p>
          <a:p>
            <a:pPr marL="571494" lvl="1" indent="-457195" algn="just">
              <a:lnSpc>
                <a:spcPct val="95000"/>
              </a:lnSpc>
              <a:buClr>
                <a:srgbClr val="FFC000"/>
              </a:buClr>
              <a:buSzPct val="100000"/>
            </a:pPr>
            <a:r>
              <a:rPr lang="en-US" sz="2700" dirty="0" smtClean="0">
                <a:solidFill>
                  <a:srgbClr val="000000"/>
                </a:solidFill>
              </a:rPr>
              <a:t>There are </a:t>
            </a:r>
            <a:r>
              <a:rPr lang="en-US" sz="2700" dirty="0" smtClean="0">
                <a:solidFill>
                  <a:srgbClr val="FF0000"/>
                </a:solidFill>
              </a:rPr>
              <a:t>three primary uses</a:t>
            </a:r>
            <a:r>
              <a:rPr lang="en-US" sz="2700" dirty="0" smtClean="0">
                <a:solidFill>
                  <a:srgbClr val="000000"/>
                </a:solidFill>
              </a:rPr>
              <a:t> for reflection in PHP:</a:t>
            </a:r>
          </a:p>
          <a:p>
            <a:pPr marL="571494" lvl="1" indent="-457195" algn="just">
              <a:lnSpc>
                <a:spcPct val="95000"/>
              </a:lnSpc>
              <a:buSzPct val="100000"/>
            </a:pPr>
            <a:endParaRPr lang="en-US" dirty="0" smtClean="0"/>
          </a:p>
          <a:p>
            <a:pPr marL="933441" lvl="2" indent="-514345" algn="just">
              <a:lnSpc>
                <a:spcPct val="95000"/>
              </a:lnSpc>
              <a:buSzPct val="100000"/>
            </a:pPr>
            <a:r>
              <a:rPr lang="en-US" sz="2400" dirty="0" smtClean="0">
                <a:solidFill>
                  <a:srgbClr val="000000"/>
                </a:solidFill>
              </a:rPr>
              <a:t>You have encoded scripts you need to interact with.</a:t>
            </a:r>
            <a:endParaRPr lang="en-US" dirty="0" smtClean="0"/>
          </a:p>
          <a:p>
            <a:pPr marL="933441" lvl="2" indent="-514345" algn="just">
              <a:lnSpc>
                <a:spcPct val="95000"/>
              </a:lnSpc>
              <a:buSzPct val="100000"/>
            </a:pPr>
            <a:r>
              <a:rPr lang="en-US" sz="2400" dirty="0" smtClean="0">
                <a:solidFill>
                  <a:srgbClr val="000000"/>
                </a:solidFill>
              </a:rPr>
              <a:t>The PHP manual isn't wholly up to date and you are unable to, or you don't want to read the source code.</a:t>
            </a:r>
            <a:endParaRPr lang="en-US" dirty="0" smtClean="0"/>
          </a:p>
          <a:p>
            <a:pPr marL="933441" lvl="2" indent="-514345" algn="just">
              <a:lnSpc>
                <a:spcPct val="95000"/>
              </a:lnSpc>
              <a:buSzPct val="100000"/>
            </a:pPr>
            <a:r>
              <a:rPr lang="en-US" sz="2400" dirty="0" smtClean="0">
                <a:solidFill>
                  <a:srgbClr val="000000"/>
                </a:solidFill>
              </a:rPr>
              <a:t>You're just curious how something works and would rather not read someone else's PHP .</a:t>
            </a:r>
          </a:p>
          <a:p>
            <a:pPr marL="571494" lvl="1" indent="-457195" algn="just">
              <a:lnSpc>
                <a:spcPct val="95000"/>
              </a:lnSpc>
              <a:buClr>
                <a:srgbClr val="FFC000"/>
              </a:buClr>
              <a:buSzPct val="100000"/>
            </a:pPr>
            <a:endParaRPr lang="en-US" sz="2700" dirty="0" smtClean="0">
              <a:solidFill>
                <a:srgbClr val="000000"/>
              </a:solidFill>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p:txBody>
          <a:bodyPr lIns="0" tIns="0" rIns="0" bIns="0"/>
          <a:lstStyle/>
          <a:p>
            <a:pPr algn="l">
              <a:lnSpc>
                <a:spcPct val="95000"/>
              </a:lnSpc>
            </a:pPr>
            <a:r>
              <a:rPr lang="en-US" dirty="0">
                <a:solidFill>
                  <a:srgbClr val="775F55"/>
                </a:solidFill>
                <a:latin typeface="Arial" pitchFamily="34" charset="0"/>
              </a:rPr>
              <a:t>PHP - Reflection Example</a:t>
            </a:r>
          </a:p>
        </p:txBody>
      </p:sp>
      <p:sp>
        <p:nvSpPr>
          <p:cNvPr id="43012" name="Text Box 4"/>
          <p:cNvSpPr txBox="1">
            <a:spLocks noChangeArrowheads="1"/>
          </p:cNvSpPr>
          <p:nvPr/>
        </p:nvSpPr>
        <p:spPr bwMode="auto">
          <a:xfrm>
            <a:off x="975544" y="1689238"/>
            <a:ext cx="7920880" cy="5262979"/>
          </a:xfrm>
          <a:prstGeom prst="rect">
            <a:avLst/>
          </a:prstGeom>
          <a:noFill/>
          <a:ln w="9525">
            <a:noFill/>
            <a:miter lim="800000"/>
            <a:headEnd/>
            <a:tailEnd/>
          </a:ln>
          <a:effectLst/>
        </p:spPr>
        <p:txBody>
          <a:bodyPr wrap="square" lIns="0" tIns="0" rIns="0" bIns="0">
            <a:spAutoFit/>
          </a:bodyPr>
          <a:lstStyle/>
          <a:p>
            <a:pPr>
              <a:lnSpc>
                <a:spcPct val="95000"/>
              </a:lnSpc>
            </a:pPr>
            <a:r>
              <a:rPr lang="en-US" sz="2000" dirty="0">
                <a:solidFill>
                  <a:srgbClr val="0000BB"/>
                </a:solidFill>
                <a:latin typeface="Courier New" pitchFamily="49" charset="0"/>
                <a:cs typeface="Courier New" pitchFamily="49" charset="0"/>
              </a:rPr>
              <a:t>&lt;?</a:t>
            </a:r>
            <a:r>
              <a:rPr lang="en-US" sz="2000" dirty="0" err="1">
                <a:solidFill>
                  <a:srgbClr val="0000BB"/>
                </a:solidFill>
                <a:latin typeface="Courier New" pitchFamily="49" charset="0"/>
                <a:cs typeface="Courier New" pitchFamily="49" charset="0"/>
              </a:rPr>
              <a:t>php</a:t>
            </a:r>
            <a:endParaRPr lang="en-US" sz="2000" dirty="0">
              <a:latin typeface="Courier New" pitchFamily="49" charset="0"/>
              <a:cs typeface="Courier New" pitchFamily="49" charset="0"/>
            </a:endParaRPr>
          </a:p>
          <a:p>
            <a:pPr>
              <a:lnSpc>
                <a:spcPct val="95000"/>
              </a:lnSpc>
            </a:pPr>
            <a:r>
              <a:rPr lang="en-US" sz="2000" dirty="0">
                <a:solidFill>
                  <a:srgbClr val="0000BB"/>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class</a:t>
            </a:r>
            <a:r>
              <a:rPr lang="en-US" sz="2000" dirty="0">
                <a:solidFill>
                  <a:srgbClr val="000000"/>
                </a:solidFill>
                <a:latin typeface="Courier New" pitchFamily="49" charset="0"/>
                <a:cs typeface="Courier New" pitchFamily="49" charset="0"/>
              </a:rPr>
              <a:t> </a:t>
            </a:r>
            <a:r>
              <a:rPr lang="en-US" sz="2000" dirty="0" err="1">
                <a:solidFill>
                  <a:srgbClr val="0000BB"/>
                </a:solidFill>
                <a:latin typeface="Courier New" pitchFamily="49" charset="0"/>
                <a:cs typeface="Courier New" pitchFamily="49" charset="0"/>
              </a:rPr>
              <a:t>myparent</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public function</a:t>
            </a:r>
            <a:r>
              <a:rPr lang="en-US" sz="2000" dirty="0">
                <a:solidFill>
                  <a:srgbClr val="0000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foo</a:t>
            </a:r>
            <a:r>
              <a:rPr lang="en-US" sz="2000" dirty="0">
                <a:solidFill>
                  <a:srgbClr val="007700"/>
                </a:solidFill>
                <a:latin typeface="Courier New" pitchFamily="49" charset="0"/>
                <a:cs typeface="Courier New" pitchFamily="49" charset="0"/>
              </a:rPr>
              <a:t>(</a:t>
            </a:r>
            <a:r>
              <a:rPr lang="en-US" sz="2000" dirty="0">
                <a:solidFill>
                  <a:srgbClr val="0000BB"/>
                </a:solidFill>
                <a:latin typeface="Courier New" pitchFamily="49" charset="0"/>
                <a:cs typeface="Courier New" pitchFamily="49" charset="0"/>
              </a:rPr>
              <a:t>$bar</a:t>
            </a:r>
            <a:r>
              <a:rPr lang="en-US" sz="2000" dirty="0">
                <a:solidFill>
                  <a:srgbClr val="007700"/>
                </a:solidFill>
                <a:latin typeface="Courier New" pitchFamily="49" charset="0"/>
                <a:cs typeface="Courier New" pitchFamily="49" charset="0"/>
              </a:rPr>
              <a:t>) {</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r>
              <a:rPr lang="en-US" sz="2000" dirty="0">
                <a:solidFill>
                  <a:srgbClr val="FF8000"/>
                </a:solidFill>
                <a:latin typeface="Courier New" pitchFamily="49" charset="0"/>
                <a:cs typeface="Courier New" pitchFamily="49" charset="0"/>
              </a:rPr>
              <a:t>// do stuff</a:t>
            </a:r>
            <a:br>
              <a:rPr lang="en-US" sz="2000" dirty="0">
                <a:solidFill>
                  <a:srgbClr val="FF8000"/>
                </a:solidFill>
                <a:latin typeface="Courier New" pitchFamily="49" charset="0"/>
                <a:cs typeface="Courier New" pitchFamily="49" charset="0"/>
              </a:rPr>
            </a:br>
            <a:r>
              <a:rPr lang="en-US" sz="2000" dirty="0">
                <a:solidFill>
                  <a:srgbClr val="FF8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class</a:t>
            </a:r>
            <a:r>
              <a:rPr lang="en-US" sz="2000" dirty="0">
                <a:solidFill>
                  <a:srgbClr val="000000"/>
                </a:solidFill>
                <a:latin typeface="Courier New" pitchFamily="49" charset="0"/>
                <a:cs typeface="Courier New" pitchFamily="49" charset="0"/>
              </a:rPr>
              <a:t> </a:t>
            </a:r>
            <a:r>
              <a:rPr lang="en-US" sz="2000" dirty="0" err="1">
                <a:solidFill>
                  <a:srgbClr val="0000BB"/>
                </a:solidFill>
                <a:latin typeface="Courier New" pitchFamily="49" charset="0"/>
                <a:cs typeface="Courier New" pitchFamily="49" charset="0"/>
              </a:rPr>
              <a:t>mychild</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extends</a:t>
            </a:r>
            <a:r>
              <a:rPr lang="en-US" sz="2000" dirty="0">
                <a:solidFill>
                  <a:srgbClr val="000000"/>
                </a:solidFill>
                <a:latin typeface="Courier New" pitchFamily="49" charset="0"/>
                <a:cs typeface="Courier New" pitchFamily="49" charset="0"/>
              </a:rPr>
              <a:t> </a:t>
            </a:r>
            <a:r>
              <a:rPr lang="en-US" sz="2000" dirty="0" err="1">
                <a:solidFill>
                  <a:srgbClr val="0000BB"/>
                </a:solidFill>
                <a:latin typeface="Courier New" pitchFamily="49" charset="0"/>
                <a:cs typeface="Courier New" pitchFamily="49" charset="0"/>
              </a:rPr>
              <a:t>myparent</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public</a:t>
            </a:r>
            <a:r>
              <a:rPr lang="en-US" sz="2000" dirty="0">
                <a:solidFill>
                  <a:srgbClr val="0000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val</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private function</a:t>
            </a:r>
            <a:r>
              <a:rPr lang="en-US" sz="2000" dirty="0">
                <a:solidFill>
                  <a:srgbClr val="0000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bar</a:t>
            </a:r>
            <a:r>
              <a:rPr lang="en-US" sz="2000" dirty="0">
                <a:solidFill>
                  <a:srgbClr val="007700"/>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myparent</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&amp;</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baz</a:t>
            </a:r>
            <a:r>
              <a:rPr lang="en-US" sz="2000" dirty="0">
                <a:solidFill>
                  <a:srgbClr val="007700"/>
                </a:solidFill>
                <a:latin typeface="Courier New" pitchFamily="49" charset="0"/>
                <a:cs typeface="Courier New" pitchFamily="49" charset="0"/>
              </a:rPr>
              <a:t>) {</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r>
              <a:rPr lang="en-US" sz="2000" dirty="0">
                <a:solidFill>
                  <a:srgbClr val="FF8000"/>
                </a:solidFill>
                <a:latin typeface="Courier New" pitchFamily="49" charset="0"/>
                <a:cs typeface="Courier New" pitchFamily="49" charset="0"/>
              </a:rPr>
              <a:t>// do stuff</a:t>
            </a:r>
            <a:br>
              <a:rPr lang="en-US" sz="2000" dirty="0">
                <a:solidFill>
                  <a:srgbClr val="FF8000"/>
                </a:solidFill>
                <a:latin typeface="Courier New" pitchFamily="49" charset="0"/>
                <a:cs typeface="Courier New" pitchFamily="49" charset="0"/>
              </a:rPr>
            </a:br>
            <a:r>
              <a:rPr lang="en-US" sz="2000" dirty="0">
                <a:solidFill>
                  <a:srgbClr val="FF8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public function</a:t>
            </a:r>
            <a:r>
              <a:rPr lang="en-US" sz="2000" dirty="0">
                <a:solidFill>
                  <a:srgbClr val="0000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__construct</a:t>
            </a:r>
            <a:r>
              <a:rPr lang="en-US" sz="2000" dirty="0">
                <a:solidFill>
                  <a:srgbClr val="007700"/>
                </a:solidFill>
                <a:latin typeface="Courier New" pitchFamily="49" charset="0"/>
                <a:cs typeface="Courier New" pitchFamily="49" charset="0"/>
              </a:rPr>
              <a: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val</a:t>
            </a:r>
            <a:r>
              <a:rPr lang="en-US" sz="2000" dirty="0">
                <a:solidFill>
                  <a:srgbClr val="007700"/>
                </a:solidFill>
                <a:latin typeface="Courier New" pitchFamily="49" charset="0"/>
                <a:cs typeface="Courier New" pitchFamily="49" charset="0"/>
              </a:rPr>
              <a:t>) {</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$this</a:t>
            </a:r>
            <a:r>
              <a:rPr lang="en-US" sz="2000" dirty="0">
                <a:solidFill>
                  <a:srgbClr val="007700"/>
                </a:solidFill>
                <a:latin typeface="Courier New" pitchFamily="49" charset="0"/>
                <a:cs typeface="Courier New" pitchFamily="49" charset="0"/>
              </a:rPr>
              <a:t>-&gt;</a:t>
            </a:r>
            <a:r>
              <a:rPr lang="en-US" sz="2000" dirty="0" err="1">
                <a:solidFill>
                  <a:srgbClr val="0000BB"/>
                </a:solidFill>
                <a:latin typeface="Courier New" pitchFamily="49" charset="0"/>
                <a:cs typeface="Courier New" pitchFamily="49" charset="0"/>
              </a:rPr>
              <a:t>val</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val</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$child</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 new</a:t>
            </a:r>
            <a:r>
              <a:rPr lang="en-US" sz="2000" dirty="0">
                <a:solidFill>
                  <a:srgbClr val="000000"/>
                </a:solidFill>
                <a:latin typeface="Courier New" pitchFamily="49" charset="0"/>
                <a:cs typeface="Courier New" pitchFamily="49" charset="0"/>
              </a:rPr>
              <a:t> </a:t>
            </a:r>
            <a:r>
              <a:rPr lang="en-US" sz="2000" dirty="0" err="1">
                <a:solidFill>
                  <a:srgbClr val="0000BB"/>
                </a:solidFill>
                <a:latin typeface="Courier New" pitchFamily="49" charset="0"/>
                <a:cs typeface="Courier New" pitchFamily="49" charset="0"/>
              </a:rPr>
              <a:t>mychild</a:t>
            </a:r>
            <a:r>
              <a:rPr lang="en-US" sz="2000" dirty="0">
                <a:solidFill>
                  <a:srgbClr val="007700"/>
                </a:solidFill>
                <a:latin typeface="Courier New" pitchFamily="49" charset="0"/>
                <a:cs typeface="Courier New" pitchFamily="49" charset="0"/>
              </a:rPr>
              <a:t>(</a:t>
            </a:r>
            <a:r>
              <a:rPr lang="en-US" sz="2000" dirty="0">
                <a:solidFill>
                  <a:srgbClr val="DD0000"/>
                </a:solidFill>
                <a:latin typeface="Courier New" pitchFamily="49" charset="0"/>
                <a:cs typeface="Courier New" pitchFamily="49" charset="0"/>
              </a:rPr>
              <a:t>'hello world'</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    </a:t>
            </a:r>
            <a:r>
              <a:rPr lang="en-US" sz="2000" dirty="0">
                <a:solidFill>
                  <a:srgbClr val="0000BB"/>
                </a:solidFill>
                <a:latin typeface="Courier New" pitchFamily="49" charset="0"/>
                <a:cs typeface="Courier New" pitchFamily="49" charset="0"/>
              </a:rPr>
              <a:t>$child</a:t>
            </a:r>
            <a:r>
              <a:rPr lang="en-US" sz="2000" dirty="0">
                <a:solidFill>
                  <a:srgbClr val="007700"/>
                </a:solidFill>
                <a:latin typeface="Courier New" pitchFamily="49" charset="0"/>
                <a:cs typeface="Courier New" pitchFamily="49" charset="0"/>
              </a:rPr>
              <a:t>-&gt;</a:t>
            </a:r>
            <a:r>
              <a:rPr lang="en-US" sz="2000" dirty="0">
                <a:solidFill>
                  <a:srgbClr val="0000BB"/>
                </a:solidFill>
                <a:latin typeface="Courier New" pitchFamily="49" charset="0"/>
                <a:cs typeface="Courier New" pitchFamily="49" charset="0"/>
              </a:rPr>
              <a:t>foo</a:t>
            </a:r>
            <a:r>
              <a:rPr lang="en-US" sz="2000" dirty="0">
                <a:solidFill>
                  <a:srgbClr val="007700"/>
                </a:solidFill>
                <a:latin typeface="Courier New" pitchFamily="49" charset="0"/>
                <a:cs typeface="Courier New" pitchFamily="49" charset="0"/>
              </a:rPr>
              <a:t>(</a:t>
            </a:r>
            <a:r>
              <a:rPr lang="en-US" sz="2000" dirty="0">
                <a:solidFill>
                  <a:srgbClr val="DD0000"/>
                </a:solidFill>
                <a:latin typeface="Courier New" pitchFamily="49" charset="0"/>
                <a:cs typeface="Courier New" pitchFamily="49" charset="0"/>
              </a:rPr>
              <a:t>'test'</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smtClean="0">
                <a:solidFill>
                  <a:srgbClr val="0000BB"/>
                </a:solidFill>
                <a:latin typeface="Courier New" pitchFamily="49" charset="0"/>
                <a:cs typeface="Courier New" pitchFamily="49" charset="0"/>
              </a:rPr>
              <a:t>?&gt;</a:t>
            </a:r>
            <a:endParaRPr lang="en-US"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565151" y="50800"/>
            <a:ext cx="9123363" cy="1430338"/>
          </a:xfrm>
        </p:spPr>
        <p:txBody>
          <a:bodyPr lIns="0" tIns="0" rIns="0" bIns="0"/>
          <a:lstStyle/>
          <a:p>
            <a:pPr algn="l">
              <a:lnSpc>
                <a:spcPct val="95000"/>
              </a:lnSpc>
            </a:pPr>
            <a:r>
              <a:rPr lang="en-US" sz="2700" dirty="0">
                <a:solidFill>
                  <a:srgbClr val="000000"/>
                </a:solidFill>
                <a:latin typeface="Arial" pitchFamily="34" charset="0"/>
              </a:rPr>
              <a:t> </a:t>
            </a:r>
          </a:p>
        </p:txBody>
      </p:sp>
      <p:sp>
        <p:nvSpPr>
          <p:cNvPr id="3076" name="Text Box 4"/>
          <p:cNvSpPr txBox="1">
            <a:spLocks noChangeArrowheads="1"/>
          </p:cNvSpPr>
          <p:nvPr/>
        </p:nvSpPr>
        <p:spPr bwMode="auto">
          <a:xfrm>
            <a:off x="247650" y="1727201"/>
            <a:ext cx="9356726" cy="5014450"/>
          </a:xfrm>
          <a:prstGeom prst="rect">
            <a:avLst/>
          </a:prstGeom>
          <a:noFill/>
          <a:ln w="9525">
            <a:noFill/>
            <a:miter lim="800000"/>
            <a:headEnd/>
            <a:tailEnd/>
          </a:ln>
          <a:effectLst/>
        </p:spPr>
        <p:txBody>
          <a:bodyPr lIns="0" tIns="0" rIns="0" bIns="0">
            <a:spAutoFit/>
          </a:bodyPr>
          <a:lstStyle/>
          <a:p>
            <a:pPr>
              <a:lnSpc>
                <a:spcPct val="95000"/>
              </a:lnSpc>
            </a:pPr>
            <a:r>
              <a:rPr lang="en-US" dirty="0">
                <a:solidFill>
                  <a:srgbClr val="000000"/>
                </a:solidFill>
                <a:latin typeface="Arial" pitchFamily="34" charset="0"/>
              </a:rPr>
              <a:t> </a:t>
            </a:r>
            <a:endParaRPr lang="en-US" dirty="0"/>
          </a:p>
          <a:p>
            <a:pPr>
              <a:lnSpc>
                <a:spcPct val="95000"/>
              </a:lnSpc>
            </a:pPr>
            <a:r>
              <a:rPr lang="en-US" sz="4800" dirty="0">
                <a:solidFill>
                  <a:srgbClr val="000000"/>
                </a:solidFill>
                <a:latin typeface="Arial" pitchFamily="34" charset="0"/>
              </a:rPr>
              <a:t> </a:t>
            </a:r>
            <a:endParaRPr lang="en-US" dirty="0"/>
          </a:p>
          <a:p>
            <a:pPr>
              <a:lnSpc>
                <a:spcPct val="95000"/>
              </a:lnSpc>
            </a:pPr>
            <a:r>
              <a:rPr lang="en-US" sz="4400" i="1" dirty="0" smtClean="0">
                <a:solidFill>
                  <a:schemeClr val="bg2"/>
                </a:solidFill>
                <a:latin typeface="+mj-lt"/>
                <a:ea typeface="+mj-ea"/>
                <a:cs typeface="+mj-cs"/>
              </a:rPr>
              <a:t>“Follow </a:t>
            </a:r>
            <a:r>
              <a:rPr lang="en-US" sz="4400" i="1" dirty="0">
                <a:solidFill>
                  <a:schemeClr val="bg2"/>
                </a:solidFill>
                <a:latin typeface="+mj-lt"/>
                <a:ea typeface="+mj-ea"/>
                <a:cs typeface="+mj-cs"/>
              </a:rPr>
              <a:t>effective action with quiet reflection. From the quiet reflection will come even more effective action</a:t>
            </a:r>
            <a:r>
              <a:rPr lang="en-US" sz="4400" i="1" dirty="0" smtClean="0">
                <a:solidFill>
                  <a:schemeClr val="bg2"/>
                </a:solidFill>
                <a:latin typeface="+mj-lt"/>
                <a:ea typeface="+mj-ea"/>
                <a:cs typeface="+mj-cs"/>
              </a:rPr>
              <a:t>.”</a:t>
            </a:r>
            <a:r>
              <a:rPr lang="en-US" sz="4400" dirty="0">
                <a:solidFill>
                  <a:schemeClr val="bg2"/>
                </a:solidFill>
                <a:latin typeface="+mj-lt"/>
                <a:ea typeface="+mj-ea"/>
                <a:cs typeface="+mj-cs"/>
              </a:rPr>
              <a:t> </a:t>
            </a:r>
          </a:p>
          <a:p>
            <a:pPr algn="ctr">
              <a:lnSpc>
                <a:spcPct val="95000"/>
              </a:lnSpc>
            </a:pPr>
            <a:r>
              <a:rPr lang="en-US" sz="4800" i="1" dirty="0">
                <a:solidFill>
                  <a:srgbClr val="7F6000"/>
                </a:solidFill>
                <a:latin typeface="Arial" pitchFamily="34" charset="0"/>
              </a:rPr>
              <a:t>                            Peter F. </a:t>
            </a:r>
            <a:r>
              <a:rPr lang="en-US" sz="4800" i="1" dirty="0" err="1">
                <a:solidFill>
                  <a:srgbClr val="7F6000"/>
                </a:solidFill>
                <a:latin typeface="Arial" pitchFamily="34" charset="0"/>
              </a:rPr>
              <a:t>Drucker</a:t>
            </a:r>
            <a:endParaRPr lang="en-US" dirty="0"/>
          </a:p>
          <a:p>
            <a:pPr>
              <a:lnSpc>
                <a:spcPct val="95000"/>
              </a:lnSpc>
            </a:pPr>
            <a:r>
              <a:rPr lang="en-US" sz="4800" dirty="0">
                <a:solidFill>
                  <a:srgbClr val="000000"/>
                </a:solidFill>
                <a:latin typeface="Arial" pitchFamily="34" charset="0"/>
              </a:rPr>
              <a:t> </a:t>
            </a:r>
            <a:endParaRPr lang="en-US" dirty="0"/>
          </a:p>
          <a:p>
            <a:pPr>
              <a:lnSpc>
                <a:spcPct val="95000"/>
              </a:lnSpc>
            </a:pPr>
            <a:r>
              <a:rPr lang="en-US" sz="4300" dirty="0">
                <a:solidFill>
                  <a:srgbClr val="000000"/>
                </a:solidFill>
                <a:latin typeface="Arial" pitchFamily="34"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p:txBody>
          <a:bodyPr lIns="0" tIns="0" rIns="0" bIns="0"/>
          <a:lstStyle/>
          <a:p>
            <a:pPr algn="l">
              <a:lnSpc>
                <a:spcPct val="95000"/>
              </a:lnSpc>
            </a:pPr>
            <a:r>
              <a:rPr lang="en-US" dirty="0">
                <a:solidFill>
                  <a:srgbClr val="775F55"/>
                </a:solidFill>
                <a:latin typeface="Arial" pitchFamily="34" charset="0"/>
              </a:rPr>
              <a:t>PHP - Reflection Example</a:t>
            </a:r>
          </a:p>
        </p:txBody>
      </p:sp>
      <p:sp>
        <p:nvSpPr>
          <p:cNvPr id="45060" name="Text Box 4"/>
          <p:cNvSpPr txBox="1">
            <a:spLocks noChangeArrowheads="1"/>
          </p:cNvSpPr>
          <p:nvPr/>
        </p:nvSpPr>
        <p:spPr bwMode="auto">
          <a:xfrm>
            <a:off x="247650" y="1828800"/>
            <a:ext cx="10953030" cy="5262979"/>
          </a:xfrm>
          <a:prstGeom prst="rect">
            <a:avLst/>
          </a:prstGeom>
          <a:noFill/>
          <a:ln w="9525">
            <a:noFill/>
            <a:miter lim="800000"/>
            <a:headEnd/>
            <a:tailEnd/>
          </a:ln>
          <a:effectLst/>
        </p:spPr>
        <p:txBody>
          <a:bodyPr wrap="square" lIns="0" tIns="0" rIns="0" bIns="0">
            <a:spAutoFit/>
          </a:bodyPr>
          <a:lstStyle/>
          <a:p>
            <a:pPr>
              <a:lnSpc>
                <a:spcPct val="95000"/>
              </a:lnSpc>
            </a:pP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childreflect</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 new</a:t>
            </a:r>
            <a:r>
              <a:rPr lang="en-US" sz="2000" dirty="0">
                <a:solidFill>
                  <a:srgbClr val="000000"/>
                </a:solidFill>
                <a:latin typeface="Courier New" pitchFamily="49" charset="0"/>
                <a:cs typeface="Courier New" pitchFamily="49" charset="0"/>
              </a:rPr>
              <a:t> </a:t>
            </a:r>
            <a:r>
              <a:rPr lang="en-US" sz="2000" dirty="0" err="1">
                <a:solidFill>
                  <a:srgbClr val="0000BB"/>
                </a:solidFill>
                <a:latin typeface="Courier New" pitchFamily="49" charset="0"/>
                <a:cs typeface="Courier New" pitchFamily="49" charset="0"/>
              </a:rPr>
              <a:t>ReflectionClass</a:t>
            </a:r>
            <a:r>
              <a:rPr lang="en-US" sz="2000" dirty="0">
                <a:solidFill>
                  <a:srgbClr val="007700"/>
                </a:solidFill>
                <a:latin typeface="Courier New" pitchFamily="49" charset="0"/>
                <a:cs typeface="Courier New" pitchFamily="49" charset="0"/>
              </a:rPr>
              <a:t>(</a:t>
            </a:r>
            <a:r>
              <a:rPr lang="en-US" sz="2000" dirty="0">
                <a:solidFill>
                  <a:srgbClr val="DD0000"/>
                </a:solidFill>
                <a:latin typeface="Courier New" pitchFamily="49" charset="0"/>
                <a:cs typeface="Courier New" pitchFamily="49" charset="0"/>
              </a:rPr>
              <a:t>'</a:t>
            </a:r>
            <a:r>
              <a:rPr lang="en-US" sz="2000" dirty="0" err="1">
                <a:solidFill>
                  <a:srgbClr val="DD0000"/>
                </a:solidFill>
                <a:latin typeface="Courier New" pitchFamily="49" charset="0"/>
                <a:cs typeface="Courier New" pitchFamily="49" charset="0"/>
              </a:rPr>
              <a:t>mychild</a:t>
            </a:r>
            <a:r>
              <a:rPr lang="en-US" sz="2000" dirty="0">
                <a:solidFill>
                  <a:srgbClr val="DD0000"/>
                </a:solidFill>
                <a:latin typeface="Courier New" pitchFamily="49" charset="0"/>
                <a:cs typeface="Courier New" pitchFamily="49" charset="0"/>
              </a:rPr>
              <a:t>'</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echo</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"This class is abstract: "</a:t>
            </a:r>
            <a:r>
              <a:rPr lang="en-US" sz="2000" dirty="0">
                <a:solidFill>
                  <a:srgbClr val="007700"/>
                </a:solidFill>
                <a:latin typeface="Courier New" pitchFamily="49" charset="0"/>
                <a:cs typeface="Courier New" pitchFamily="49" charset="0"/>
              </a:rPr>
              <a:t>, </a:t>
            </a:r>
            <a:endParaRPr lang="en-US" sz="2000" dirty="0" smtClean="0">
              <a:solidFill>
                <a:srgbClr val="007700"/>
              </a:solidFill>
              <a:latin typeface="Courier New" pitchFamily="49" charset="0"/>
              <a:cs typeface="Courier New" pitchFamily="49" charset="0"/>
            </a:endParaRPr>
          </a:p>
          <a:p>
            <a:pPr>
              <a:lnSpc>
                <a:spcPct val="95000"/>
              </a:lnSpc>
            </a:pPr>
            <a:r>
              <a:rPr lang="en-US" sz="2000" dirty="0" smtClean="0">
                <a:solidFill>
                  <a:srgbClr val="0077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int)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childreflect</a:t>
            </a:r>
            <a:r>
              <a:rPr lang="en-US" sz="2000" dirty="0">
                <a:solidFill>
                  <a:srgbClr val="007700"/>
                </a:solidFill>
                <a:latin typeface="Courier New" pitchFamily="49" charset="0"/>
                <a:cs typeface="Courier New" pitchFamily="49" charset="0"/>
              </a:rPr>
              <a:t>-&gt;</a:t>
            </a:r>
            <a:r>
              <a:rPr lang="en-US" sz="2000" dirty="0" err="1">
                <a:solidFill>
                  <a:srgbClr val="0000BB"/>
                </a:solidFill>
                <a:latin typeface="Courier New" pitchFamily="49" charset="0"/>
                <a:cs typeface="Courier New" pitchFamily="49" charset="0"/>
              </a:rPr>
              <a:t>isAbstract</a:t>
            </a:r>
            <a:r>
              <a:rPr lang="en-US" sz="2000" dirty="0">
                <a:solidFill>
                  <a:srgbClr val="0077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"\n"</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echo</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"This class is final: "</a:t>
            </a:r>
            <a:r>
              <a:rPr lang="en-US" sz="2000" dirty="0">
                <a:solidFill>
                  <a:srgbClr val="007700"/>
                </a:solidFill>
                <a:latin typeface="Courier New" pitchFamily="49" charset="0"/>
                <a:cs typeface="Courier New" pitchFamily="49" charset="0"/>
              </a:rPr>
              <a:t>, (int)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childreflect</a:t>
            </a:r>
            <a:r>
              <a:rPr lang="en-US" sz="2000" dirty="0">
                <a:solidFill>
                  <a:srgbClr val="007700"/>
                </a:solidFill>
                <a:latin typeface="Courier New" pitchFamily="49" charset="0"/>
                <a:cs typeface="Courier New" pitchFamily="49" charset="0"/>
              </a:rPr>
              <a:t>-&gt;</a:t>
            </a:r>
            <a:r>
              <a:rPr lang="en-US" sz="2000" dirty="0" err="1">
                <a:solidFill>
                  <a:srgbClr val="0000BB"/>
                </a:solidFill>
                <a:latin typeface="Courier New" pitchFamily="49" charset="0"/>
                <a:cs typeface="Courier New" pitchFamily="49" charset="0"/>
              </a:rPr>
              <a:t>isFinal</a:t>
            </a:r>
            <a:r>
              <a:rPr lang="en-US" sz="2000" dirty="0" smtClean="0">
                <a:solidFill>
                  <a:srgbClr val="007700"/>
                </a:solidFill>
                <a:latin typeface="Courier New" pitchFamily="49" charset="0"/>
                <a:cs typeface="Courier New" pitchFamily="49" charset="0"/>
              </a:rPr>
              <a:t>(),</a:t>
            </a:r>
            <a:r>
              <a:rPr lang="en-US" sz="2000" dirty="0" smtClean="0">
                <a:solidFill>
                  <a:srgbClr val="DD0000"/>
                </a:solidFill>
                <a:latin typeface="Courier New" pitchFamily="49" charset="0"/>
                <a:cs typeface="Courier New" pitchFamily="49" charset="0"/>
              </a:rPr>
              <a:t>"\</a:t>
            </a:r>
            <a:r>
              <a:rPr lang="en-US" sz="2000" dirty="0">
                <a:solidFill>
                  <a:srgbClr val="DD0000"/>
                </a:solidFill>
                <a:latin typeface="Courier New" pitchFamily="49" charset="0"/>
                <a:cs typeface="Courier New" pitchFamily="49" charset="0"/>
              </a:rPr>
              <a:t>n"</a:t>
            </a:r>
            <a:r>
              <a:rPr lang="en-US" sz="2000" dirty="0">
                <a:solidFill>
                  <a:srgbClr val="007700"/>
                </a:solidFill>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5000"/>
              </a:lnSpc>
            </a:pPr>
            <a:r>
              <a:rPr lang="en-US" sz="2000" dirty="0">
                <a:solidFill>
                  <a:srgbClr val="007700"/>
                </a:solidFill>
                <a:latin typeface="Courier New" pitchFamily="49" charset="0"/>
                <a:cs typeface="Courier New" pitchFamily="49" charset="0"/>
              </a:rPr>
              <a:t>echo</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"This class is actually an interface: "</a:t>
            </a:r>
            <a:r>
              <a:rPr lang="en-US" sz="2000" dirty="0">
                <a:solidFill>
                  <a:srgbClr val="007700"/>
                </a:solidFill>
                <a:latin typeface="Courier New" pitchFamily="49" charset="0"/>
                <a:cs typeface="Courier New" pitchFamily="49" charset="0"/>
              </a:rPr>
              <a:t>, </a:t>
            </a:r>
            <a:endParaRPr lang="en-US" sz="2000" dirty="0" smtClean="0">
              <a:solidFill>
                <a:srgbClr val="007700"/>
              </a:solidFill>
              <a:latin typeface="Courier New" pitchFamily="49" charset="0"/>
              <a:cs typeface="Courier New" pitchFamily="49" charset="0"/>
            </a:endParaRPr>
          </a:p>
          <a:p>
            <a:pPr>
              <a:lnSpc>
                <a:spcPct val="95000"/>
              </a:lnSpc>
            </a:pPr>
            <a:r>
              <a:rPr lang="en-US" sz="2000" dirty="0" smtClean="0">
                <a:solidFill>
                  <a:srgbClr val="0077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int)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childreflect</a:t>
            </a:r>
            <a:r>
              <a:rPr lang="en-US" sz="2000" dirty="0">
                <a:solidFill>
                  <a:srgbClr val="0000BB"/>
                </a:solidFill>
                <a:latin typeface="Courier New" pitchFamily="49" charset="0"/>
                <a:cs typeface="Courier New" pitchFamily="49" charset="0"/>
              </a:rPr>
              <a:t>-</a:t>
            </a:r>
            <a:r>
              <a:rPr lang="en-US" sz="2000" dirty="0">
                <a:solidFill>
                  <a:srgbClr val="007700"/>
                </a:solidFill>
                <a:latin typeface="Courier New" pitchFamily="49" charset="0"/>
                <a:cs typeface="Courier New" pitchFamily="49" charset="0"/>
              </a:rPr>
              <a:t>&gt;</a:t>
            </a:r>
            <a:r>
              <a:rPr lang="en-US" sz="2000" dirty="0" err="1">
                <a:solidFill>
                  <a:srgbClr val="0000BB"/>
                </a:solidFill>
                <a:latin typeface="Courier New" pitchFamily="49" charset="0"/>
                <a:cs typeface="Courier New" pitchFamily="49" charset="0"/>
              </a:rPr>
              <a:t>isInterface</a:t>
            </a:r>
            <a:r>
              <a:rPr lang="en-US" sz="2000" dirty="0">
                <a:solidFill>
                  <a:srgbClr val="0077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"\n"</a:t>
            </a:r>
            <a:r>
              <a:rPr lang="en-US" sz="2000" dirty="0">
                <a:solidFill>
                  <a:srgbClr val="007700"/>
                </a:solidFill>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5000"/>
              </a:lnSpc>
            </a:pPr>
            <a:r>
              <a:rPr lang="en-US" sz="2000" dirty="0">
                <a:solidFill>
                  <a:srgbClr val="007700"/>
                </a:solidFill>
                <a:latin typeface="Courier New" pitchFamily="49" charset="0"/>
                <a:cs typeface="Courier New" pitchFamily="49" charset="0"/>
              </a:rPr>
              <a:t>echo</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"\$child is an object of this class: "</a:t>
            </a:r>
            <a:r>
              <a:rPr lang="en-US" sz="2000" dirty="0">
                <a:solidFill>
                  <a:srgbClr val="007700"/>
                </a:solidFill>
                <a:latin typeface="Courier New" pitchFamily="49" charset="0"/>
                <a:cs typeface="Courier New" pitchFamily="49" charset="0"/>
              </a:rPr>
              <a:t>, </a:t>
            </a:r>
            <a:endParaRPr lang="en-US" sz="2000" dirty="0" smtClean="0">
              <a:solidFill>
                <a:srgbClr val="007700"/>
              </a:solidFill>
              <a:latin typeface="Courier New" pitchFamily="49" charset="0"/>
              <a:cs typeface="Courier New" pitchFamily="49" charset="0"/>
            </a:endParaRPr>
          </a:p>
          <a:p>
            <a:pPr>
              <a:lnSpc>
                <a:spcPct val="95000"/>
              </a:lnSpc>
            </a:pPr>
            <a:r>
              <a:rPr lang="en-US" sz="2000" dirty="0" smtClean="0">
                <a:solidFill>
                  <a:srgbClr val="0077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int)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childreflect</a:t>
            </a:r>
            <a:r>
              <a:rPr lang="en-US" sz="2000" dirty="0">
                <a:solidFill>
                  <a:srgbClr val="007700"/>
                </a:solidFill>
                <a:latin typeface="Courier New" pitchFamily="49" charset="0"/>
                <a:cs typeface="Courier New" pitchFamily="49" charset="0"/>
              </a:rPr>
              <a:t>-&gt;</a:t>
            </a:r>
            <a:r>
              <a:rPr lang="en-US" sz="2000" dirty="0" err="1">
                <a:solidFill>
                  <a:srgbClr val="0000BB"/>
                </a:solidFill>
                <a:latin typeface="Courier New" pitchFamily="49" charset="0"/>
                <a:cs typeface="Courier New" pitchFamily="49" charset="0"/>
              </a:rPr>
              <a:t>isInstance</a:t>
            </a:r>
            <a:r>
              <a:rPr lang="en-US" sz="2000" dirty="0">
                <a:solidFill>
                  <a:srgbClr val="007700"/>
                </a:solidFill>
                <a:latin typeface="Courier New" pitchFamily="49" charset="0"/>
                <a:cs typeface="Courier New" pitchFamily="49" charset="0"/>
              </a:rPr>
              <a:t>(</a:t>
            </a:r>
            <a:r>
              <a:rPr lang="en-US" sz="2000" dirty="0">
                <a:solidFill>
                  <a:srgbClr val="0000BB"/>
                </a:solidFill>
                <a:latin typeface="Courier New" pitchFamily="49" charset="0"/>
                <a:cs typeface="Courier New" pitchFamily="49" charset="0"/>
              </a:rPr>
              <a:t>$child</a:t>
            </a:r>
            <a:r>
              <a:rPr lang="en-US" sz="2000" dirty="0">
                <a:solidFill>
                  <a:srgbClr val="0077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"\n"</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parentreflect</a:t>
            </a:r>
            <a:r>
              <a:rPr lang="en-US" sz="2000" dirty="0">
                <a:solidFill>
                  <a:srgbClr val="00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 new</a:t>
            </a:r>
            <a:r>
              <a:rPr lang="en-US" sz="2000" dirty="0">
                <a:solidFill>
                  <a:srgbClr val="000000"/>
                </a:solidFill>
                <a:latin typeface="Courier New" pitchFamily="49" charset="0"/>
                <a:cs typeface="Courier New" pitchFamily="49" charset="0"/>
              </a:rPr>
              <a:t> </a:t>
            </a:r>
            <a:r>
              <a:rPr lang="en-US" sz="2000" dirty="0" err="1">
                <a:solidFill>
                  <a:srgbClr val="0000BB"/>
                </a:solidFill>
                <a:latin typeface="Courier New" pitchFamily="49" charset="0"/>
                <a:cs typeface="Courier New" pitchFamily="49" charset="0"/>
              </a:rPr>
              <a:t>ReflectionClass</a:t>
            </a:r>
            <a:r>
              <a:rPr lang="en-US" sz="2000" dirty="0">
                <a:solidFill>
                  <a:srgbClr val="007700"/>
                </a:solidFill>
                <a:latin typeface="Courier New" pitchFamily="49" charset="0"/>
                <a:cs typeface="Courier New" pitchFamily="49" charset="0"/>
              </a:rPr>
              <a:t>(</a:t>
            </a:r>
            <a:r>
              <a:rPr lang="en-US" sz="2000" dirty="0">
                <a:solidFill>
                  <a:srgbClr val="DD0000"/>
                </a:solidFill>
                <a:latin typeface="Courier New" pitchFamily="49" charset="0"/>
                <a:cs typeface="Courier New" pitchFamily="49" charset="0"/>
              </a:rPr>
              <a:t>'</a:t>
            </a:r>
            <a:r>
              <a:rPr lang="en-US" sz="2000" dirty="0" err="1">
                <a:solidFill>
                  <a:srgbClr val="DD0000"/>
                </a:solidFill>
                <a:latin typeface="Courier New" pitchFamily="49" charset="0"/>
                <a:cs typeface="Courier New" pitchFamily="49" charset="0"/>
              </a:rPr>
              <a:t>myparent</a:t>
            </a:r>
            <a:r>
              <a:rPr lang="en-US" sz="2000" dirty="0">
                <a:solidFill>
                  <a:srgbClr val="DD0000"/>
                </a:solidFill>
                <a:latin typeface="Courier New" pitchFamily="49" charset="0"/>
                <a:cs typeface="Courier New" pitchFamily="49" charset="0"/>
              </a:rPr>
              <a:t>'</a:t>
            </a:r>
            <a:r>
              <a:rPr lang="en-US" sz="2000" dirty="0">
                <a:solidFill>
                  <a:srgbClr val="007700"/>
                </a:solidFill>
                <a:latin typeface="Courier New" pitchFamily="49" charset="0"/>
                <a:cs typeface="Courier New" pitchFamily="49" charset="0"/>
              </a:rPr>
              <a:t>);</a:t>
            </a:r>
            <a:br>
              <a:rPr lang="en-US" sz="2000" dirty="0">
                <a:solidFill>
                  <a:srgbClr val="007700"/>
                </a:solidFill>
                <a:latin typeface="Courier New" pitchFamily="49" charset="0"/>
                <a:cs typeface="Courier New" pitchFamily="49" charset="0"/>
              </a:rPr>
            </a:br>
            <a:r>
              <a:rPr lang="en-US" sz="2000" dirty="0">
                <a:solidFill>
                  <a:srgbClr val="007700"/>
                </a:solidFill>
                <a:latin typeface="Courier New" pitchFamily="49" charset="0"/>
                <a:cs typeface="Courier New" pitchFamily="49" charset="0"/>
              </a:rPr>
              <a:t>echo</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"This class inherits from </a:t>
            </a:r>
            <a:r>
              <a:rPr lang="en-US" sz="2000" dirty="0" err="1">
                <a:solidFill>
                  <a:srgbClr val="DD0000"/>
                </a:solidFill>
                <a:latin typeface="Courier New" pitchFamily="49" charset="0"/>
                <a:cs typeface="Courier New" pitchFamily="49" charset="0"/>
              </a:rPr>
              <a:t>myparent</a:t>
            </a:r>
            <a:r>
              <a:rPr lang="en-US" sz="2000" dirty="0">
                <a:solidFill>
                  <a:srgbClr val="DD00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 </a:t>
            </a:r>
            <a:endParaRPr lang="en-US" sz="2000" dirty="0" smtClean="0">
              <a:solidFill>
                <a:srgbClr val="007700"/>
              </a:solidFill>
              <a:latin typeface="Courier New" pitchFamily="49" charset="0"/>
              <a:cs typeface="Courier New" pitchFamily="49" charset="0"/>
            </a:endParaRPr>
          </a:p>
          <a:p>
            <a:pPr>
              <a:lnSpc>
                <a:spcPct val="95000"/>
              </a:lnSpc>
            </a:pPr>
            <a:r>
              <a:rPr lang="en-US" sz="2000" dirty="0" smtClean="0">
                <a:solidFill>
                  <a:srgbClr val="007700"/>
                </a:solidFill>
                <a:latin typeface="Courier New" pitchFamily="49" charset="0"/>
                <a:cs typeface="Courier New" pitchFamily="49" charset="0"/>
              </a:rPr>
              <a:t>     (</a:t>
            </a:r>
            <a:r>
              <a:rPr lang="en-US" sz="2000" dirty="0">
                <a:solidFill>
                  <a:srgbClr val="007700"/>
                </a:solidFill>
                <a:latin typeface="Courier New" pitchFamily="49" charset="0"/>
                <a:cs typeface="Courier New" pitchFamily="49" charset="0"/>
              </a:rPr>
              <a:t>int)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childreflect</a:t>
            </a:r>
            <a:r>
              <a:rPr lang="en-US" sz="2000" dirty="0">
                <a:solidFill>
                  <a:srgbClr val="007700"/>
                </a:solidFill>
                <a:latin typeface="Courier New" pitchFamily="49" charset="0"/>
                <a:cs typeface="Courier New" pitchFamily="49" charset="0"/>
              </a:rPr>
              <a:t>-&gt;</a:t>
            </a:r>
            <a:r>
              <a:rPr lang="en-US" sz="2000" dirty="0" err="1">
                <a:solidFill>
                  <a:srgbClr val="0000BB"/>
                </a:solidFill>
                <a:latin typeface="Courier New" pitchFamily="49" charset="0"/>
                <a:cs typeface="Courier New" pitchFamily="49" charset="0"/>
              </a:rPr>
              <a:t>isSubclassOf</a:t>
            </a:r>
            <a:r>
              <a:rPr lang="en-US" sz="2000" dirty="0">
                <a:solidFill>
                  <a:srgbClr val="007700"/>
                </a:solidFill>
                <a:latin typeface="Courier New" pitchFamily="49" charset="0"/>
                <a:cs typeface="Courier New" pitchFamily="49" charset="0"/>
              </a:rPr>
              <a:t>(</a:t>
            </a:r>
            <a:r>
              <a:rPr lang="en-US" sz="2000" dirty="0">
                <a:solidFill>
                  <a:srgbClr val="0000BB"/>
                </a:solidFill>
                <a:latin typeface="Courier New" pitchFamily="49" charset="0"/>
                <a:cs typeface="Courier New" pitchFamily="49" charset="0"/>
              </a:rPr>
              <a:t>$</a:t>
            </a:r>
            <a:r>
              <a:rPr lang="en-US" sz="2000" dirty="0" err="1">
                <a:solidFill>
                  <a:srgbClr val="0000BB"/>
                </a:solidFill>
                <a:latin typeface="Courier New" pitchFamily="49" charset="0"/>
                <a:cs typeface="Courier New" pitchFamily="49" charset="0"/>
              </a:rPr>
              <a:t>parentreflect</a:t>
            </a:r>
            <a:r>
              <a:rPr lang="en-US" sz="2000" dirty="0">
                <a:solidFill>
                  <a:srgbClr val="0077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a:t>
            </a:r>
            <a:r>
              <a:rPr lang="en-US" sz="2000" dirty="0">
                <a:solidFill>
                  <a:srgbClr val="DD0000"/>
                </a:solidFill>
                <a:latin typeface="Courier New" pitchFamily="49" charset="0"/>
                <a:cs typeface="Courier New" pitchFamily="49" charset="0"/>
              </a:rPr>
              <a:t>"\n"</a:t>
            </a:r>
            <a:r>
              <a:rPr lang="en-US" sz="2000" dirty="0">
                <a:solidFill>
                  <a:srgbClr val="007700"/>
                </a:solidFill>
                <a:latin typeface="Courier New" pitchFamily="49" charset="0"/>
                <a:cs typeface="Courier New" pitchFamily="49" charset="0"/>
              </a:rPr>
              <a:t>;</a:t>
            </a:r>
            <a:endParaRPr lang="en-US" sz="2000" dirty="0">
              <a:latin typeface="Courier New" pitchFamily="49" charset="0"/>
              <a:cs typeface="Courier New" pitchFamily="49" charset="0"/>
            </a:endParaRPr>
          </a:p>
          <a:p>
            <a:pPr>
              <a:lnSpc>
                <a:spcPct val="95000"/>
              </a:lnSpc>
            </a:pPr>
            <a:endParaRPr lang="en-US" sz="2000" dirty="0" smtClean="0">
              <a:solidFill>
                <a:srgbClr val="000000"/>
              </a:solidFill>
              <a:latin typeface="Courier New" pitchFamily="49" charset="0"/>
              <a:cs typeface="Courier New" pitchFamily="49" charset="0"/>
            </a:endParaRPr>
          </a:p>
          <a:p>
            <a:pPr>
              <a:lnSpc>
                <a:spcPct val="95000"/>
              </a:lnSpc>
            </a:pPr>
            <a:r>
              <a:rPr lang="en-US" sz="2000" dirty="0" smtClean="0">
                <a:solidFill>
                  <a:srgbClr val="000000"/>
                </a:solidFill>
                <a:latin typeface="Courier New" pitchFamily="49" charset="0"/>
                <a:cs typeface="Courier New" pitchFamily="49" charset="0"/>
              </a:rPr>
              <a:t>The </a:t>
            </a:r>
            <a:r>
              <a:rPr lang="en-US" sz="2000" dirty="0">
                <a:solidFill>
                  <a:srgbClr val="000000"/>
                </a:solidFill>
                <a:latin typeface="Courier New" pitchFamily="49" charset="0"/>
                <a:cs typeface="Courier New" pitchFamily="49" charset="0"/>
              </a:rPr>
              <a:t>output of that is:</a:t>
            </a:r>
            <a:endParaRPr lang="en-US" sz="2000" dirty="0">
              <a:latin typeface="Courier New" pitchFamily="49" charset="0"/>
              <a:cs typeface="Courier New" pitchFamily="49" charset="0"/>
            </a:endParaRPr>
          </a:p>
          <a:p>
            <a:pPr>
              <a:lnSpc>
                <a:spcPct val="95000"/>
              </a:lnSpc>
            </a:pPr>
            <a:r>
              <a:rPr lang="en-US" sz="2000" dirty="0">
                <a:solidFill>
                  <a:srgbClr val="000000"/>
                </a:solidFill>
                <a:latin typeface="Courier New" pitchFamily="49" charset="0"/>
                <a:cs typeface="Courier New" pitchFamily="49" charset="0"/>
              </a:rPr>
              <a:t>This class is abstract: 0</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This class is final: 0</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This class is actually an interface: 0</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$child is an object of this class: 1</a:t>
            </a:r>
            <a:br>
              <a:rPr lang="en-US" sz="2000" dirty="0">
                <a:solidFill>
                  <a:srgbClr val="000000"/>
                </a:solidFill>
                <a:latin typeface="Courier New" pitchFamily="49" charset="0"/>
                <a:cs typeface="Courier New" pitchFamily="49" charset="0"/>
              </a:rPr>
            </a:br>
            <a:r>
              <a:rPr lang="en-US" sz="2000" dirty="0">
                <a:solidFill>
                  <a:srgbClr val="000000"/>
                </a:solidFill>
                <a:latin typeface="Courier New" pitchFamily="49" charset="0"/>
                <a:cs typeface="Courier New" pitchFamily="49" charset="0"/>
              </a:rPr>
              <a:t>This class inherits from </a:t>
            </a:r>
            <a:r>
              <a:rPr lang="en-US" sz="2000" dirty="0" err="1">
                <a:solidFill>
                  <a:srgbClr val="000000"/>
                </a:solidFill>
                <a:latin typeface="Courier New" pitchFamily="49" charset="0"/>
                <a:cs typeface="Courier New" pitchFamily="49" charset="0"/>
              </a:rPr>
              <a:t>myparent</a:t>
            </a:r>
            <a:r>
              <a:rPr lang="en-US" sz="2000" dirty="0">
                <a:solidFill>
                  <a:srgbClr val="000000"/>
                </a:solidFill>
                <a:latin typeface="Courier New" pitchFamily="49" charset="0"/>
                <a:cs typeface="Courier New" pitchFamily="49" charset="0"/>
              </a:rPr>
              <a:t>: 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p:txBody>
          <a:bodyPr lIns="0" tIns="0" rIns="0" bIns="0">
            <a:normAutofit/>
          </a:bodyPr>
          <a:lstStyle/>
          <a:p>
            <a:pPr algn="l">
              <a:lnSpc>
                <a:spcPct val="95000"/>
              </a:lnSpc>
            </a:pPr>
            <a:r>
              <a:rPr lang="en-US" dirty="0" smtClean="0">
                <a:solidFill>
                  <a:srgbClr val="775F55"/>
                </a:solidFill>
                <a:latin typeface="Arial" pitchFamily="34" charset="0"/>
              </a:rPr>
              <a:t>Ruby Reflection</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fontScale="92500"/>
          </a:bodyPr>
          <a:lstStyle/>
          <a:p>
            <a:pPr marL="571494" lvl="1" indent="-457195">
              <a:lnSpc>
                <a:spcPct val="95000"/>
              </a:lnSpc>
              <a:buClr>
                <a:srgbClr val="FFC000"/>
              </a:buClr>
              <a:buSzPct val="100000"/>
            </a:pPr>
            <a:r>
              <a:rPr lang="en-US" sz="2700" dirty="0" smtClean="0">
                <a:solidFill>
                  <a:srgbClr val="000000"/>
                </a:solidFill>
              </a:rPr>
              <a:t>Let's begin with an example : Assume that you want to create a class instance at runtime, and the name of this class depends on the parameter being passed to a function.</a:t>
            </a:r>
            <a:endParaRPr lang="en-US" dirty="0" smtClean="0"/>
          </a:p>
          <a:p>
            <a:pPr>
              <a:lnSpc>
                <a:spcPct val="95000"/>
              </a:lnSpc>
              <a:buNone/>
            </a:pPr>
            <a:endParaRPr lang="en-US" dirty="0" smtClean="0"/>
          </a:p>
          <a:p>
            <a:pPr marL="571494" lvl="1" indent="-457195">
              <a:lnSpc>
                <a:spcPct val="95000"/>
              </a:lnSpc>
              <a:buClr>
                <a:srgbClr val="FFC000"/>
              </a:buClr>
              <a:buSzPct val="100000"/>
            </a:pPr>
            <a:r>
              <a:rPr lang="en-US" sz="2700" dirty="0" smtClean="0">
                <a:solidFill>
                  <a:srgbClr val="000000"/>
                </a:solidFill>
              </a:rPr>
              <a:t>One way to do this is to write conditional loops and create the object. But if there are too many classes then becomes a problem. Solution: Use </a:t>
            </a:r>
            <a:r>
              <a:rPr lang="en-US" sz="2700" dirty="0" smtClean="0">
                <a:solidFill>
                  <a:srgbClr val="FF0000"/>
                </a:solidFill>
              </a:rPr>
              <a:t>reflection</a:t>
            </a:r>
            <a:r>
              <a:rPr lang="en-US" sz="2700" dirty="0" smtClean="0">
                <a:solidFill>
                  <a:srgbClr val="000000"/>
                </a:solidFill>
              </a:rPr>
              <a:t>!</a:t>
            </a:r>
            <a:endParaRPr lang="en-US" dirty="0" smtClean="0"/>
          </a:p>
          <a:p>
            <a:pPr>
              <a:lnSpc>
                <a:spcPct val="95000"/>
              </a:lnSpc>
              <a:buNone/>
            </a:pPr>
            <a:endParaRPr lang="en-US" dirty="0" smtClean="0"/>
          </a:p>
          <a:p>
            <a:pPr marL="571494" lvl="1" indent="-457195">
              <a:lnSpc>
                <a:spcPct val="95000"/>
              </a:lnSpc>
              <a:buClr>
                <a:srgbClr val="FFC000"/>
              </a:buClr>
              <a:buSzPct val="100000"/>
            </a:pPr>
            <a:r>
              <a:rPr lang="en-US" sz="2700" dirty="0" smtClean="0">
                <a:solidFill>
                  <a:srgbClr val="000000"/>
                </a:solidFill>
              </a:rPr>
              <a:t>In Ruby using reflection you can get the following information:</a:t>
            </a:r>
            <a:br>
              <a:rPr lang="en-US" sz="2700" dirty="0" smtClean="0">
                <a:solidFill>
                  <a:srgbClr val="000000"/>
                </a:solidFill>
              </a:rPr>
            </a:br>
            <a:r>
              <a:rPr lang="en-US" sz="2700" dirty="0" smtClean="0">
                <a:solidFill>
                  <a:srgbClr val="000000"/>
                </a:solidFill>
              </a:rPr>
              <a:t>   1. What classes already exist</a:t>
            </a:r>
            <a:br>
              <a:rPr lang="en-US" sz="2700" dirty="0" smtClean="0">
                <a:solidFill>
                  <a:srgbClr val="000000"/>
                </a:solidFill>
              </a:rPr>
            </a:br>
            <a:r>
              <a:rPr lang="en-US" sz="2700" dirty="0" smtClean="0">
                <a:solidFill>
                  <a:srgbClr val="000000"/>
                </a:solidFill>
              </a:rPr>
              <a:t>   2. Information on the methods n those classes</a:t>
            </a:r>
            <a:r>
              <a:rPr lang="en-US" dirty="0" smtClean="0"/>
              <a:t/>
            </a:r>
            <a:br>
              <a:rPr lang="en-US" dirty="0" smtClean="0"/>
            </a:br>
            <a:r>
              <a:rPr lang="en-US" sz="2700" dirty="0" smtClean="0">
                <a:solidFill>
                  <a:srgbClr val="000000"/>
                </a:solidFill>
              </a:rPr>
              <a:t>   3. Inheritance etc.</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p:txBody>
          <a:bodyPr lIns="0" tIns="0" rIns="0" bIns="0"/>
          <a:lstStyle/>
          <a:p>
            <a:pPr algn="just">
              <a:lnSpc>
                <a:spcPct val="95000"/>
              </a:lnSpc>
            </a:pPr>
            <a:r>
              <a:rPr lang="en-US" dirty="0" smtClean="0">
                <a:solidFill>
                  <a:srgbClr val="775F55"/>
                </a:solidFill>
                <a:latin typeface="Arial" pitchFamily="34" charset="0"/>
              </a:rPr>
              <a:t>Reflection in Ruby</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a:bodyPr>
          <a:lstStyle/>
          <a:p>
            <a:pPr marL="571494" lvl="1" indent="-457195" algn="just">
              <a:lnSpc>
                <a:spcPct val="95000"/>
              </a:lnSpc>
              <a:buClr>
                <a:srgbClr val="FFC000"/>
              </a:buClr>
              <a:buSzPct val="100000"/>
            </a:pPr>
            <a:r>
              <a:rPr lang="en-US" sz="2700" dirty="0" err="1" smtClean="0">
                <a:solidFill>
                  <a:srgbClr val="38761D"/>
                </a:solidFill>
              </a:rPr>
              <a:t>ObjectSpace</a:t>
            </a:r>
            <a:r>
              <a:rPr lang="en-US" sz="2700" dirty="0" smtClean="0">
                <a:solidFill>
                  <a:srgbClr val="000000"/>
                </a:solidFill>
              </a:rPr>
              <a:t> allows us to obtain the reflective information.</a:t>
            </a:r>
            <a:endParaRPr lang="en-US" dirty="0" smtClean="0"/>
          </a:p>
          <a:p>
            <a:pPr marL="457195" indent="-457195" algn="just">
              <a:lnSpc>
                <a:spcPct val="95000"/>
              </a:lnSpc>
              <a:buClr>
                <a:srgbClr val="FFC000"/>
              </a:buClr>
            </a:pPr>
            <a:endParaRPr lang="en-US" sz="2700" dirty="0" smtClean="0">
              <a:solidFill>
                <a:srgbClr val="000000"/>
              </a:solidFill>
            </a:endParaRPr>
          </a:p>
          <a:p>
            <a:pPr marL="571494" lvl="1" indent="-457195" algn="just">
              <a:lnSpc>
                <a:spcPct val="95000"/>
              </a:lnSpc>
              <a:buClr>
                <a:srgbClr val="FFC000"/>
              </a:buClr>
              <a:buSzPct val="100000"/>
            </a:pPr>
            <a:r>
              <a:rPr lang="en-US" sz="2700" i="1" dirty="0" err="1" smtClean="0">
                <a:solidFill>
                  <a:srgbClr val="FF0000"/>
                </a:solidFill>
              </a:rPr>
              <a:t>ObjectSpace.each_object</a:t>
            </a:r>
            <a:r>
              <a:rPr lang="en-US" sz="2700" i="1" dirty="0" smtClean="0">
                <a:solidFill>
                  <a:srgbClr val="000000"/>
                </a:solidFill>
              </a:rPr>
              <a:t> { </a:t>
            </a:r>
            <a:r>
              <a:rPr lang="en-US" sz="2700" i="1" dirty="0" smtClean="0">
                <a:solidFill>
                  <a:srgbClr val="38761D"/>
                </a:solidFill>
              </a:rPr>
              <a:t>|x| puts x </a:t>
            </a:r>
            <a:r>
              <a:rPr lang="en-US" sz="2700" i="1" dirty="0" smtClean="0">
                <a:solidFill>
                  <a:srgbClr val="000000"/>
                </a:solidFill>
              </a:rPr>
              <a:t>} </a:t>
            </a:r>
            <a:r>
              <a:rPr lang="en-US" sz="2700" dirty="0" smtClean="0">
                <a:solidFill>
                  <a:srgbClr val="000000"/>
                </a:solidFill>
              </a:rPr>
              <a:t>gives us all the living, non-immediate objects in the process.</a:t>
            </a:r>
            <a:endParaRPr lang="en-US" dirty="0" smtClean="0"/>
          </a:p>
          <a:p>
            <a:pPr marL="457195" indent="-457195" algn="just">
              <a:lnSpc>
                <a:spcPct val="95000"/>
              </a:lnSpc>
              <a:buClr>
                <a:srgbClr val="FFC000"/>
              </a:buClr>
            </a:pPr>
            <a:endParaRPr lang="en-US" sz="2700" dirty="0" smtClean="0">
              <a:solidFill>
                <a:srgbClr val="000000"/>
              </a:solidFill>
            </a:endParaRPr>
          </a:p>
          <a:p>
            <a:pPr marL="571494" lvl="1" indent="-457195" algn="just">
              <a:lnSpc>
                <a:spcPct val="95000"/>
              </a:lnSpc>
              <a:buClr>
                <a:srgbClr val="FFC000"/>
              </a:buClr>
              <a:buSzPct val="100000"/>
            </a:pPr>
            <a:r>
              <a:rPr lang="en-US" sz="2700" i="1" dirty="0" err="1" smtClean="0">
                <a:solidFill>
                  <a:srgbClr val="FF0000"/>
                </a:solidFill>
              </a:rPr>
              <a:t>ObjectSpace.each_object</a:t>
            </a:r>
            <a:r>
              <a:rPr lang="en-US" sz="2700" i="1" dirty="0" smtClean="0">
                <a:solidFill>
                  <a:srgbClr val="FF0000"/>
                </a:solidFill>
              </a:rPr>
              <a:t>(</a:t>
            </a:r>
            <a:r>
              <a:rPr lang="en-US" sz="2700" i="1" dirty="0" smtClean="0">
                <a:solidFill>
                  <a:srgbClr val="000000"/>
                </a:solidFill>
              </a:rPr>
              <a:t>Class</a:t>
            </a:r>
            <a:r>
              <a:rPr lang="en-US" sz="2700" i="1" dirty="0" smtClean="0">
                <a:solidFill>
                  <a:srgbClr val="FF0000"/>
                </a:solidFill>
              </a:rPr>
              <a:t>) { </a:t>
            </a:r>
            <a:r>
              <a:rPr lang="en-US" sz="2700" i="1" dirty="0" smtClean="0">
                <a:solidFill>
                  <a:srgbClr val="38761D"/>
                </a:solidFill>
              </a:rPr>
              <a:t>|x| puts x</a:t>
            </a:r>
            <a:r>
              <a:rPr lang="en-US" sz="2700" i="1" dirty="0" smtClean="0">
                <a:solidFill>
                  <a:srgbClr val="FF0000"/>
                </a:solidFill>
              </a:rPr>
              <a:t>} </a:t>
            </a:r>
            <a:r>
              <a:rPr lang="en-US" sz="2700" dirty="0" smtClean="0">
                <a:solidFill>
                  <a:srgbClr val="000000"/>
                </a:solidFill>
              </a:rPr>
              <a:t>gives us all the classes in the ruby process.</a:t>
            </a:r>
            <a:endParaRPr lang="en-US" dirty="0" smtClean="0"/>
          </a:p>
          <a:p>
            <a:pPr marL="457195" indent="-457195" algn="just">
              <a:lnSpc>
                <a:spcPct val="95000"/>
              </a:lnSpc>
              <a:buClr>
                <a:srgbClr val="FFC000"/>
              </a:buClr>
            </a:pPr>
            <a:endParaRPr lang="en-US" sz="2700" dirty="0" smtClean="0">
              <a:solidFill>
                <a:srgbClr val="000000"/>
              </a:solidFill>
            </a:endParaRPr>
          </a:p>
          <a:p>
            <a:pPr marL="571494" lvl="1" indent="-457195" algn="just">
              <a:lnSpc>
                <a:spcPct val="95000"/>
              </a:lnSpc>
              <a:buClr>
                <a:srgbClr val="FFC000"/>
              </a:buClr>
              <a:buSzPct val="100000"/>
            </a:pPr>
            <a:r>
              <a:rPr lang="en-US" sz="2700" dirty="0" smtClean="0">
                <a:solidFill>
                  <a:srgbClr val="000000"/>
                </a:solidFill>
              </a:rPr>
              <a:t>Now the problem becomes easier - Iterate over all the classes, and if the name matches then create an object of that class, and execute the required functions.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p:txBody>
          <a:bodyPr lIns="0" tIns="0" rIns="0" bIns="0"/>
          <a:lstStyle/>
          <a:p>
            <a:pPr algn="l">
              <a:lnSpc>
                <a:spcPct val="95000"/>
              </a:lnSpc>
            </a:pPr>
            <a:r>
              <a:rPr lang="en-US" dirty="0">
                <a:solidFill>
                  <a:srgbClr val="775F55"/>
                </a:solidFill>
                <a:latin typeface="Arial" pitchFamily="34" charset="0"/>
              </a:rPr>
              <a:t>Reflection in Ruby</a:t>
            </a:r>
          </a:p>
        </p:txBody>
      </p:sp>
      <p:sp>
        <p:nvSpPr>
          <p:cNvPr id="51204" name="Text Box 4"/>
          <p:cNvSpPr txBox="1">
            <a:spLocks noChangeArrowheads="1"/>
          </p:cNvSpPr>
          <p:nvPr/>
        </p:nvSpPr>
        <p:spPr bwMode="auto">
          <a:xfrm>
            <a:off x="723702" y="1876426"/>
            <a:ext cx="4932362" cy="3573628"/>
          </a:xfrm>
          <a:prstGeom prst="rect">
            <a:avLst/>
          </a:prstGeom>
          <a:noFill/>
          <a:ln w="9525">
            <a:noFill/>
            <a:miter lim="800000"/>
            <a:headEnd/>
            <a:tailEnd/>
          </a:ln>
          <a:effectLst/>
        </p:spPr>
        <p:txBody>
          <a:bodyPr lIns="0" tIns="0" rIns="0" bIns="0">
            <a:spAutoFit/>
          </a:bodyPr>
          <a:lstStyle/>
          <a:p>
            <a:pPr>
              <a:lnSpc>
                <a:spcPct val="95000"/>
              </a:lnSpc>
            </a:pPr>
            <a:r>
              <a:rPr lang="en-US" i="1" dirty="0">
                <a:solidFill>
                  <a:srgbClr val="333333"/>
                </a:solidFill>
                <a:latin typeface="Arial" pitchFamily="34" charset="0"/>
              </a:rPr>
              <a:t>class </a:t>
            </a:r>
            <a:r>
              <a:rPr lang="en-US" i="1" dirty="0" err="1">
                <a:solidFill>
                  <a:srgbClr val="FF0000"/>
                </a:solidFill>
                <a:latin typeface="Arial" pitchFamily="34" charset="0"/>
              </a:rPr>
              <a:t>ClassFromString</a:t>
            </a:r>
            <a:endParaRPr lang="en-US" dirty="0"/>
          </a:p>
          <a:p>
            <a:pPr>
              <a:lnSpc>
                <a:spcPct val="95000"/>
              </a:lnSpc>
            </a:pPr>
            <a:r>
              <a:rPr lang="en-US" i="1" dirty="0">
                <a:solidFill>
                  <a:srgbClr val="FF0000"/>
                </a:solidFill>
                <a:latin typeface="Arial" pitchFamily="34" charset="0"/>
              </a:rPr>
              <a:t/>
            </a:r>
            <a:br>
              <a:rPr lang="en-US" i="1" dirty="0">
                <a:solidFill>
                  <a:srgbClr val="FF0000"/>
                </a:solidFill>
                <a:latin typeface="Arial" pitchFamily="34" charset="0"/>
              </a:rPr>
            </a:br>
            <a:r>
              <a:rPr lang="en-US" i="1" dirty="0">
                <a:solidFill>
                  <a:srgbClr val="333333"/>
                </a:solidFill>
                <a:latin typeface="Arial" pitchFamily="34" charset="0"/>
              </a:rPr>
              <a:t>@@</a:t>
            </a:r>
            <a:r>
              <a:rPr lang="en-US" i="1" dirty="0">
                <a:solidFill>
                  <a:srgbClr val="FF0000"/>
                </a:solidFill>
                <a:latin typeface="Arial" pitchFamily="34" charset="0"/>
              </a:rPr>
              <a:t>counter</a:t>
            </a:r>
            <a:r>
              <a:rPr lang="en-US" i="1" dirty="0">
                <a:solidFill>
                  <a:srgbClr val="333333"/>
                </a:solidFill>
                <a:latin typeface="Arial" pitchFamily="34" charset="0"/>
              </a:rPr>
              <a:t> = 0</a:t>
            </a:r>
            <a:r>
              <a:rPr lang="en-US" i="1" dirty="0">
                <a:solidFill>
                  <a:srgbClr val="000000"/>
                </a:solidFill>
                <a:latin typeface="Arial" pitchFamily="34" charset="0"/>
              </a:rPr>
              <a:t/>
            </a:r>
            <a:br>
              <a:rPr lang="en-US" i="1" dirty="0">
                <a:solidFill>
                  <a:srgbClr val="000000"/>
                </a:solidFill>
                <a:latin typeface="Arial" pitchFamily="34" charset="0"/>
              </a:rPr>
            </a:br>
            <a:r>
              <a:rPr lang="en-US" i="1" dirty="0" err="1">
                <a:solidFill>
                  <a:srgbClr val="38761D"/>
                </a:solidFill>
                <a:latin typeface="Arial" pitchFamily="34" charset="0"/>
              </a:rPr>
              <a:t>def</a:t>
            </a:r>
            <a:r>
              <a:rPr lang="en-US" i="1" dirty="0">
                <a:solidFill>
                  <a:srgbClr val="38761D"/>
                </a:solidFill>
                <a:latin typeface="Arial" pitchFamily="34" charset="0"/>
              </a:rPr>
              <a:t> initialize</a:t>
            </a:r>
            <a:r>
              <a:rPr lang="en-US" i="1" dirty="0">
                <a:solidFill>
                  <a:srgbClr val="000000"/>
                </a:solidFill>
                <a:latin typeface="Arial" pitchFamily="34" charset="0"/>
              </a:rPr>
              <a:t/>
            </a:r>
            <a:br>
              <a:rPr lang="en-US" i="1" dirty="0">
                <a:solidFill>
                  <a:srgbClr val="000000"/>
                </a:solidFill>
                <a:latin typeface="Arial" pitchFamily="34" charset="0"/>
              </a:rPr>
            </a:br>
            <a:r>
              <a:rPr lang="en-US" i="1" dirty="0">
                <a:solidFill>
                  <a:srgbClr val="333333"/>
                </a:solidFill>
                <a:latin typeface="Arial" pitchFamily="34" charset="0"/>
              </a:rPr>
              <a:t>@@</a:t>
            </a:r>
            <a:r>
              <a:rPr lang="en-US" i="1" dirty="0">
                <a:solidFill>
                  <a:srgbClr val="FF0000"/>
                </a:solidFill>
                <a:latin typeface="Arial" pitchFamily="34" charset="0"/>
              </a:rPr>
              <a:t>counter </a:t>
            </a:r>
            <a:r>
              <a:rPr lang="en-US" i="1" dirty="0">
                <a:solidFill>
                  <a:srgbClr val="333333"/>
                </a:solidFill>
                <a:latin typeface="Arial" pitchFamily="34" charset="0"/>
              </a:rPr>
              <a:t>+= 1</a:t>
            </a:r>
            <a:r>
              <a:rPr lang="en-US" i="1" dirty="0">
                <a:solidFill>
                  <a:srgbClr val="000000"/>
                </a:solidFill>
                <a:latin typeface="Arial" pitchFamily="34" charset="0"/>
              </a:rPr>
              <a:t/>
            </a:r>
            <a:br>
              <a:rPr lang="en-US" i="1" dirty="0">
                <a:solidFill>
                  <a:srgbClr val="000000"/>
                </a:solidFill>
                <a:latin typeface="Arial" pitchFamily="34" charset="0"/>
              </a:rPr>
            </a:br>
            <a:r>
              <a:rPr lang="en-US" i="1" dirty="0">
                <a:solidFill>
                  <a:srgbClr val="333333"/>
                </a:solidFill>
                <a:latin typeface="Arial" pitchFamily="34" charset="0"/>
              </a:rPr>
              <a:t>end</a:t>
            </a:r>
            <a:r>
              <a:rPr lang="en-US" i="1" dirty="0">
                <a:solidFill>
                  <a:srgbClr val="000000"/>
                </a:solidFill>
                <a:latin typeface="Arial" pitchFamily="34" charset="0"/>
              </a:rPr>
              <a:t/>
            </a:r>
            <a:br>
              <a:rPr lang="en-US" i="1" dirty="0">
                <a:solidFill>
                  <a:srgbClr val="000000"/>
                </a:solidFill>
                <a:latin typeface="Arial" pitchFamily="34" charset="0"/>
              </a:rPr>
            </a:br>
            <a:r>
              <a:rPr lang="en-US" i="1" dirty="0" err="1">
                <a:solidFill>
                  <a:srgbClr val="38761D"/>
                </a:solidFill>
                <a:latin typeface="Arial" pitchFamily="34" charset="0"/>
              </a:rPr>
              <a:t>def</a:t>
            </a:r>
            <a:r>
              <a:rPr lang="en-US" i="1" dirty="0">
                <a:solidFill>
                  <a:srgbClr val="38761D"/>
                </a:solidFill>
                <a:latin typeface="Arial" pitchFamily="34" charset="0"/>
              </a:rPr>
              <a:t> </a:t>
            </a:r>
            <a:r>
              <a:rPr lang="en-US" i="1" dirty="0" err="1">
                <a:solidFill>
                  <a:srgbClr val="38761D"/>
                </a:solidFill>
                <a:latin typeface="Arial" pitchFamily="34" charset="0"/>
              </a:rPr>
              <a:t>getCounterValue</a:t>
            </a:r>
            <a:r>
              <a:rPr lang="en-US" i="1" dirty="0">
                <a:solidFill>
                  <a:srgbClr val="000000"/>
                </a:solidFill>
                <a:latin typeface="Arial" pitchFamily="34" charset="0"/>
              </a:rPr>
              <a:t/>
            </a:r>
            <a:br>
              <a:rPr lang="en-US" i="1" dirty="0">
                <a:solidFill>
                  <a:srgbClr val="000000"/>
                </a:solidFill>
                <a:latin typeface="Arial" pitchFamily="34" charset="0"/>
              </a:rPr>
            </a:br>
            <a:r>
              <a:rPr lang="en-US" i="1" dirty="0">
                <a:solidFill>
                  <a:srgbClr val="333333"/>
                </a:solidFill>
                <a:latin typeface="Arial" pitchFamily="34" charset="0"/>
              </a:rPr>
              <a:t>puts @@</a:t>
            </a:r>
            <a:r>
              <a:rPr lang="en-US" i="1" dirty="0">
                <a:solidFill>
                  <a:srgbClr val="FF0000"/>
                </a:solidFill>
                <a:latin typeface="Arial" pitchFamily="34" charset="0"/>
              </a:rPr>
              <a:t>counter</a:t>
            </a:r>
            <a:r>
              <a:rPr lang="en-US" i="1" dirty="0">
                <a:solidFill>
                  <a:srgbClr val="000000"/>
                </a:solidFill>
                <a:latin typeface="Arial" pitchFamily="34" charset="0"/>
              </a:rPr>
              <a:t/>
            </a:r>
            <a:br>
              <a:rPr lang="en-US" i="1" dirty="0">
                <a:solidFill>
                  <a:srgbClr val="000000"/>
                </a:solidFill>
                <a:latin typeface="Arial" pitchFamily="34" charset="0"/>
              </a:rPr>
            </a:br>
            <a:r>
              <a:rPr lang="en-US" i="1" dirty="0">
                <a:solidFill>
                  <a:srgbClr val="333333"/>
                </a:solidFill>
                <a:latin typeface="Arial" pitchFamily="34" charset="0"/>
              </a:rPr>
              <a:t>end</a:t>
            </a:r>
            <a:r>
              <a:rPr lang="en-US" i="1" dirty="0">
                <a:solidFill>
                  <a:srgbClr val="000000"/>
                </a:solidFill>
                <a:latin typeface="Arial" pitchFamily="34" charset="0"/>
              </a:rPr>
              <a:t/>
            </a:r>
            <a:br>
              <a:rPr lang="en-US" i="1" dirty="0">
                <a:solidFill>
                  <a:srgbClr val="000000"/>
                </a:solidFill>
                <a:latin typeface="Arial" pitchFamily="34" charset="0"/>
              </a:rPr>
            </a:br>
            <a:r>
              <a:rPr lang="en-US" i="1" dirty="0" err="1">
                <a:solidFill>
                  <a:srgbClr val="333333"/>
                </a:solidFill>
                <a:latin typeface="Arial" pitchFamily="34" charset="0"/>
              </a:rPr>
              <a:t>end</a:t>
            </a:r>
            <a:endParaRPr lang="en-US" i="1" dirty="0">
              <a:solidFill>
                <a:srgbClr val="333333"/>
              </a:solidFill>
              <a:latin typeface="Arial" pitchFamily="34" charset="0"/>
            </a:endParaRPr>
          </a:p>
        </p:txBody>
      </p:sp>
      <p:sp>
        <p:nvSpPr>
          <p:cNvPr id="51205" name="Text Box 5"/>
          <p:cNvSpPr txBox="1">
            <a:spLocks noChangeArrowheads="1"/>
          </p:cNvSpPr>
          <p:nvPr/>
        </p:nvSpPr>
        <p:spPr bwMode="auto">
          <a:xfrm>
            <a:off x="4575944" y="1828800"/>
            <a:ext cx="6445250" cy="3508653"/>
          </a:xfrm>
          <a:prstGeom prst="rect">
            <a:avLst/>
          </a:prstGeom>
          <a:noFill/>
          <a:ln w="9525">
            <a:noFill/>
            <a:miter lim="800000"/>
            <a:headEnd/>
            <a:tailEnd/>
          </a:ln>
          <a:effectLst/>
        </p:spPr>
        <p:txBody>
          <a:bodyPr lIns="0" tIns="0" rIns="0" bIns="0">
            <a:spAutoFit/>
          </a:bodyPr>
          <a:lstStyle/>
          <a:p>
            <a:pPr>
              <a:lnSpc>
                <a:spcPct val="95000"/>
              </a:lnSpc>
            </a:pPr>
            <a:r>
              <a:rPr lang="en-US" i="1" dirty="0">
                <a:solidFill>
                  <a:srgbClr val="38761D"/>
                </a:solidFill>
                <a:latin typeface="Arial" pitchFamily="34" charset="0"/>
              </a:rPr>
              <a:t>def </a:t>
            </a:r>
            <a:r>
              <a:rPr lang="en-US" i="1" dirty="0" err="1">
                <a:solidFill>
                  <a:srgbClr val="38761D"/>
                </a:solidFill>
                <a:latin typeface="Arial" pitchFamily="34" charset="0"/>
              </a:rPr>
              <a:t>createClassFromString</a:t>
            </a:r>
            <a:r>
              <a:rPr lang="en-US" i="1" dirty="0">
                <a:solidFill>
                  <a:srgbClr val="38761D"/>
                </a:solidFill>
                <a:latin typeface="Arial" pitchFamily="34" charset="0"/>
              </a:rPr>
              <a:t>(</a:t>
            </a:r>
            <a:r>
              <a:rPr lang="en-US" i="1" dirty="0" err="1">
                <a:solidFill>
                  <a:srgbClr val="38761D"/>
                </a:solidFill>
                <a:latin typeface="Arial" pitchFamily="34" charset="0"/>
              </a:rPr>
              <a:t>classname</a:t>
            </a:r>
            <a:r>
              <a:rPr lang="en-US" i="1" dirty="0">
                <a:solidFill>
                  <a:srgbClr val="38761D"/>
                </a:solidFill>
                <a:latin typeface="Arial" pitchFamily="34" charset="0"/>
              </a:rPr>
              <a:t>)</a:t>
            </a:r>
            <a:r>
              <a:rPr lang="en-US" i="1" dirty="0">
                <a:solidFill>
                  <a:srgbClr val="000000"/>
                </a:solidFill>
                <a:latin typeface="Arial" pitchFamily="34" charset="0"/>
              </a:rPr>
              <a:t/>
            </a:r>
            <a:br>
              <a:rPr lang="en-US" i="1" dirty="0">
                <a:solidFill>
                  <a:srgbClr val="000000"/>
                </a:solidFill>
                <a:latin typeface="Arial" pitchFamily="34" charset="0"/>
              </a:rPr>
            </a:br>
            <a:r>
              <a:rPr lang="en-US" i="1" dirty="0" smtClean="0">
                <a:solidFill>
                  <a:srgbClr val="000000"/>
                </a:solidFill>
                <a:latin typeface="Arial" pitchFamily="34" charset="0"/>
              </a:rPr>
              <a:t>  </a:t>
            </a:r>
            <a:r>
              <a:rPr lang="en-US" i="1" dirty="0" err="1" smtClean="0">
                <a:solidFill>
                  <a:srgbClr val="FF0000"/>
                </a:solidFill>
                <a:latin typeface="Arial" pitchFamily="34" charset="0"/>
              </a:rPr>
              <a:t>ObjectSpace.each_object</a:t>
            </a:r>
            <a:r>
              <a:rPr lang="en-US" i="1" dirty="0" smtClean="0">
                <a:solidFill>
                  <a:srgbClr val="333333"/>
                </a:solidFill>
                <a:latin typeface="Arial" pitchFamily="34" charset="0"/>
              </a:rPr>
              <a:t>(Class</a:t>
            </a:r>
            <a:r>
              <a:rPr lang="en-US" i="1" dirty="0">
                <a:solidFill>
                  <a:srgbClr val="333333"/>
                </a:solidFill>
                <a:latin typeface="Arial" pitchFamily="34" charset="0"/>
              </a:rPr>
              <a:t>) do |x|</a:t>
            </a:r>
            <a:r>
              <a:rPr lang="en-US" i="1" dirty="0">
                <a:solidFill>
                  <a:srgbClr val="000000"/>
                </a:solidFill>
                <a:latin typeface="Arial" pitchFamily="34" charset="0"/>
              </a:rPr>
              <a:t/>
            </a:r>
            <a:br>
              <a:rPr lang="en-US" i="1" dirty="0">
                <a:solidFill>
                  <a:srgbClr val="000000"/>
                </a:solidFill>
                <a:latin typeface="Arial" pitchFamily="34" charset="0"/>
              </a:rPr>
            </a:br>
            <a:r>
              <a:rPr lang="en-US" i="1" dirty="0" smtClean="0">
                <a:solidFill>
                  <a:srgbClr val="000000"/>
                </a:solidFill>
                <a:latin typeface="Arial" pitchFamily="34" charset="0"/>
              </a:rPr>
              <a:t>    </a:t>
            </a:r>
            <a:r>
              <a:rPr lang="en-US" i="1" dirty="0" smtClean="0">
                <a:solidFill>
                  <a:srgbClr val="274E13"/>
                </a:solidFill>
                <a:latin typeface="Arial" pitchFamily="34" charset="0"/>
              </a:rPr>
              <a:t>if </a:t>
            </a:r>
            <a:r>
              <a:rPr lang="en-US" i="1" dirty="0">
                <a:solidFill>
                  <a:srgbClr val="274E13"/>
                </a:solidFill>
                <a:latin typeface="Arial" pitchFamily="34" charset="0"/>
              </a:rPr>
              <a:t>x.name == </a:t>
            </a:r>
            <a:r>
              <a:rPr lang="en-US" i="1" dirty="0" err="1">
                <a:solidFill>
                  <a:srgbClr val="274E13"/>
                </a:solidFill>
                <a:latin typeface="Arial" pitchFamily="34" charset="0"/>
              </a:rPr>
              <a:t>classname</a:t>
            </a:r>
            <a:r>
              <a:rPr lang="en-US" i="1" dirty="0">
                <a:solidFill>
                  <a:srgbClr val="000000"/>
                </a:solidFill>
                <a:latin typeface="Arial" pitchFamily="34" charset="0"/>
              </a:rPr>
              <a:t/>
            </a:r>
            <a:br>
              <a:rPr lang="en-US" i="1" dirty="0">
                <a:solidFill>
                  <a:srgbClr val="000000"/>
                </a:solidFill>
                <a:latin typeface="Arial" pitchFamily="34" charset="0"/>
              </a:rPr>
            </a:br>
            <a:r>
              <a:rPr lang="en-US" i="1" dirty="0">
                <a:solidFill>
                  <a:srgbClr val="333333"/>
                </a:solidFill>
                <a:latin typeface="Arial" pitchFamily="34" charset="0"/>
              </a:rPr>
              <a:t>    </a:t>
            </a:r>
            <a:r>
              <a:rPr lang="en-US" i="1" dirty="0" smtClean="0">
                <a:solidFill>
                  <a:srgbClr val="333333"/>
                </a:solidFill>
                <a:latin typeface="Arial" pitchFamily="34" charset="0"/>
              </a:rPr>
              <a:t>  </a:t>
            </a:r>
            <a:r>
              <a:rPr lang="en-US" i="1" dirty="0" smtClean="0">
                <a:solidFill>
                  <a:srgbClr val="FF0000"/>
                </a:solidFill>
                <a:latin typeface="Arial" pitchFamily="34" charset="0"/>
              </a:rPr>
              <a:t>object </a:t>
            </a:r>
            <a:r>
              <a:rPr lang="en-US" i="1" dirty="0">
                <a:solidFill>
                  <a:srgbClr val="FF0000"/>
                </a:solidFill>
                <a:latin typeface="Arial" pitchFamily="34" charset="0"/>
              </a:rPr>
              <a:t>= </a:t>
            </a:r>
            <a:r>
              <a:rPr lang="en-US" i="1" dirty="0" err="1">
                <a:solidFill>
                  <a:srgbClr val="FF0000"/>
                </a:solidFill>
                <a:latin typeface="Arial" pitchFamily="34" charset="0"/>
              </a:rPr>
              <a:t>x.new</a:t>
            </a:r>
            <a:r>
              <a:rPr lang="en-US" i="1" dirty="0">
                <a:solidFill>
                  <a:srgbClr val="FF0000"/>
                </a:solidFill>
                <a:latin typeface="Arial" pitchFamily="34" charset="0"/>
              </a:rPr>
              <a:t/>
            </a:r>
            <a:br>
              <a:rPr lang="en-US" i="1" dirty="0">
                <a:solidFill>
                  <a:srgbClr val="FF0000"/>
                </a:solidFill>
                <a:latin typeface="Arial" pitchFamily="34" charset="0"/>
              </a:rPr>
            </a:br>
            <a:r>
              <a:rPr lang="en-US" i="1" dirty="0">
                <a:solidFill>
                  <a:srgbClr val="FF0000"/>
                </a:solidFill>
                <a:latin typeface="Arial" pitchFamily="34" charset="0"/>
              </a:rPr>
              <a:t>   </a:t>
            </a:r>
            <a:r>
              <a:rPr lang="en-US" i="1" dirty="0" smtClean="0">
                <a:solidFill>
                  <a:srgbClr val="FF0000"/>
                </a:solidFill>
                <a:latin typeface="Arial" pitchFamily="34" charset="0"/>
              </a:rPr>
              <a:t>  </a:t>
            </a:r>
            <a:r>
              <a:rPr lang="en-US" i="1" dirty="0">
                <a:solidFill>
                  <a:srgbClr val="FF0000"/>
                </a:solidFill>
                <a:latin typeface="Arial" pitchFamily="34" charset="0"/>
              </a:rPr>
              <a:t> </a:t>
            </a:r>
            <a:r>
              <a:rPr lang="en-US" i="1" dirty="0" err="1">
                <a:solidFill>
                  <a:srgbClr val="FF0000"/>
                </a:solidFill>
                <a:latin typeface="Arial" pitchFamily="34" charset="0"/>
              </a:rPr>
              <a:t>object.getCounterValue</a:t>
            </a:r>
            <a:r>
              <a:rPr lang="en-US" i="1" dirty="0">
                <a:solidFill>
                  <a:srgbClr val="FF0000"/>
                </a:solidFill>
                <a:latin typeface="Arial" pitchFamily="34" charset="0"/>
              </a:rPr>
              <a:t/>
            </a:r>
            <a:br>
              <a:rPr lang="en-US" i="1" dirty="0">
                <a:solidFill>
                  <a:srgbClr val="FF0000"/>
                </a:solidFill>
                <a:latin typeface="Arial" pitchFamily="34" charset="0"/>
              </a:rPr>
            </a:br>
            <a:r>
              <a:rPr lang="en-US" i="1" dirty="0" smtClean="0">
                <a:solidFill>
                  <a:srgbClr val="000000"/>
                </a:solidFill>
                <a:latin typeface="Arial" pitchFamily="34" charset="0"/>
              </a:rPr>
              <a:t>    </a:t>
            </a:r>
            <a:r>
              <a:rPr lang="en-US" i="1" dirty="0" smtClean="0">
                <a:solidFill>
                  <a:srgbClr val="333333"/>
                </a:solidFill>
                <a:latin typeface="Arial" pitchFamily="34" charset="0"/>
              </a:rPr>
              <a:t>end</a:t>
            </a:r>
            <a:r>
              <a:rPr lang="en-US" i="1" dirty="0">
                <a:solidFill>
                  <a:srgbClr val="000000"/>
                </a:solidFill>
                <a:latin typeface="Arial" pitchFamily="34" charset="0"/>
              </a:rPr>
              <a:t/>
            </a:r>
            <a:br>
              <a:rPr lang="en-US" i="1" dirty="0">
                <a:solidFill>
                  <a:srgbClr val="000000"/>
                </a:solidFill>
                <a:latin typeface="Arial" pitchFamily="34" charset="0"/>
              </a:rPr>
            </a:br>
            <a:r>
              <a:rPr lang="en-US" i="1" dirty="0" smtClean="0">
                <a:solidFill>
                  <a:srgbClr val="000000"/>
                </a:solidFill>
                <a:latin typeface="Arial" pitchFamily="34" charset="0"/>
              </a:rPr>
              <a:t>  </a:t>
            </a:r>
            <a:r>
              <a:rPr lang="en-US" i="1" dirty="0" smtClean="0">
                <a:solidFill>
                  <a:srgbClr val="333333"/>
                </a:solidFill>
                <a:latin typeface="Arial" pitchFamily="34" charset="0"/>
              </a:rPr>
              <a:t>end</a:t>
            </a:r>
            <a:r>
              <a:rPr lang="en-US" i="1" dirty="0">
                <a:solidFill>
                  <a:srgbClr val="000000"/>
                </a:solidFill>
                <a:latin typeface="Arial" pitchFamily="34" charset="0"/>
              </a:rPr>
              <a:t/>
            </a:r>
            <a:br>
              <a:rPr lang="en-US" i="1" dirty="0">
                <a:solidFill>
                  <a:srgbClr val="000000"/>
                </a:solidFill>
                <a:latin typeface="Arial" pitchFamily="34" charset="0"/>
              </a:rPr>
            </a:br>
            <a:r>
              <a:rPr lang="en-US" i="1" dirty="0">
                <a:solidFill>
                  <a:srgbClr val="333333"/>
                </a:solidFill>
                <a:latin typeface="Arial" pitchFamily="34" charset="0"/>
              </a:rPr>
              <a:t>end</a:t>
            </a:r>
            <a:endParaRPr lang="en-US" dirty="0"/>
          </a:p>
          <a:p>
            <a:pPr>
              <a:lnSpc>
                <a:spcPct val="95000"/>
              </a:lnSpc>
            </a:pPr>
            <a:endParaRPr lang="en-US" i="1" dirty="0">
              <a:solidFill>
                <a:srgbClr val="333333"/>
              </a:solidFill>
              <a:latin typeface="Arial" pitchFamily="34" charset="0"/>
            </a:endParaRPr>
          </a:p>
          <a:p>
            <a:pPr>
              <a:lnSpc>
                <a:spcPct val="95000"/>
              </a:lnSpc>
            </a:pPr>
            <a:r>
              <a:rPr lang="en-US" i="1" dirty="0" err="1">
                <a:solidFill>
                  <a:srgbClr val="BF9000"/>
                </a:solidFill>
                <a:latin typeface="Arial" pitchFamily="34" charset="0"/>
              </a:rPr>
              <a:t>createClassFromString</a:t>
            </a:r>
            <a:r>
              <a:rPr lang="en-US" i="1" dirty="0">
                <a:solidFill>
                  <a:srgbClr val="BF9000"/>
                </a:solidFill>
                <a:latin typeface="Arial" pitchFamily="34" charset="0"/>
              </a:rPr>
              <a:t>("</a:t>
            </a:r>
            <a:r>
              <a:rPr lang="en-US" i="1" dirty="0" err="1">
                <a:solidFill>
                  <a:srgbClr val="BF9000"/>
                </a:solidFill>
                <a:latin typeface="Arial" pitchFamily="34" charset="0"/>
              </a:rPr>
              <a:t>ClassFromString</a:t>
            </a:r>
            <a:r>
              <a:rPr lang="en-US" i="1" dirty="0">
                <a:solidFill>
                  <a:srgbClr val="BF9000"/>
                </a:solidFill>
                <a:latin typeface="Arial" pitchFamily="34" charset="0"/>
              </a:rPr>
              <a:t>")</a:t>
            </a:r>
          </a:p>
        </p:txBody>
      </p:sp>
      <p:sp>
        <p:nvSpPr>
          <p:cNvPr id="51206" name="Text Box 6"/>
          <p:cNvSpPr txBox="1">
            <a:spLocks noChangeArrowheads="1"/>
          </p:cNvSpPr>
          <p:nvPr/>
        </p:nvSpPr>
        <p:spPr bwMode="auto">
          <a:xfrm>
            <a:off x="567804" y="6096000"/>
            <a:ext cx="10056813" cy="1184170"/>
          </a:xfrm>
          <a:prstGeom prst="rect">
            <a:avLst/>
          </a:prstGeom>
          <a:noFill/>
          <a:ln w="9525">
            <a:noFill/>
            <a:miter lim="800000"/>
            <a:headEnd/>
            <a:tailEnd/>
          </a:ln>
          <a:effectLst/>
        </p:spPr>
        <p:txBody>
          <a:bodyPr lIns="0" tIns="0" rIns="0" bIns="0">
            <a:spAutoFit/>
          </a:bodyPr>
          <a:lstStyle/>
          <a:p>
            <a:pPr>
              <a:lnSpc>
                <a:spcPct val="95000"/>
              </a:lnSpc>
            </a:pPr>
            <a:r>
              <a:rPr lang="en-US" sz="2700" dirty="0">
                <a:solidFill>
                  <a:srgbClr val="000000"/>
                </a:solidFill>
                <a:latin typeface="+mj-lt"/>
              </a:rPr>
              <a:t>The above code illustrates the example in code. You can even use superclass method to get the parent name, and construct the entire hierarchy. </a:t>
            </a:r>
            <a:r>
              <a:rPr lang="en-US" sz="2700" i="1" dirty="0">
                <a:solidFill>
                  <a:srgbClr val="FF0000"/>
                </a:solidFill>
                <a:latin typeface="+mj-lt"/>
              </a:rPr>
              <a:t>Exercise: Find methods in same way</a:t>
            </a:r>
            <a:r>
              <a:rPr lang="en-US" sz="2700" i="1" dirty="0">
                <a:solidFill>
                  <a:srgbClr val="FF0000"/>
                </a:solidFill>
                <a:latin typeface="Arial" pitchFamily="34"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p:txBody>
          <a:bodyPr lIns="0" tIns="0" rIns="0" bIns="0"/>
          <a:lstStyle/>
          <a:p>
            <a:pPr algn="just">
              <a:lnSpc>
                <a:spcPct val="95000"/>
              </a:lnSpc>
            </a:pPr>
            <a:r>
              <a:rPr lang="en-US" dirty="0" smtClean="0">
                <a:solidFill>
                  <a:srgbClr val="775F55"/>
                </a:solidFill>
                <a:latin typeface="Arial" pitchFamily="34" charset="0"/>
              </a:rPr>
              <a:t>Reflection in Java</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a:bodyPr>
          <a:lstStyle/>
          <a:p>
            <a:pPr algn="just">
              <a:lnSpc>
                <a:spcPct val="95000"/>
              </a:lnSpc>
            </a:pPr>
            <a:r>
              <a:rPr lang="en-US" b="1" dirty="0" err="1" smtClean="0">
                <a:solidFill>
                  <a:srgbClr val="000000"/>
                </a:solidFill>
                <a:latin typeface="Arial" pitchFamily="34" charset="0"/>
              </a:rPr>
              <a:t>java.lang.Class</a:t>
            </a:r>
            <a:r>
              <a:rPr lang="en-US" dirty="0" smtClean="0">
                <a:solidFill>
                  <a:srgbClr val="000000"/>
                </a:solidFill>
                <a:latin typeface="Arial" pitchFamily="34" charset="0"/>
              </a:rPr>
              <a:t>.  </a:t>
            </a:r>
            <a:endParaRPr lang="en-US" dirty="0" smtClean="0"/>
          </a:p>
          <a:p>
            <a:pPr algn="just">
              <a:lnSpc>
                <a:spcPct val="95000"/>
              </a:lnSpc>
            </a:pPr>
            <a:r>
              <a:rPr lang="en-US" dirty="0" smtClean="0">
                <a:solidFill>
                  <a:srgbClr val="000000"/>
                </a:solidFill>
                <a:latin typeface="Arial" pitchFamily="34" charset="0"/>
              </a:rPr>
              <a:t/>
            </a:r>
            <a:br>
              <a:rPr lang="en-US" dirty="0" smtClean="0">
                <a:solidFill>
                  <a:srgbClr val="000000"/>
                </a:solidFill>
                <a:latin typeface="Arial" pitchFamily="34" charset="0"/>
              </a:rPr>
            </a:br>
            <a:r>
              <a:rPr lang="en-US" dirty="0" smtClean="0">
                <a:solidFill>
                  <a:srgbClr val="000000"/>
                </a:solidFill>
                <a:latin typeface="Arial" pitchFamily="34" charset="0"/>
              </a:rPr>
              <a:t>  </a:t>
            </a:r>
            <a:r>
              <a:rPr lang="en-US" b="1" dirty="0" err="1" smtClean="0">
                <a:solidFill>
                  <a:srgbClr val="C00000"/>
                </a:solidFill>
                <a:latin typeface="Arial" pitchFamily="34" charset="0"/>
              </a:rPr>
              <a:t>Class.forName</a:t>
            </a:r>
            <a:r>
              <a:rPr lang="en-US" b="1" dirty="0" smtClean="0">
                <a:solidFill>
                  <a:srgbClr val="C00000"/>
                </a:solidFill>
                <a:latin typeface="Arial" pitchFamily="34" charset="0"/>
              </a:rPr>
              <a:t>() </a:t>
            </a:r>
            <a:endParaRPr lang="en-US" dirty="0" smtClean="0">
              <a:solidFill>
                <a:srgbClr val="C00000"/>
              </a:solidFill>
            </a:endParaRPr>
          </a:p>
          <a:p>
            <a:pPr algn="just">
              <a:lnSpc>
                <a:spcPct val="95000"/>
              </a:lnSpc>
              <a:buNone/>
            </a:pPr>
            <a:r>
              <a:rPr lang="en-US" dirty="0" smtClean="0">
                <a:solidFill>
                  <a:srgbClr val="000000"/>
                </a:solidFill>
                <a:latin typeface="Arial" pitchFamily="34" charset="0"/>
              </a:rPr>
              <a:t> </a:t>
            </a:r>
            <a:endParaRPr lang="en-US" dirty="0" smtClean="0"/>
          </a:p>
          <a:p>
            <a:pPr algn="just">
              <a:lnSpc>
                <a:spcPct val="95000"/>
              </a:lnSpc>
            </a:pPr>
            <a:r>
              <a:rPr lang="en-US" sz="2000" b="1" dirty="0" smtClean="0">
                <a:solidFill>
                  <a:srgbClr val="000000"/>
                </a:solidFill>
                <a:latin typeface="Arial" pitchFamily="34" charset="0"/>
              </a:rPr>
              <a:t>Class c = </a:t>
            </a:r>
            <a:r>
              <a:rPr lang="en-US" sz="2000" b="1" dirty="0" err="1" smtClean="0">
                <a:solidFill>
                  <a:srgbClr val="000000"/>
                </a:solidFill>
                <a:latin typeface="Arial" pitchFamily="34" charset="0"/>
              </a:rPr>
              <a:t>Class.forName</a:t>
            </a:r>
            <a:r>
              <a:rPr lang="en-US" sz="2000" b="1" dirty="0" smtClean="0">
                <a:solidFill>
                  <a:srgbClr val="000000"/>
                </a:solidFill>
                <a:latin typeface="Arial" pitchFamily="34" charset="0"/>
              </a:rPr>
              <a:t>(“edu.uci.inf212.Example");</a:t>
            </a:r>
            <a:endParaRPr lang="en-US" sz="2000" b="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p:txBody>
          <a:bodyPr lIns="0" tIns="0" rIns="0" bIns="0"/>
          <a:lstStyle/>
          <a:p>
            <a:pPr algn="l">
              <a:lnSpc>
                <a:spcPct val="95000"/>
              </a:lnSpc>
            </a:pPr>
            <a:r>
              <a:rPr lang="en-US" dirty="0" smtClean="0">
                <a:solidFill>
                  <a:srgbClr val="775F55"/>
                </a:solidFill>
                <a:latin typeface="Arial" pitchFamily="34" charset="0"/>
              </a:rPr>
              <a:t>Reflection in Java</a:t>
            </a:r>
            <a:endParaRPr lang="en-US" dirty="0">
              <a:solidFill>
                <a:srgbClr val="775F55"/>
              </a:solidFill>
              <a:latin typeface="Arial" pitchFamily="34" charset="0"/>
            </a:endParaRPr>
          </a:p>
        </p:txBody>
      </p:sp>
      <p:sp>
        <p:nvSpPr>
          <p:cNvPr id="4" name="Content Placeholder 3"/>
          <p:cNvSpPr>
            <a:spLocks noGrp="1"/>
          </p:cNvSpPr>
          <p:nvPr>
            <p:ph sz="quarter" idx="1"/>
          </p:nvPr>
        </p:nvSpPr>
        <p:spPr/>
        <p:txBody>
          <a:bodyPr>
            <a:normAutofit/>
          </a:bodyPr>
          <a:lstStyle/>
          <a:p>
            <a:pPr algn="just">
              <a:lnSpc>
                <a:spcPct val="95000"/>
              </a:lnSpc>
              <a:buNone/>
            </a:pPr>
            <a:r>
              <a:rPr lang="en-US" b="1" dirty="0" err="1" smtClean="0">
                <a:solidFill>
                  <a:srgbClr val="C00000"/>
                </a:solidFill>
                <a:latin typeface="Arial" pitchFamily="34" charset="0"/>
              </a:rPr>
              <a:t>Object.getClass</a:t>
            </a:r>
            <a:r>
              <a:rPr lang="en-US" b="1" dirty="0" smtClean="0">
                <a:solidFill>
                  <a:srgbClr val="C00000"/>
                </a:solidFill>
                <a:latin typeface="Arial" pitchFamily="34" charset="0"/>
              </a:rPr>
              <a:t>()</a:t>
            </a:r>
            <a:endParaRPr lang="en-US" dirty="0" smtClean="0">
              <a:solidFill>
                <a:srgbClr val="C00000"/>
              </a:solidFill>
            </a:endParaRPr>
          </a:p>
          <a:p>
            <a:pPr algn="just">
              <a:lnSpc>
                <a:spcPct val="95000"/>
              </a:lnSpc>
              <a:buNone/>
            </a:pPr>
            <a:endParaRPr lang="en-US" b="1" dirty="0" smtClean="0">
              <a:solidFill>
                <a:srgbClr val="000000"/>
              </a:solidFill>
              <a:latin typeface="Arial" pitchFamily="34" charset="0"/>
            </a:endParaRPr>
          </a:p>
          <a:p>
            <a:pPr algn="just">
              <a:lnSpc>
                <a:spcPct val="95000"/>
              </a:lnSpc>
              <a:buNone/>
            </a:pPr>
            <a:r>
              <a:rPr lang="en-US" b="1" dirty="0" smtClean="0">
                <a:solidFill>
                  <a:srgbClr val="000000"/>
                </a:solidFill>
                <a:latin typeface="Arial" pitchFamily="34" charset="0"/>
              </a:rPr>
              <a:t>Class c = "</a:t>
            </a:r>
            <a:r>
              <a:rPr lang="en-US" b="1" dirty="0" err="1" smtClean="0">
                <a:solidFill>
                  <a:srgbClr val="000000"/>
                </a:solidFill>
                <a:latin typeface="Arial" pitchFamily="34" charset="0"/>
              </a:rPr>
              <a:t>foo".getClass</a:t>
            </a:r>
            <a:r>
              <a:rPr lang="en-US" b="1" dirty="0" smtClean="0">
                <a:solidFill>
                  <a:srgbClr val="000000"/>
                </a:solidFill>
                <a:latin typeface="Arial" pitchFamily="34" charset="0"/>
              </a:rPr>
              <a:t>();</a:t>
            </a:r>
            <a:endParaRPr lang="en-US" b="1" dirty="0" smtClean="0"/>
          </a:p>
          <a:p>
            <a:pPr algn="just">
              <a:lnSpc>
                <a:spcPct val="95000"/>
              </a:lnSpc>
              <a:buNone/>
            </a:pPr>
            <a:endParaRPr lang="en-US" dirty="0" smtClean="0"/>
          </a:p>
          <a:p>
            <a:pPr algn="just">
              <a:lnSpc>
                <a:spcPct val="95000"/>
              </a:lnSpc>
              <a:buNone/>
            </a:pPr>
            <a:r>
              <a:rPr lang="en-US" b="1" dirty="0" err="1" smtClean="0">
                <a:solidFill>
                  <a:srgbClr val="C00000"/>
                </a:solidFill>
                <a:latin typeface="Arial" pitchFamily="34" charset="0"/>
              </a:rPr>
              <a:t>The.class</a:t>
            </a:r>
            <a:r>
              <a:rPr lang="en-US" b="1" dirty="0" smtClean="0">
                <a:solidFill>
                  <a:srgbClr val="C00000"/>
                </a:solidFill>
                <a:latin typeface="Arial" pitchFamily="34" charset="0"/>
              </a:rPr>
              <a:t> Syntax()</a:t>
            </a:r>
            <a:endParaRPr lang="en-US" dirty="0" smtClean="0">
              <a:solidFill>
                <a:srgbClr val="C00000"/>
              </a:solidFill>
            </a:endParaRPr>
          </a:p>
          <a:p>
            <a:pPr algn="just">
              <a:lnSpc>
                <a:spcPct val="95000"/>
              </a:lnSpc>
              <a:buNone/>
            </a:pPr>
            <a:r>
              <a:rPr lang="en-US" dirty="0" smtClean="0">
                <a:solidFill>
                  <a:srgbClr val="000000"/>
                </a:solidFill>
                <a:latin typeface="Arial" pitchFamily="34" charset="0"/>
              </a:rPr>
              <a:t> </a:t>
            </a:r>
            <a:endParaRPr lang="en-US" dirty="0" smtClean="0"/>
          </a:p>
          <a:p>
            <a:pPr>
              <a:lnSpc>
                <a:spcPct val="95000"/>
              </a:lnSpc>
              <a:buNone/>
            </a:pPr>
            <a:r>
              <a:rPr lang="en-US" b="1" dirty="0" smtClean="0">
                <a:solidFill>
                  <a:srgbClr val="000000"/>
                </a:solidFill>
                <a:latin typeface="Arial" pitchFamily="34" charset="0"/>
              </a:rPr>
              <a:t>Class c = </a:t>
            </a:r>
            <a:r>
              <a:rPr lang="en-US" b="1" dirty="0" err="1" smtClean="0">
                <a:solidFill>
                  <a:srgbClr val="000000"/>
                </a:solidFill>
                <a:latin typeface="Arial" pitchFamily="34" charset="0"/>
              </a:rPr>
              <a:t>boolean.class</a:t>
            </a:r>
            <a:r>
              <a:rPr lang="en-US" b="1" dirty="0" smtClean="0">
                <a:solidFill>
                  <a:srgbClr val="000000"/>
                </a:solidFill>
                <a:latin typeface="Arial" pitchFamily="34" charset="0"/>
              </a:rPr>
              <a:t>;</a:t>
            </a:r>
            <a:r>
              <a:rPr lang="en-US" dirty="0" smtClean="0">
                <a:solidFill>
                  <a:srgbClr val="000000"/>
                </a:solidFill>
                <a:latin typeface="Arial" pitchFamily="34" charset="0"/>
              </a:rPr>
              <a:t/>
            </a:r>
            <a:br>
              <a:rPr lang="en-US" dirty="0" smtClean="0">
                <a:solidFill>
                  <a:srgbClr val="000000"/>
                </a:solidFill>
                <a:latin typeface="Arial" pitchFamily="34" charset="0"/>
              </a:rPr>
            </a:br>
            <a:r>
              <a:rPr lang="en-US" dirty="0" smtClean="0">
                <a:solidFill>
                  <a:srgbClr val="000000"/>
                </a:solidFill>
                <a:latin typeface="Arial" pitchFamily="34" charset="0"/>
              </a:rPr>
              <a:t/>
            </a:r>
            <a:br>
              <a:rPr lang="en-US" dirty="0" smtClean="0">
                <a:solidFill>
                  <a:srgbClr val="000000"/>
                </a:solidFill>
                <a:latin typeface="Arial" pitchFamily="34" charset="0"/>
              </a:rPr>
            </a:br>
            <a:endParaRPr lang="en-US" dirty="0" smtClean="0">
              <a:solidFill>
                <a:srgbClr val="000000"/>
              </a:solidFill>
              <a:latin typeface="Arial" pitchFamily="34" charset="0"/>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p:txBody>
          <a:bodyPr lIns="0" tIns="0" rIns="0" bIns="0"/>
          <a:lstStyle/>
          <a:p>
            <a:pPr algn="l">
              <a:lnSpc>
                <a:spcPct val="95000"/>
              </a:lnSpc>
            </a:pPr>
            <a:r>
              <a:rPr lang="en-US" dirty="0" smtClean="0">
                <a:solidFill>
                  <a:srgbClr val="775F55"/>
                </a:solidFill>
                <a:latin typeface="Arial" pitchFamily="34" charset="0"/>
              </a:rPr>
              <a:t>Reflection in Java</a:t>
            </a:r>
            <a:endParaRPr lang="en-US" dirty="0">
              <a:solidFill>
                <a:srgbClr val="775F55"/>
              </a:solidFill>
              <a:latin typeface="Arial" pitchFamily="34" charset="0"/>
            </a:endParaRPr>
          </a:p>
        </p:txBody>
      </p:sp>
      <p:sp>
        <p:nvSpPr>
          <p:cNvPr id="5" name="Text Box 4"/>
          <p:cNvSpPr txBox="1">
            <a:spLocks noGrp="1" noChangeArrowheads="1"/>
          </p:cNvSpPr>
          <p:nvPr>
            <p:ph sz="quarter" idx="1"/>
          </p:nvPr>
        </p:nvSpPr>
        <p:spPr bwMode="auto">
          <a:prstGeom prst="rect">
            <a:avLst/>
          </a:prstGeom>
          <a:noFill/>
          <a:ln w="9525">
            <a:noFill/>
            <a:miter lim="800000"/>
            <a:headEnd/>
            <a:tailEnd/>
          </a:ln>
          <a:effectLst/>
        </p:spPr>
        <p:txBody>
          <a:bodyPr lIns="0" tIns="0" rIns="0" bIns="0">
            <a:spAutoFit/>
          </a:bodyPr>
          <a:lstStyle/>
          <a:p>
            <a:pPr marL="457195" indent="-457195" algn="just">
              <a:lnSpc>
                <a:spcPct val="95000"/>
              </a:lnSpc>
              <a:buClr>
                <a:srgbClr val="FFC000"/>
              </a:buClr>
              <a:buFont typeface="Times New Roman" pitchFamily="18" charset="0"/>
              <a:buChar char="□"/>
            </a:pPr>
            <a:r>
              <a:rPr lang="en-US" sz="2700" b="1" dirty="0">
                <a:solidFill>
                  <a:srgbClr val="C00000"/>
                </a:solidFill>
              </a:rPr>
              <a:t>Reflection</a:t>
            </a:r>
            <a:r>
              <a:rPr lang="en-US" sz="2700" dirty="0">
                <a:solidFill>
                  <a:srgbClr val="FF0000"/>
                </a:solidFill>
              </a:rPr>
              <a:t> </a:t>
            </a:r>
            <a:r>
              <a:rPr lang="en-US" sz="2700" dirty="0"/>
              <a:t>is commonly used by programs which require the ability to examine or modify the runtime behavior of applications running in the Java virtual machine. This is a relatively advanced feature and should be used only by developers who have a strong grasp of the fundamentals of the language. </a:t>
            </a:r>
            <a:r>
              <a:rPr lang="en-US" sz="2700" dirty="0" smtClean="0"/>
              <a:t>Reflection </a:t>
            </a:r>
            <a:r>
              <a:rPr lang="en-US" sz="2700" dirty="0"/>
              <a:t>is a powerful technique and can enable applications to perform operations which would otherwise be impossible</a:t>
            </a:r>
            <a:r>
              <a:rPr lang="en-US" sz="2700" dirty="0" smtClean="0"/>
              <a:t>.</a:t>
            </a:r>
          </a:p>
          <a:p>
            <a:pPr marL="457195" indent="-457195" algn="just">
              <a:lnSpc>
                <a:spcPct val="95000"/>
              </a:lnSpc>
              <a:buClr>
                <a:srgbClr val="FFC000"/>
              </a:buClr>
              <a:buFont typeface="Times New Roman" pitchFamily="18" charset="0"/>
              <a:buChar char="□"/>
            </a:pPr>
            <a:endParaRPr lang="en-US" sz="2700" dirty="0"/>
          </a:p>
          <a:p>
            <a:pPr marL="457195" indent="-457195" algn="just">
              <a:lnSpc>
                <a:spcPct val="95000"/>
              </a:lnSpc>
              <a:buClr>
                <a:srgbClr val="FFC000"/>
              </a:buClr>
              <a:buFont typeface="Times New Roman" pitchFamily="18" charset="0"/>
              <a:buChar char="□"/>
            </a:pPr>
            <a:r>
              <a:rPr lang="en-US" sz="2700" b="1" dirty="0" smtClean="0">
                <a:solidFill>
                  <a:srgbClr val="C00000"/>
                </a:solidFill>
              </a:rPr>
              <a:t>Extensibility </a:t>
            </a:r>
            <a:r>
              <a:rPr lang="en-US" sz="2700" b="1" dirty="0">
                <a:solidFill>
                  <a:srgbClr val="C00000"/>
                </a:solidFill>
              </a:rPr>
              <a:t>Features</a:t>
            </a:r>
            <a:r>
              <a:rPr lang="en-US" sz="2700" dirty="0">
                <a:solidFill>
                  <a:srgbClr val="C00000"/>
                </a:solidFill>
              </a:rPr>
              <a:t>:</a:t>
            </a:r>
            <a:r>
              <a:rPr lang="en-US" sz="2700" dirty="0">
                <a:solidFill>
                  <a:schemeClr val="bg1"/>
                </a:solidFill>
              </a:rPr>
              <a:t> </a:t>
            </a:r>
            <a:r>
              <a:rPr lang="en-US" sz="2700" dirty="0"/>
              <a:t>An application may make use of external, user-defined classes by creating instances of </a:t>
            </a:r>
            <a:r>
              <a:rPr lang="en-US" sz="2700" dirty="0" smtClean="0"/>
              <a:t>objects </a:t>
            </a:r>
            <a:r>
              <a:rPr lang="en-US" sz="2700" dirty="0"/>
              <a:t>using their fully-qualified names.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lIns="0" tIns="0" rIns="0" bIns="0"/>
          <a:lstStyle/>
          <a:p>
            <a:pPr algn="l">
              <a:lnSpc>
                <a:spcPct val="95000"/>
              </a:lnSpc>
            </a:pPr>
            <a:r>
              <a:rPr lang="en-US" dirty="0">
                <a:solidFill>
                  <a:srgbClr val="775F55"/>
                </a:solidFill>
                <a:latin typeface="Arial" pitchFamily="34" charset="0"/>
              </a:rPr>
              <a:t>Outline</a:t>
            </a:r>
          </a:p>
        </p:txBody>
      </p:sp>
      <p:sp>
        <p:nvSpPr>
          <p:cNvPr id="4" name="Content Placeholder 3"/>
          <p:cNvSpPr>
            <a:spLocks noGrp="1"/>
          </p:cNvSpPr>
          <p:nvPr>
            <p:ph sz="quarter" idx="1"/>
          </p:nvPr>
        </p:nvSpPr>
        <p:spPr/>
        <p:txBody>
          <a:bodyPr>
            <a:normAutofit lnSpcReduction="10000"/>
          </a:bodyPr>
          <a:lstStyle/>
          <a:p>
            <a:pPr marL="319085" lvl="1" indent="-319085">
              <a:lnSpc>
                <a:spcPct val="95000"/>
              </a:lnSpc>
              <a:spcBef>
                <a:spcPts val="700"/>
              </a:spcBef>
              <a:buClr>
                <a:srgbClr val="E49747"/>
              </a:buClr>
              <a:buSzPct val="60000"/>
              <a:buFont typeface="Wingdings" pitchFamily="2" charset="2"/>
              <a:buChar char=""/>
            </a:pPr>
            <a:r>
              <a:rPr lang="en-US" dirty="0" smtClean="0"/>
              <a:t>History and Background </a:t>
            </a:r>
          </a:p>
          <a:p>
            <a:pPr marL="623882" lvl="2" indent="-319085">
              <a:lnSpc>
                <a:spcPct val="95000"/>
              </a:lnSpc>
              <a:spcBef>
                <a:spcPts val="700"/>
              </a:spcBef>
              <a:buClr>
                <a:srgbClr val="E49747"/>
              </a:buClr>
              <a:buSzPct val="60000"/>
              <a:buFont typeface="Wingdings" pitchFamily="2" charset="2"/>
              <a:buChar char=""/>
            </a:pPr>
            <a:r>
              <a:rPr lang="en-US" dirty="0" smtClean="0"/>
              <a:t>The meta-circular interpreter</a:t>
            </a:r>
          </a:p>
          <a:p>
            <a:pPr marL="319085" lvl="1" indent="-319085">
              <a:lnSpc>
                <a:spcPct val="95000"/>
              </a:lnSpc>
              <a:spcBef>
                <a:spcPts val="700"/>
              </a:spcBef>
              <a:buClr>
                <a:srgbClr val="E49747"/>
              </a:buClr>
              <a:buSzPct val="60000"/>
              <a:buFont typeface="Wingdings" pitchFamily="2" charset="2"/>
              <a:buChar char=""/>
            </a:pPr>
            <a:r>
              <a:rPr lang="en-US" dirty="0" smtClean="0"/>
              <a:t>Definitions</a:t>
            </a:r>
          </a:p>
          <a:p>
            <a:pPr marL="319085" lvl="1" indent="-319085">
              <a:lnSpc>
                <a:spcPct val="95000"/>
              </a:lnSpc>
              <a:spcBef>
                <a:spcPts val="700"/>
              </a:spcBef>
              <a:buClr>
                <a:srgbClr val="E49747"/>
              </a:buClr>
              <a:buSzPct val="60000"/>
              <a:buFont typeface="Wingdings" pitchFamily="2" charset="2"/>
              <a:buChar char=""/>
            </a:pPr>
            <a:r>
              <a:rPr lang="en-US" dirty="0" smtClean="0"/>
              <a:t>The reflective tower</a:t>
            </a:r>
          </a:p>
          <a:p>
            <a:pPr marL="319085" lvl="1" indent="-319085">
              <a:lnSpc>
                <a:spcPct val="95000"/>
              </a:lnSpc>
              <a:spcBef>
                <a:spcPts val="700"/>
              </a:spcBef>
              <a:buClr>
                <a:srgbClr val="E49747"/>
              </a:buClr>
              <a:buSzPct val="60000"/>
              <a:buFont typeface="Wingdings" pitchFamily="2" charset="2"/>
              <a:buChar char=""/>
            </a:pPr>
            <a:r>
              <a:rPr lang="en-US" dirty="0" smtClean="0"/>
              <a:t>Reflection as used in</a:t>
            </a:r>
          </a:p>
          <a:p>
            <a:pPr marL="776280" lvl="2" indent="-319085">
              <a:lnSpc>
                <a:spcPct val="95000"/>
              </a:lnSpc>
              <a:spcBef>
                <a:spcPts val="700"/>
              </a:spcBef>
              <a:buClr>
                <a:srgbClr val="E49747"/>
              </a:buClr>
              <a:buSzPct val="60000"/>
              <a:buFont typeface="Wingdings" pitchFamily="2" charset="2"/>
              <a:buChar char=""/>
            </a:pPr>
            <a:r>
              <a:rPr lang="en-US" sz="2900" dirty="0" smtClean="0"/>
              <a:t>PHP</a:t>
            </a:r>
          </a:p>
          <a:p>
            <a:pPr marL="776280" lvl="2" indent="-319085">
              <a:lnSpc>
                <a:spcPct val="95000"/>
              </a:lnSpc>
              <a:spcBef>
                <a:spcPts val="700"/>
              </a:spcBef>
              <a:buClr>
                <a:srgbClr val="E49747"/>
              </a:buClr>
              <a:buSzPct val="60000"/>
              <a:buFont typeface="Wingdings" pitchFamily="2" charset="2"/>
              <a:buChar char=""/>
            </a:pPr>
            <a:r>
              <a:rPr lang="en-US" sz="2900" dirty="0" smtClean="0"/>
              <a:t>Ruby</a:t>
            </a:r>
          </a:p>
          <a:p>
            <a:pPr marL="776280" lvl="2" indent="-319085">
              <a:lnSpc>
                <a:spcPct val="95000"/>
              </a:lnSpc>
              <a:spcBef>
                <a:spcPts val="700"/>
              </a:spcBef>
              <a:buClr>
                <a:srgbClr val="E49747"/>
              </a:buClr>
              <a:buSzPct val="60000"/>
              <a:buFont typeface="Wingdings" pitchFamily="2" charset="2"/>
              <a:buChar char=""/>
            </a:pPr>
            <a:r>
              <a:rPr lang="en-US" sz="2900" dirty="0" smtClean="0"/>
              <a:t>Java</a:t>
            </a:r>
          </a:p>
          <a:p>
            <a:pPr marL="319085" lvl="1" indent="-319085">
              <a:lnSpc>
                <a:spcPct val="95000"/>
              </a:lnSpc>
              <a:spcBef>
                <a:spcPts val="700"/>
              </a:spcBef>
              <a:buClr>
                <a:srgbClr val="E49747"/>
              </a:buClr>
              <a:buSzPct val="60000"/>
              <a:buFont typeface="Wingdings" pitchFamily="2" charset="2"/>
              <a:buChar char=""/>
            </a:pPr>
            <a:r>
              <a:rPr lang="en-US" b="1" dirty="0" smtClean="0">
                <a:solidFill>
                  <a:srgbClr val="FF0000"/>
                </a:solidFill>
              </a:rPr>
              <a:t>Concerns to keep in mind while using Reflection.</a:t>
            </a:r>
          </a:p>
          <a:p>
            <a:pPr marL="319085" lvl="1" indent="-319085">
              <a:lnSpc>
                <a:spcPct val="95000"/>
              </a:lnSpc>
              <a:spcBef>
                <a:spcPts val="700"/>
              </a:spcBef>
              <a:buClr>
                <a:srgbClr val="E49747"/>
              </a:buClr>
              <a:buSzPct val="60000"/>
              <a:buFont typeface="Wingdings" pitchFamily="2" charset="2"/>
              <a:buChar char=""/>
            </a:pPr>
            <a:r>
              <a:rPr lang="en-US" dirty="0" smtClean="0"/>
              <a:t>Some practical applications.</a:t>
            </a:r>
            <a:r>
              <a:rPr lang="en-US" sz="4300" dirty="0" smtClean="0">
                <a:latin typeface="Arial" pitchFamily="34" charset="0"/>
              </a:rPr>
              <a:t>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p:txBody>
          <a:bodyPr lIns="0" tIns="0" rIns="0" bIns="0" anchor="t"/>
          <a:lstStyle/>
          <a:p>
            <a:pPr algn="l">
              <a:lnSpc>
                <a:spcPct val="95000"/>
              </a:lnSpc>
            </a:pPr>
            <a:r>
              <a:rPr lang="en-US" dirty="0" smtClean="0">
                <a:solidFill>
                  <a:srgbClr val="775F55"/>
                </a:solidFill>
                <a:latin typeface="Arial" pitchFamily="34" charset="0"/>
              </a:rPr>
              <a:t>Performance Penalty</a:t>
            </a:r>
            <a:endParaRPr lang="en-US" sz="4300" dirty="0">
              <a:solidFill>
                <a:srgbClr val="000000"/>
              </a:solidFill>
              <a:latin typeface="Arial" pitchFamily="34" charset="0"/>
            </a:endParaRPr>
          </a:p>
        </p:txBody>
      </p:sp>
      <p:sp>
        <p:nvSpPr>
          <p:cNvPr id="5" name="Content Placeholder 4"/>
          <p:cNvSpPr>
            <a:spLocks noGrp="1"/>
          </p:cNvSpPr>
          <p:nvPr>
            <p:ph sz="quarter" idx="1"/>
          </p:nvPr>
        </p:nvSpPr>
        <p:spPr/>
        <p:txBody>
          <a:bodyPr>
            <a:normAutofit lnSpcReduction="10000"/>
          </a:bodyPr>
          <a:lstStyle/>
          <a:p>
            <a:pPr marL="571494" lvl="1" indent="-457195" algn="just">
              <a:lnSpc>
                <a:spcPct val="95000"/>
              </a:lnSpc>
              <a:spcBef>
                <a:spcPct val="0"/>
              </a:spcBef>
              <a:buClr>
                <a:srgbClr val="FFC000"/>
              </a:buClr>
              <a:buNone/>
            </a:pPr>
            <a:r>
              <a:rPr lang="en-US" sz="2700" dirty="0" smtClean="0">
                <a:solidFill>
                  <a:srgbClr val="FF0000"/>
                </a:solidFill>
              </a:rPr>
              <a:t>Reflection</a:t>
            </a:r>
            <a:r>
              <a:rPr lang="en-US" sz="2700" dirty="0" smtClean="0">
                <a:solidFill>
                  <a:srgbClr val="000000"/>
                </a:solidFill>
              </a:rPr>
              <a:t> is powerful, but should not be used indiscriminately. </a:t>
            </a:r>
            <a:r>
              <a:rPr lang="en-US" sz="2700" dirty="0" smtClean="0">
                <a:solidFill>
                  <a:srgbClr val="38761D"/>
                </a:solidFill>
              </a:rPr>
              <a:t>If it is possible to perform an operation without using reflection, then it is preferable to avoid using it.</a:t>
            </a:r>
            <a:r>
              <a:rPr lang="en-US" sz="2700" dirty="0" smtClean="0">
                <a:solidFill>
                  <a:srgbClr val="000000"/>
                </a:solidFill>
              </a:rPr>
              <a:t> The following concerns should be kept in mind when accessing code via reflection.</a:t>
            </a:r>
          </a:p>
          <a:p>
            <a:pPr marL="571494" lvl="1" indent="-457195" algn="just">
              <a:lnSpc>
                <a:spcPct val="95000"/>
              </a:lnSpc>
              <a:spcBef>
                <a:spcPct val="0"/>
              </a:spcBef>
              <a:buClr>
                <a:srgbClr val="FFC000"/>
              </a:buClr>
              <a:buNone/>
            </a:pPr>
            <a:endParaRPr lang="en-US" dirty="0" smtClean="0"/>
          </a:p>
          <a:p>
            <a:pPr marL="571494" lvl="1" indent="-457195" algn="just">
              <a:lnSpc>
                <a:spcPct val="95000"/>
              </a:lnSpc>
              <a:spcBef>
                <a:spcPct val="0"/>
              </a:spcBef>
              <a:buClr>
                <a:srgbClr val="FFC000"/>
              </a:buClr>
              <a:buNone/>
            </a:pPr>
            <a:r>
              <a:rPr lang="en-US" sz="2700" b="1" dirty="0" smtClean="0">
                <a:solidFill>
                  <a:srgbClr val="000000"/>
                </a:solidFill>
              </a:rPr>
              <a:t>Performance Overhead : </a:t>
            </a:r>
            <a:r>
              <a:rPr lang="en-US" sz="2700" dirty="0" smtClean="0">
                <a:solidFill>
                  <a:srgbClr val="000000"/>
                </a:solidFill>
              </a:rPr>
              <a:t>Because reflection involves types that are dynamically resolved, certain Java virtual machine optimizations can not be performed. Consequently, reflective operations have slower performance than their non-reflective counterparts, and should be avoided in sections of code which are called frequently in performance-sensitive applications.</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247650" y="304800"/>
            <a:ext cx="9664700" cy="914400"/>
          </a:xfrm>
        </p:spPr>
        <p:txBody>
          <a:bodyPr lIns="0" tIns="0" rIns="0" bIns="0" anchor="t"/>
          <a:lstStyle/>
          <a:p>
            <a:pPr algn="l">
              <a:lnSpc>
                <a:spcPct val="95000"/>
              </a:lnSpc>
            </a:pPr>
            <a:r>
              <a:rPr lang="en-US" sz="4000" dirty="0" smtClean="0">
                <a:solidFill>
                  <a:srgbClr val="775F55"/>
                </a:solidFill>
                <a:latin typeface="Arial" pitchFamily="34" charset="0"/>
              </a:rPr>
              <a:t>Security</a:t>
            </a:r>
            <a:r>
              <a:rPr lang="en-US" sz="4300" dirty="0" smtClean="0">
                <a:solidFill>
                  <a:srgbClr val="000000"/>
                </a:solidFill>
                <a:latin typeface="Arial" pitchFamily="34" charset="0"/>
              </a:rPr>
              <a:t> </a:t>
            </a:r>
            <a:r>
              <a:rPr lang="en-US" sz="4300" dirty="0">
                <a:solidFill>
                  <a:srgbClr val="000000"/>
                </a:solidFill>
                <a:latin typeface="Arial" pitchFamily="34" charset="0"/>
              </a:rPr>
              <a:t> </a:t>
            </a:r>
          </a:p>
        </p:txBody>
      </p:sp>
      <p:sp>
        <p:nvSpPr>
          <p:cNvPr id="60420" name="Text Box 4"/>
          <p:cNvSpPr txBox="1">
            <a:spLocks noChangeArrowheads="1"/>
          </p:cNvSpPr>
          <p:nvPr/>
        </p:nvSpPr>
        <p:spPr bwMode="auto">
          <a:xfrm>
            <a:off x="315590" y="1828801"/>
            <a:ext cx="9444931" cy="4736681"/>
          </a:xfrm>
          <a:prstGeom prst="rect">
            <a:avLst/>
          </a:prstGeom>
          <a:noFill/>
          <a:ln w="9525">
            <a:noFill/>
            <a:miter lim="800000"/>
            <a:headEnd/>
            <a:tailEnd/>
          </a:ln>
          <a:effectLst/>
        </p:spPr>
        <p:txBody>
          <a:bodyPr wrap="square" lIns="0" tIns="0" rIns="0" bIns="0">
            <a:spAutoFit/>
          </a:bodyPr>
          <a:lstStyle/>
          <a:p>
            <a:pPr marL="571494" lvl="1" indent="-457195" algn="just">
              <a:lnSpc>
                <a:spcPct val="95000"/>
              </a:lnSpc>
              <a:buClr>
                <a:srgbClr val="FFC000"/>
              </a:buClr>
              <a:buSzPct val="100000"/>
              <a:buFont typeface="Times New Roman" pitchFamily="18" charset="0"/>
              <a:buChar char="□"/>
            </a:pPr>
            <a:r>
              <a:rPr lang="en-US" sz="2700" b="1" dirty="0">
                <a:solidFill>
                  <a:srgbClr val="000000"/>
                </a:solidFill>
                <a:latin typeface="+mj-lt"/>
              </a:rPr>
              <a:t>Security Restrictions : </a:t>
            </a:r>
            <a:r>
              <a:rPr lang="en-US" sz="2700" dirty="0">
                <a:solidFill>
                  <a:srgbClr val="000000"/>
                </a:solidFill>
                <a:latin typeface="+mj-lt"/>
              </a:rPr>
              <a:t>Reflection requires a runtime permission which may not be present when running under a security manager. This is in an important consideration for code which has to run in a restricted security context, such as in an Applet.</a:t>
            </a:r>
            <a:endParaRPr lang="en-US" dirty="0">
              <a:latin typeface="+mj-lt"/>
            </a:endParaRPr>
          </a:p>
          <a:p>
            <a:pPr marL="457195" indent="-457195" algn="just">
              <a:lnSpc>
                <a:spcPct val="95000"/>
              </a:lnSpc>
              <a:buClr>
                <a:srgbClr val="FFC000"/>
              </a:buClr>
              <a:buFont typeface="Times New Roman" pitchFamily="18" charset="0"/>
              <a:buChar char="□"/>
            </a:pPr>
            <a:endParaRPr lang="en-US" sz="2700" dirty="0">
              <a:solidFill>
                <a:srgbClr val="000000"/>
              </a:solidFill>
              <a:latin typeface="+mj-lt"/>
            </a:endParaRPr>
          </a:p>
          <a:p>
            <a:pPr marL="571494" lvl="1" indent="-457195" algn="just">
              <a:lnSpc>
                <a:spcPct val="95000"/>
              </a:lnSpc>
              <a:buClr>
                <a:srgbClr val="FFC000"/>
              </a:buClr>
              <a:buSzPct val="100000"/>
              <a:buFont typeface="Times New Roman" pitchFamily="18" charset="0"/>
              <a:buChar char="□"/>
            </a:pPr>
            <a:r>
              <a:rPr lang="en-US" sz="2700" b="1" dirty="0">
                <a:solidFill>
                  <a:srgbClr val="000000"/>
                </a:solidFill>
                <a:latin typeface="+mj-lt"/>
              </a:rPr>
              <a:t>Exposure of Internals : </a:t>
            </a:r>
            <a:r>
              <a:rPr lang="en-US" sz="2700" dirty="0">
                <a:solidFill>
                  <a:srgbClr val="000000"/>
                </a:solidFill>
                <a:latin typeface="+mj-lt"/>
              </a:rPr>
              <a:t>Since reflection allows code to perform operations that would be illegal in non-reflective code, such as accessing private fields and methods, the use of reflection can result in unexpected side-effects, which may render code dysfunctional and may destroy portability. Reflective code breaks abstractions and therefore may change behavior with upgrades of the platform.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183456" y="1721768"/>
            <a:ext cx="9721080" cy="5256584"/>
          </a:xfrm>
        </p:spPr>
        <p:txBody>
          <a:bodyPr>
            <a:normAutofit lnSpcReduction="10000"/>
          </a:bodyPr>
          <a:lstStyle/>
          <a:p>
            <a:pPr marL="319085" lvl="1" indent="-319085" algn="just">
              <a:lnSpc>
                <a:spcPct val="95000"/>
              </a:lnSpc>
              <a:spcBef>
                <a:spcPts val="700"/>
              </a:spcBef>
              <a:buClr>
                <a:srgbClr val="E49747"/>
              </a:buClr>
              <a:buSzPct val="60000"/>
              <a:buFont typeface="Wingdings" pitchFamily="2" charset="2"/>
              <a:buChar char=""/>
            </a:pPr>
            <a:r>
              <a:rPr lang="en-GB" kern="1200" dirty="0">
                <a:solidFill>
                  <a:srgbClr val="000000"/>
                </a:solidFill>
                <a:latin typeface="Times New Roman" pitchFamily="18" charset="0"/>
              </a:rPr>
              <a:t>It arose naturally in artiﬁcial intelligence, where it is intimately linked to the end goal itself.</a:t>
            </a:r>
          </a:p>
          <a:p>
            <a:pPr marL="319085" lvl="1" indent="-319085" algn="just">
              <a:lnSpc>
                <a:spcPct val="95000"/>
              </a:lnSpc>
              <a:spcBef>
                <a:spcPts val="700"/>
              </a:spcBef>
              <a:buClr>
                <a:srgbClr val="E49747"/>
              </a:buClr>
              <a:buSzPct val="60000"/>
              <a:buFont typeface="Wingdings" pitchFamily="2" charset="2"/>
              <a:buChar char=""/>
            </a:pPr>
            <a:endParaRPr lang="en-GB" kern="1200" dirty="0">
              <a:solidFill>
                <a:srgbClr val="000000"/>
              </a:solidFill>
              <a:latin typeface="Times New Roman" pitchFamily="18" charset="0"/>
            </a:endParaRPr>
          </a:p>
          <a:p>
            <a:pPr marL="319085" lvl="1" indent="-319085" algn="just">
              <a:lnSpc>
                <a:spcPct val="95000"/>
              </a:lnSpc>
              <a:spcBef>
                <a:spcPts val="700"/>
              </a:spcBef>
              <a:buClr>
                <a:srgbClr val="E49747"/>
              </a:buClr>
              <a:buSzPct val="60000"/>
              <a:buFont typeface="Wingdings" pitchFamily="2" charset="2"/>
              <a:buChar char=""/>
            </a:pPr>
            <a:r>
              <a:rPr lang="en-GB" kern="1200" dirty="0">
                <a:solidFill>
                  <a:srgbClr val="000000"/>
                </a:solidFill>
                <a:latin typeface="Times New Roman" pitchFamily="18" charset="0"/>
              </a:rPr>
              <a:t>Reﬂection is viewed as the emergent property responsible, at least in part, for what is considered an “intelligent behaviour”.</a:t>
            </a:r>
          </a:p>
          <a:p>
            <a:pPr marL="319085" lvl="1" indent="-319085" algn="just">
              <a:lnSpc>
                <a:spcPct val="95000"/>
              </a:lnSpc>
              <a:spcBef>
                <a:spcPts val="700"/>
              </a:spcBef>
              <a:buClr>
                <a:srgbClr val="E49747"/>
              </a:buClr>
              <a:buSzPct val="60000"/>
              <a:buFont typeface="Wingdings" pitchFamily="2" charset="2"/>
              <a:buChar char=""/>
            </a:pPr>
            <a:endParaRPr lang="en-GB" kern="1200" dirty="0">
              <a:solidFill>
                <a:srgbClr val="000000"/>
              </a:solidFill>
              <a:latin typeface="Times New Roman" pitchFamily="18" charset="0"/>
            </a:endParaRPr>
          </a:p>
          <a:p>
            <a:pPr marL="319085" lvl="1" indent="-319085" algn="just">
              <a:lnSpc>
                <a:spcPct val="95000"/>
              </a:lnSpc>
              <a:spcBef>
                <a:spcPts val="700"/>
              </a:spcBef>
              <a:buClr>
                <a:srgbClr val="E49747"/>
              </a:buClr>
              <a:buSzPct val="60000"/>
              <a:buFont typeface="Wingdings" pitchFamily="2" charset="2"/>
              <a:buChar char=""/>
            </a:pPr>
            <a:r>
              <a:rPr lang="en-GB" kern="1200" dirty="0">
                <a:solidFill>
                  <a:srgbClr val="000000"/>
                </a:solidFill>
                <a:latin typeface="Times New Roman" pitchFamily="18" charset="0"/>
              </a:rPr>
              <a:t>Reflection helps us master new skills, cope with incomplete knowledge, define terms, examine assumptions, review our experiences, plan, check for consistency, and recover from mistakes.</a:t>
            </a:r>
          </a:p>
          <a:p>
            <a:pPr marL="319085" lvl="1" indent="-319085" algn="just">
              <a:lnSpc>
                <a:spcPct val="95000"/>
              </a:lnSpc>
              <a:spcBef>
                <a:spcPts val="700"/>
              </a:spcBef>
              <a:buClr>
                <a:srgbClr val="E49747"/>
              </a:buClr>
              <a:buSzPct val="60000"/>
              <a:buFont typeface="Wingdings" pitchFamily="2" charset="2"/>
              <a:buChar char=""/>
            </a:pPr>
            <a:endParaRPr lang="en-GB" kern="1200" dirty="0">
              <a:solidFill>
                <a:srgbClr val="000000"/>
              </a:solidFill>
              <a:latin typeface="Times New Roman" pitchFamily="18" charset="0"/>
            </a:endParaRPr>
          </a:p>
          <a:p>
            <a:pPr marL="319085" lvl="1" indent="-319085" algn="just">
              <a:lnSpc>
                <a:spcPct val="95000"/>
              </a:lnSpc>
              <a:spcBef>
                <a:spcPts val="700"/>
              </a:spcBef>
              <a:buClr>
                <a:srgbClr val="E49747"/>
              </a:buClr>
              <a:buSzPct val="60000"/>
              <a:buFont typeface="Wingdings" pitchFamily="2" charset="2"/>
              <a:buChar char=""/>
            </a:pPr>
            <a:r>
              <a:rPr lang="en-GB" kern="1200" dirty="0">
                <a:solidFill>
                  <a:srgbClr val="000000"/>
                </a:solidFill>
                <a:latin typeface="Times New Roman" pitchFamily="18" charset="0"/>
              </a:rPr>
              <a:t>Key strategy for meta-programming.</a:t>
            </a:r>
            <a:endParaRPr lang="en-US" kern="1200" dirty="0">
              <a:solidFill>
                <a:srgbClr val="000000"/>
              </a:solidFill>
              <a:latin typeface="Times New Roman" pitchFamily="18" charset="0"/>
            </a:endParaRPr>
          </a:p>
          <a:p>
            <a:pPr marL="319085" lvl="1" indent="-319085">
              <a:lnSpc>
                <a:spcPct val="95000"/>
              </a:lnSpc>
              <a:spcBef>
                <a:spcPts val="700"/>
              </a:spcBef>
              <a:buClr>
                <a:srgbClr val="E49747"/>
              </a:buClr>
              <a:buSzPct val="60000"/>
              <a:buFont typeface="Wingdings" pitchFamily="2" charset="2"/>
              <a:buChar char=""/>
            </a:pPr>
            <a:endParaRPr lang="en-US" dirty="0">
              <a:solidFill>
                <a:srgbClr val="000000"/>
              </a:solidFill>
              <a:latin typeface="Times New Roman" pitchFamily="18" charset="0"/>
            </a:endParaRPr>
          </a:p>
          <a:p>
            <a:pPr>
              <a:buNone/>
            </a:pPr>
            <a:endParaRPr lang="en-GB" dirty="0"/>
          </a:p>
        </p:txBody>
      </p:sp>
      <p:sp>
        <p:nvSpPr>
          <p:cNvPr id="7" name="Rectangle 1"/>
          <p:cNvSpPr txBox="1">
            <a:spLocks noChangeArrowheads="1"/>
          </p:cNvSpPr>
          <p:nvPr/>
        </p:nvSpPr>
        <p:spPr bwMode="auto">
          <a:xfrm>
            <a:off x="565151" y="50800"/>
            <a:ext cx="9123363" cy="143033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defTabSz="914391">
              <a:lnSpc>
                <a:spcPct val="95000"/>
              </a:lnSpc>
              <a:defRPr/>
            </a:pPr>
            <a:r>
              <a:rPr lang="en-US" sz="4900" dirty="0" smtClean="0">
                <a:solidFill>
                  <a:srgbClr val="775F55"/>
                </a:solidFill>
                <a:latin typeface="Arial" pitchFamily="34" charset="0"/>
                <a:ea typeface="+mj-ea"/>
                <a:cs typeface="+mj-cs"/>
              </a:rPr>
              <a:t>History</a:t>
            </a:r>
            <a:endParaRPr lang="en-US" sz="4900" dirty="0">
              <a:solidFill>
                <a:srgbClr val="775F55"/>
              </a:solidFill>
              <a:latin typeface="Arial" pitchFamily="34" charset="0"/>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lIns="0" tIns="0" rIns="0" bIns="0"/>
          <a:lstStyle/>
          <a:p>
            <a:pPr algn="l">
              <a:lnSpc>
                <a:spcPct val="95000"/>
              </a:lnSpc>
            </a:pPr>
            <a:r>
              <a:rPr lang="en-US" dirty="0">
                <a:solidFill>
                  <a:srgbClr val="775F55"/>
                </a:solidFill>
                <a:latin typeface="Arial" pitchFamily="34" charset="0"/>
              </a:rPr>
              <a:t>Outline</a:t>
            </a:r>
          </a:p>
        </p:txBody>
      </p:sp>
      <p:sp>
        <p:nvSpPr>
          <p:cNvPr id="4" name="Content Placeholder 3"/>
          <p:cNvSpPr>
            <a:spLocks noGrp="1"/>
          </p:cNvSpPr>
          <p:nvPr>
            <p:ph sz="quarter" idx="1"/>
          </p:nvPr>
        </p:nvSpPr>
        <p:spPr/>
        <p:txBody>
          <a:bodyPr>
            <a:normAutofit lnSpcReduction="10000"/>
          </a:bodyPr>
          <a:lstStyle/>
          <a:p>
            <a:pPr marL="319085" lvl="1" indent="-319085">
              <a:lnSpc>
                <a:spcPct val="95000"/>
              </a:lnSpc>
              <a:spcBef>
                <a:spcPts val="700"/>
              </a:spcBef>
              <a:buClr>
                <a:srgbClr val="E49747"/>
              </a:buClr>
              <a:buSzPct val="60000"/>
              <a:buFont typeface="Wingdings" pitchFamily="2" charset="2"/>
              <a:buChar char=""/>
            </a:pPr>
            <a:r>
              <a:rPr lang="en-US" dirty="0" smtClean="0"/>
              <a:t>History and Background </a:t>
            </a:r>
          </a:p>
          <a:p>
            <a:pPr marL="623882" lvl="2" indent="-319085">
              <a:lnSpc>
                <a:spcPct val="95000"/>
              </a:lnSpc>
              <a:spcBef>
                <a:spcPts val="700"/>
              </a:spcBef>
              <a:buClr>
                <a:srgbClr val="E49747"/>
              </a:buClr>
              <a:buSzPct val="60000"/>
              <a:buFont typeface="Wingdings" pitchFamily="2" charset="2"/>
              <a:buChar char=""/>
            </a:pPr>
            <a:r>
              <a:rPr lang="en-US" dirty="0" smtClean="0"/>
              <a:t>The meta-circular interpreter</a:t>
            </a:r>
          </a:p>
          <a:p>
            <a:pPr marL="319085" lvl="1" indent="-319085">
              <a:lnSpc>
                <a:spcPct val="95000"/>
              </a:lnSpc>
              <a:spcBef>
                <a:spcPts val="700"/>
              </a:spcBef>
              <a:buClr>
                <a:srgbClr val="E49747"/>
              </a:buClr>
              <a:buSzPct val="60000"/>
              <a:buFont typeface="Wingdings" pitchFamily="2" charset="2"/>
              <a:buChar char=""/>
            </a:pPr>
            <a:r>
              <a:rPr lang="en-US" dirty="0" smtClean="0"/>
              <a:t>Definitions</a:t>
            </a:r>
          </a:p>
          <a:p>
            <a:pPr marL="319085" lvl="1" indent="-319085">
              <a:lnSpc>
                <a:spcPct val="95000"/>
              </a:lnSpc>
              <a:spcBef>
                <a:spcPts val="700"/>
              </a:spcBef>
              <a:buClr>
                <a:srgbClr val="E49747"/>
              </a:buClr>
              <a:buSzPct val="60000"/>
              <a:buFont typeface="Wingdings" pitchFamily="2" charset="2"/>
              <a:buChar char=""/>
            </a:pPr>
            <a:r>
              <a:rPr lang="en-US" dirty="0" smtClean="0"/>
              <a:t>The reflective tower</a:t>
            </a:r>
          </a:p>
          <a:p>
            <a:pPr marL="319085" lvl="1" indent="-319085">
              <a:lnSpc>
                <a:spcPct val="95000"/>
              </a:lnSpc>
              <a:spcBef>
                <a:spcPts val="700"/>
              </a:spcBef>
              <a:buClr>
                <a:srgbClr val="E49747"/>
              </a:buClr>
              <a:buSzPct val="60000"/>
              <a:buFont typeface="Wingdings" pitchFamily="2" charset="2"/>
              <a:buChar char=""/>
            </a:pPr>
            <a:r>
              <a:rPr lang="en-US" dirty="0" smtClean="0"/>
              <a:t>Reflection as used in</a:t>
            </a:r>
          </a:p>
          <a:p>
            <a:pPr marL="776280" lvl="2" indent="-319085">
              <a:lnSpc>
                <a:spcPct val="95000"/>
              </a:lnSpc>
              <a:spcBef>
                <a:spcPts val="700"/>
              </a:spcBef>
              <a:buClr>
                <a:srgbClr val="E49747"/>
              </a:buClr>
              <a:buSzPct val="60000"/>
              <a:buFont typeface="Wingdings" pitchFamily="2" charset="2"/>
              <a:buChar char=""/>
            </a:pPr>
            <a:r>
              <a:rPr lang="en-US" sz="2900" dirty="0" smtClean="0"/>
              <a:t>PHP</a:t>
            </a:r>
          </a:p>
          <a:p>
            <a:pPr marL="776280" lvl="2" indent="-319085">
              <a:lnSpc>
                <a:spcPct val="95000"/>
              </a:lnSpc>
              <a:spcBef>
                <a:spcPts val="700"/>
              </a:spcBef>
              <a:buClr>
                <a:srgbClr val="E49747"/>
              </a:buClr>
              <a:buSzPct val="60000"/>
              <a:buFont typeface="Wingdings" pitchFamily="2" charset="2"/>
              <a:buChar char=""/>
            </a:pPr>
            <a:r>
              <a:rPr lang="en-US" sz="2900" dirty="0" smtClean="0"/>
              <a:t>Ruby</a:t>
            </a:r>
          </a:p>
          <a:p>
            <a:pPr marL="776280" lvl="2" indent="-319085">
              <a:lnSpc>
                <a:spcPct val="95000"/>
              </a:lnSpc>
              <a:spcBef>
                <a:spcPts val="700"/>
              </a:spcBef>
              <a:buClr>
                <a:srgbClr val="E49747"/>
              </a:buClr>
              <a:buSzPct val="60000"/>
              <a:buFont typeface="Wingdings" pitchFamily="2" charset="2"/>
              <a:buChar char=""/>
            </a:pPr>
            <a:r>
              <a:rPr lang="en-US" sz="2900" dirty="0" smtClean="0"/>
              <a:t>Java</a:t>
            </a:r>
          </a:p>
          <a:p>
            <a:pPr marL="319085" lvl="1" indent="-319085">
              <a:lnSpc>
                <a:spcPct val="95000"/>
              </a:lnSpc>
              <a:spcBef>
                <a:spcPts val="700"/>
              </a:spcBef>
              <a:buClr>
                <a:srgbClr val="E49747"/>
              </a:buClr>
              <a:buSzPct val="60000"/>
              <a:buFont typeface="Wingdings" pitchFamily="2" charset="2"/>
              <a:buChar char=""/>
            </a:pPr>
            <a:r>
              <a:rPr lang="en-US" dirty="0" smtClean="0"/>
              <a:t>Concerns to keep in mind while using Reflection.</a:t>
            </a:r>
          </a:p>
          <a:p>
            <a:pPr marL="319085" lvl="1" indent="-319085">
              <a:lnSpc>
                <a:spcPct val="95000"/>
              </a:lnSpc>
              <a:spcBef>
                <a:spcPts val="700"/>
              </a:spcBef>
              <a:buClr>
                <a:srgbClr val="E49747"/>
              </a:buClr>
              <a:buSzPct val="60000"/>
              <a:buFont typeface="Wingdings" pitchFamily="2" charset="2"/>
              <a:buChar char=""/>
            </a:pPr>
            <a:r>
              <a:rPr lang="en-US" b="1" dirty="0" smtClean="0">
                <a:solidFill>
                  <a:srgbClr val="FF0000"/>
                </a:solidFill>
              </a:rPr>
              <a:t>Practical applications.</a:t>
            </a:r>
            <a:r>
              <a:rPr lang="en-US" sz="4300" b="1" dirty="0" smtClean="0">
                <a:solidFill>
                  <a:srgbClr val="FF0000"/>
                </a:solidFill>
                <a:latin typeface="Arial" pitchFamily="34" charset="0"/>
              </a:rPr>
              <a:t> </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p:txBody>
          <a:bodyPr lIns="0" tIns="0" rIns="0" bIns="0" anchor="t"/>
          <a:lstStyle/>
          <a:p>
            <a:pPr algn="l">
              <a:lnSpc>
                <a:spcPct val="95000"/>
              </a:lnSpc>
            </a:pPr>
            <a:r>
              <a:rPr lang="en-US" sz="4000" dirty="0" smtClean="0">
                <a:solidFill>
                  <a:srgbClr val="775F55"/>
                </a:solidFill>
                <a:latin typeface="Arial" pitchFamily="34" charset="0"/>
              </a:rPr>
              <a:t>Practical Applications</a:t>
            </a:r>
            <a:r>
              <a:rPr lang="en-US" sz="4800" dirty="0" smtClean="0">
                <a:solidFill>
                  <a:srgbClr val="000000"/>
                </a:solidFill>
                <a:latin typeface="Arial" pitchFamily="34" charset="0"/>
              </a:rPr>
              <a:t> </a:t>
            </a:r>
            <a:r>
              <a:rPr lang="en-US" sz="4000" dirty="0" smtClean="0">
                <a:solidFill>
                  <a:srgbClr val="775F55"/>
                </a:solidFill>
                <a:latin typeface="Arial" pitchFamily="34" charset="0"/>
              </a:rPr>
              <a:t>of</a:t>
            </a:r>
            <a:r>
              <a:rPr lang="en-US" sz="4800" dirty="0">
                <a:solidFill>
                  <a:srgbClr val="000000"/>
                </a:solidFill>
                <a:latin typeface="Arial" pitchFamily="34" charset="0"/>
              </a:rPr>
              <a:t> </a:t>
            </a:r>
            <a:r>
              <a:rPr lang="en-US" sz="4000" dirty="0" smtClean="0">
                <a:solidFill>
                  <a:srgbClr val="775F55"/>
                </a:solidFill>
                <a:latin typeface="Arial" pitchFamily="34" charset="0"/>
              </a:rPr>
              <a:t>Reflection</a:t>
            </a:r>
            <a:endParaRPr lang="en-US" sz="4300" dirty="0">
              <a:solidFill>
                <a:srgbClr val="000000"/>
              </a:solidFill>
              <a:latin typeface="Arial" pitchFamily="34" charset="0"/>
            </a:endParaRPr>
          </a:p>
        </p:txBody>
      </p:sp>
      <p:sp>
        <p:nvSpPr>
          <p:cNvPr id="5" name="Content Placeholder 4"/>
          <p:cNvSpPr>
            <a:spLocks noGrp="1"/>
          </p:cNvSpPr>
          <p:nvPr>
            <p:ph sz="quarter" idx="1"/>
          </p:nvPr>
        </p:nvSpPr>
        <p:spPr/>
        <p:txBody>
          <a:bodyPr>
            <a:normAutofit fontScale="92500" lnSpcReduction="20000"/>
          </a:bodyPr>
          <a:lstStyle/>
          <a:p>
            <a:pPr marL="571494" lvl="1" indent="-457195" algn="just">
              <a:lnSpc>
                <a:spcPct val="95000"/>
              </a:lnSpc>
              <a:spcBef>
                <a:spcPct val="0"/>
              </a:spcBef>
              <a:buClr>
                <a:srgbClr val="FFC000"/>
              </a:buClr>
              <a:buNone/>
            </a:pPr>
            <a:r>
              <a:rPr lang="en-US" sz="2700" b="1" dirty="0" smtClean="0">
                <a:solidFill>
                  <a:srgbClr val="000000"/>
                </a:solidFill>
              </a:rPr>
              <a:t>Proxies: </a:t>
            </a:r>
            <a:r>
              <a:rPr lang="en-US" sz="2700" dirty="0" smtClean="0">
                <a:solidFill>
                  <a:srgbClr val="000000"/>
                </a:solidFill>
              </a:rPr>
              <a:t>e.g. a JDK Proxy of a large interface (20+ methods) to wrap (i.e. delegate to) a specific implementation.</a:t>
            </a:r>
            <a:r>
              <a:rPr lang="en-US" dirty="0" smtClean="0"/>
              <a:t> A</a:t>
            </a:r>
            <a:r>
              <a:rPr lang="en-US" sz="2700" dirty="0" smtClean="0">
                <a:solidFill>
                  <a:srgbClr val="000000"/>
                </a:solidFill>
              </a:rPr>
              <a:t> couple of methods were overridden using an </a:t>
            </a:r>
            <a:r>
              <a:rPr lang="en-US" sz="2700" dirty="0" err="1" smtClean="0">
                <a:solidFill>
                  <a:srgbClr val="000000"/>
                </a:solidFill>
              </a:rPr>
              <a:t>InvocationHandler</a:t>
            </a:r>
            <a:r>
              <a:rPr lang="en-US" sz="2700" dirty="0" smtClean="0">
                <a:solidFill>
                  <a:srgbClr val="000000"/>
                </a:solidFill>
              </a:rPr>
              <a:t>, the rest of the methods were invoked via reflection.</a:t>
            </a:r>
          </a:p>
          <a:p>
            <a:pPr marL="571494" lvl="1" indent="-457195" algn="just">
              <a:lnSpc>
                <a:spcPct val="95000"/>
              </a:lnSpc>
              <a:spcBef>
                <a:spcPct val="0"/>
              </a:spcBef>
              <a:buClr>
                <a:srgbClr val="FFC000"/>
              </a:buClr>
              <a:buNone/>
            </a:pPr>
            <a:endParaRPr lang="en-US" sz="2700" dirty="0" smtClean="0">
              <a:solidFill>
                <a:srgbClr val="000000"/>
              </a:solidFill>
            </a:endParaRPr>
          </a:p>
          <a:p>
            <a:pPr marL="571494" lvl="1" indent="-457195" algn="just">
              <a:lnSpc>
                <a:spcPct val="95000"/>
              </a:lnSpc>
              <a:spcBef>
                <a:spcPct val="0"/>
              </a:spcBef>
              <a:buClr>
                <a:srgbClr val="FFC000"/>
              </a:buClr>
              <a:buNone/>
            </a:pPr>
            <a:r>
              <a:rPr lang="en-US" sz="2700" b="1" dirty="0" err="1" smtClean="0">
                <a:solidFill>
                  <a:srgbClr val="000000"/>
                </a:solidFill>
              </a:rPr>
              <a:t>Plugins</a:t>
            </a:r>
            <a:r>
              <a:rPr lang="en-US" sz="2700" b="1" dirty="0" smtClean="0">
                <a:solidFill>
                  <a:srgbClr val="000000"/>
                </a:solidFill>
              </a:rPr>
              <a:t>: </a:t>
            </a:r>
            <a:r>
              <a:rPr lang="en-US" sz="2700" dirty="0" smtClean="0">
                <a:solidFill>
                  <a:srgbClr val="000000"/>
                </a:solidFill>
              </a:rPr>
              <a:t>load specific classes at run-time.</a:t>
            </a:r>
          </a:p>
          <a:p>
            <a:pPr marL="571494" lvl="1" indent="-457195" algn="just">
              <a:lnSpc>
                <a:spcPct val="95000"/>
              </a:lnSpc>
              <a:spcBef>
                <a:spcPct val="0"/>
              </a:spcBef>
              <a:buClr>
                <a:srgbClr val="FFC000"/>
              </a:buClr>
              <a:buNone/>
            </a:pPr>
            <a:endParaRPr lang="en-US" sz="2700" dirty="0" smtClean="0">
              <a:solidFill>
                <a:srgbClr val="000000"/>
              </a:solidFill>
            </a:endParaRPr>
          </a:p>
          <a:p>
            <a:pPr marL="571494" lvl="1" indent="-457195" algn="just">
              <a:lnSpc>
                <a:spcPct val="95000"/>
              </a:lnSpc>
              <a:spcBef>
                <a:spcPct val="0"/>
              </a:spcBef>
              <a:buClr>
                <a:srgbClr val="FFC000"/>
              </a:buClr>
              <a:buNone/>
            </a:pPr>
            <a:r>
              <a:rPr lang="en-US" sz="2700" b="1" dirty="0" smtClean="0">
                <a:solidFill>
                  <a:srgbClr val="000000"/>
                </a:solidFill>
              </a:rPr>
              <a:t>Class Browsers and Visual Development Environments: </a:t>
            </a:r>
            <a:r>
              <a:rPr lang="en-US" sz="2700" dirty="0" smtClean="0">
                <a:solidFill>
                  <a:srgbClr val="000000"/>
                </a:solidFill>
              </a:rPr>
              <a:t>A class browser has to be able to enumerate members of classes. Visual development environments can benefit from making use of type information available in reflection to aid code development.</a:t>
            </a:r>
          </a:p>
          <a:p>
            <a:pPr marL="571494" lvl="1" indent="-457195" algn="just">
              <a:lnSpc>
                <a:spcPct val="95000"/>
              </a:lnSpc>
              <a:spcBef>
                <a:spcPct val="0"/>
              </a:spcBef>
              <a:buClr>
                <a:srgbClr val="FFC000"/>
              </a:buClr>
              <a:buNone/>
            </a:pPr>
            <a:endParaRPr lang="en-US" sz="2700" dirty="0" smtClean="0">
              <a:solidFill>
                <a:srgbClr val="000000"/>
              </a:solidFill>
            </a:endParaRPr>
          </a:p>
          <a:p>
            <a:pPr marL="571494" lvl="1" indent="-457195" algn="just">
              <a:lnSpc>
                <a:spcPct val="95000"/>
              </a:lnSpc>
              <a:spcBef>
                <a:spcPct val="0"/>
              </a:spcBef>
              <a:buClr>
                <a:srgbClr val="FFC000"/>
              </a:buClr>
              <a:buNone/>
            </a:pPr>
            <a:r>
              <a:rPr lang="en-US" sz="2700" b="1" dirty="0" smtClean="0">
                <a:solidFill>
                  <a:srgbClr val="000000"/>
                </a:solidFill>
              </a:rPr>
              <a:t>Debuggers and Test Tools: </a:t>
            </a:r>
            <a:r>
              <a:rPr lang="en-US" sz="2700" dirty="0" smtClean="0">
                <a:solidFill>
                  <a:srgbClr val="000000"/>
                </a:solidFill>
              </a:rPr>
              <a:t>Debuggers need to be able to examine private members on classes. Test harnesses can make use of reflection to systematically call a discoverable set APIs defined on a class, to insure a high level of code coverage in a test suite.</a:t>
            </a:r>
          </a:p>
          <a:p>
            <a:pPr marL="571494" lvl="1" indent="-457195" algn="just">
              <a:lnSpc>
                <a:spcPct val="95000"/>
              </a:lnSpc>
              <a:spcBef>
                <a:spcPct val="0"/>
              </a:spcBef>
              <a:buClr>
                <a:srgbClr val="FFC000"/>
              </a:buClr>
              <a:buNone/>
            </a:pPr>
            <a:endParaRPr lang="en-US" dirty="0" smtClean="0"/>
          </a:p>
          <a:p>
            <a:pPr algn="just">
              <a:lnSpc>
                <a:spcPct val="95000"/>
              </a:lnSpc>
              <a:spcBef>
                <a:spcPct val="0"/>
              </a:spcBef>
              <a:buClr>
                <a:srgbClr val="FFC000"/>
              </a:buClr>
              <a:buNone/>
            </a:pPr>
            <a:endParaRPr lang="en-US" sz="2700" dirty="0" smtClean="0">
              <a:solidFill>
                <a:srgbClr val="000000"/>
              </a:solidFill>
            </a:endParaRPr>
          </a:p>
          <a:p>
            <a:pPr algn="just">
              <a:lnSpc>
                <a:spcPct val="95000"/>
              </a:lnSpc>
              <a:spcBef>
                <a:spcPct val="0"/>
              </a:spcBef>
              <a:buClr>
                <a:srgbClr val="FFC000"/>
              </a:buClr>
              <a:buNone/>
            </a:pPr>
            <a:endParaRPr lang="en-US" sz="2700" dirty="0" smtClean="0">
              <a:solidFill>
                <a:srgbClr val="000000"/>
              </a:solidFill>
            </a:endParaRP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Database access</a:t>
            </a:r>
            <a:endParaRPr lang="en-US" dirty="0"/>
          </a:p>
        </p:txBody>
      </p:sp>
      <p:sp>
        <p:nvSpPr>
          <p:cNvPr id="4" name="Title 3"/>
          <p:cNvSpPr>
            <a:spLocks noGrp="1"/>
          </p:cNvSpPr>
          <p:nvPr>
            <p:ph type="title"/>
          </p:nvPr>
        </p:nvSpPr>
        <p:spPr/>
        <p:txBody>
          <a:bodyPr/>
          <a:lstStyle/>
          <a:p>
            <a:r>
              <a:rPr lang="en-US" dirty="0" smtClean="0"/>
              <a:t>Practical Use of Reflection</a:t>
            </a:r>
            <a:endParaRPr lang="en-US" dirty="0"/>
          </a:p>
        </p:txBody>
      </p:sp>
    </p:spTree>
    <p:extLst>
      <p:ext uri="{BB962C8B-B14F-4D97-AF65-F5344CB8AC3E}">
        <p14:creationId xmlns:p14="http://schemas.microsoft.com/office/powerpoint/2010/main" val="3379372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Code and Databases: a difficult marriage</a:t>
            </a:r>
            <a:endParaRPr lang="en-US" sz="4000" dirty="0"/>
          </a:p>
        </p:txBody>
      </p:sp>
      <p:sp>
        <p:nvSpPr>
          <p:cNvPr id="6" name="TextBox 5"/>
          <p:cNvSpPr txBox="1"/>
          <p:nvPr/>
        </p:nvSpPr>
        <p:spPr>
          <a:xfrm>
            <a:off x="399480" y="1145704"/>
            <a:ext cx="8948283" cy="6494085"/>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java.sql</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UpdateLogic</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Connection </a:t>
            </a:r>
            <a:r>
              <a:rPr lang="en-US" sz="1600" dirty="0" err="1">
                <a:latin typeface="Courier New" panose="02070309020205020404" pitchFamily="49" charset="0"/>
                <a:cs typeface="Courier New" panose="02070309020205020404" pitchFamily="49" charset="0"/>
              </a:rPr>
              <a:t>connection</a:t>
            </a:r>
            <a:r>
              <a:rPr lang="en-US" sz="1600" dirty="0">
                <a:latin typeface="Courier New" panose="02070309020205020404" pitchFamily="49" charset="0"/>
                <a:cs typeface="Courier New" panose="02070309020205020404" pitchFamily="49" charset="0"/>
              </a:rPr>
              <a:t> = null</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    try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Class.forName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imaginary.sql.iMsqlDriver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String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jdbc:msql</a:t>
            </a:r>
            <a:r>
              <a:rPr lang="en-US" sz="1600" dirty="0">
                <a:latin typeface="Courier New" panose="02070309020205020404" pitchFamily="49" charset="0"/>
                <a:cs typeface="Courier New" panose="02070309020205020404" pitchFamily="49" charset="0"/>
              </a:rPr>
              <a:t>://athens.imaginary.com:4333/</a:t>
            </a:r>
            <a:r>
              <a:rPr lang="en-US" sz="1600" dirty="0" err="1">
                <a:latin typeface="Courier New" panose="02070309020205020404" pitchFamily="49" charset="0"/>
                <a:cs typeface="Courier New" panose="02070309020205020404" pitchFamily="49" charset="0"/>
              </a:rPr>
              <a:t>db_test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Statement s</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con = </a:t>
            </a:r>
            <a:r>
              <a:rPr lang="en-US" sz="1600" dirty="0" err="1">
                <a:latin typeface="Courier New" panose="02070309020205020404" pitchFamily="49" charset="0"/>
                <a:cs typeface="Courier New" panose="02070309020205020404" pitchFamily="49" charset="0"/>
              </a:rPr>
              <a:t>DriverManager.getConnection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borg</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con.setAutoCommit</a:t>
            </a:r>
            <a:r>
              <a:rPr lang="en-US" sz="1600" dirty="0">
                <a:latin typeface="Courier New" panose="02070309020205020404" pitchFamily="49" charset="0"/>
                <a:cs typeface="Courier New" panose="02070309020205020404" pitchFamily="49" charset="0"/>
              </a:rPr>
              <a:t>(false);     // make sure auto commit is off!</a:t>
            </a:r>
          </a:p>
          <a:p>
            <a:r>
              <a:rPr lang="en-US" sz="1600" dirty="0">
                <a:latin typeface="Courier New" panose="02070309020205020404" pitchFamily="49" charset="0"/>
                <a:cs typeface="Courier New" panose="02070309020205020404" pitchFamily="49" charset="0"/>
              </a:rPr>
              <a:t>      s = </a:t>
            </a:r>
            <a:r>
              <a:rPr lang="en-US" sz="1600" dirty="0" err="1">
                <a:latin typeface="Courier New" panose="02070309020205020404" pitchFamily="49" charset="0"/>
                <a:cs typeface="Courier New" panose="02070309020205020404" pitchFamily="49" charset="0"/>
              </a:rPr>
              <a:t>con.createStatement</a:t>
            </a:r>
            <a:r>
              <a:rPr lang="en-US" sz="1600" dirty="0">
                <a:latin typeface="Courier New" panose="02070309020205020404" pitchFamily="49" charset="0"/>
                <a:cs typeface="Courier New" panose="02070309020205020404" pitchFamily="49" charset="0"/>
              </a:rPr>
              <a:t>();    // create the first statement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s.executeUpdate</a:t>
            </a:r>
            <a:r>
              <a:rPr lang="en-US" sz="1600" dirty="0">
                <a:latin typeface="Courier New" panose="02070309020205020404" pitchFamily="49" charset="0"/>
                <a:cs typeface="Courier New" panose="02070309020205020404" pitchFamily="49" charset="0"/>
              </a:rPr>
              <a:t>(</a:t>
            </a:r>
            <a:r>
              <a:rPr lang="en-US" sz="1600" dirty="0">
                <a:solidFill>
                  <a:srgbClr val="FF0000"/>
                </a:solidFill>
                <a:latin typeface="Courier New" panose="02070309020205020404" pitchFamily="49" charset="0"/>
                <a:cs typeface="Courier New" panose="02070309020205020404" pitchFamily="49" charset="0"/>
              </a:rPr>
              <a:t>"INSERT INTO </a:t>
            </a:r>
            <a:r>
              <a:rPr lang="en-US" sz="1600" dirty="0" err="1">
                <a:solidFill>
                  <a:srgbClr val="FF0000"/>
                </a:solidFill>
                <a:latin typeface="Courier New" panose="02070309020205020404" pitchFamily="49" charset="0"/>
                <a:cs typeface="Courier New" panose="02070309020205020404" pitchFamily="49" charset="0"/>
              </a:rPr>
              <a:t>t_test</a:t>
            </a:r>
            <a:r>
              <a:rPr lang="en-US" sz="1600" dirty="0">
                <a:solidFill>
                  <a:srgbClr val="FF0000"/>
                </a:solidFill>
                <a:latin typeface="Courier New" panose="02070309020205020404" pitchFamily="49" charset="0"/>
                <a:cs typeface="Courier New" panose="02070309020205020404" pitchFamily="49" charset="0"/>
              </a:rPr>
              <a:t> (</a:t>
            </a:r>
            <a:r>
              <a:rPr lang="en-US" sz="1600" dirty="0" err="1">
                <a:solidFill>
                  <a:srgbClr val="FF0000"/>
                </a:solidFill>
                <a:latin typeface="Courier New" panose="02070309020205020404" pitchFamily="49" charset="0"/>
                <a:cs typeface="Courier New" panose="02070309020205020404" pitchFamily="49" charset="0"/>
              </a:rPr>
              <a:t>test_id</a:t>
            </a:r>
            <a:r>
              <a:rPr lang="en-US" sz="1600" dirty="0">
                <a:solidFill>
                  <a:srgbClr val="FF0000"/>
                </a:solidFill>
                <a:latin typeface="Courier New" panose="02070309020205020404" pitchFamily="49" charset="0"/>
                <a:cs typeface="Courier New" panose="02070309020205020404" pitchFamily="49" charset="0"/>
              </a:rPr>
              <a:t>, </a:t>
            </a:r>
            <a:r>
              <a:rPr lang="en-US" sz="1600" dirty="0" err="1">
                <a:solidFill>
                  <a:srgbClr val="FF0000"/>
                </a:solidFill>
                <a:latin typeface="Courier New" panose="02070309020205020404" pitchFamily="49" charset="0"/>
                <a:cs typeface="Courier New" panose="02070309020205020404" pitchFamily="49" charset="0"/>
              </a:rPr>
              <a:t>test_val</a:t>
            </a:r>
            <a:r>
              <a:rPr lang="en-US" sz="1600" dirty="0">
                <a:solidFill>
                  <a:srgbClr val="FF0000"/>
                </a:solidFill>
                <a:latin typeface="Courier New" panose="02070309020205020404" pitchFamily="49" charset="0"/>
                <a:cs typeface="Courier New" panose="02070309020205020404" pitchFamily="49" charset="0"/>
              </a:rPr>
              <a:t>) " +</a:t>
            </a:r>
          </a:p>
          <a:p>
            <a:r>
              <a:rPr lang="en-US" sz="1600" dirty="0">
                <a:solidFill>
                  <a:srgbClr val="FF0000"/>
                </a:solidFill>
                <a:latin typeface="Courier New" panose="02070309020205020404" pitchFamily="49" charset="0"/>
                <a:cs typeface="Courier New" panose="02070309020205020404" pitchFamily="49" charset="0"/>
              </a:rPr>
              <a:t>                      "VALUES(" + </a:t>
            </a:r>
            <a:r>
              <a:rPr lang="en-US" sz="1600" dirty="0" err="1">
                <a:solidFill>
                  <a:srgbClr val="FF0000"/>
                </a:solidFill>
                <a:latin typeface="Courier New" panose="02070309020205020404" pitchFamily="49" charset="0"/>
                <a:cs typeface="Courier New" panose="02070309020205020404" pitchFamily="49" charset="0"/>
              </a:rPr>
              <a:t>args</a:t>
            </a:r>
            <a:r>
              <a:rPr lang="en-US" sz="1600" dirty="0">
                <a:solidFill>
                  <a:srgbClr val="FF0000"/>
                </a:solidFill>
                <a:latin typeface="Courier New" panose="02070309020205020404" pitchFamily="49" charset="0"/>
                <a:cs typeface="Courier New" panose="02070309020205020404" pitchFamily="49" charset="0"/>
              </a:rPr>
              <a:t>[0] + ", '" + </a:t>
            </a:r>
            <a:r>
              <a:rPr lang="en-US" sz="1600" dirty="0" err="1">
                <a:solidFill>
                  <a:srgbClr val="FF0000"/>
                </a:solidFill>
                <a:latin typeface="Courier New" panose="02070309020205020404" pitchFamily="49" charset="0"/>
                <a:cs typeface="Courier New" panose="02070309020205020404" pitchFamily="49" charset="0"/>
              </a:rPr>
              <a:t>args</a:t>
            </a:r>
            <a:r>
              <a:rPr lang="en-US" sz="1600" dirty="0">
                <a:solidFill>
                  <a:srgbClr val="FF0000"/>
                </a:solidFill>
                <a:latin typeface="Courier New" panose="02070309020205020404" pitchFamily="49" charset="0"/>
                <a:cs typeface="Courier New" panose="02070309020205020404" pitchFamily="49" charset="0"/>
              </a:rPr>
              <a:t>[1] +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s.close</a:t>
            </a:r>
            <a:r>
              <a:rPr lang="en-US" sz="1600" dirty="0">
                <a:latin typeface="Courier New" panose="02070309020205020404" pitchFamily="49" charset="0"/>
                <a:cs typeface="Courier New" panose="02070309020205020404" pitchFamily="49" charset="0"/>
              </a:rPr>
              <a:t>();                    // close the first statement</a:t>
            </a:r>
          </a:p>
          <a:p>
            <a:r>
              <a:rPr lang="en-US" sz="1600" dirty="0">
                <a:latin typeface="Courier New" panose="02070309020205020404" pitchFamily="49" charset="0"/>
                <a:cs typeface="Courier New" panose="02070309020205020404" pitchFamily="49" charset="0"/>
              </a:rPr>
              <a:t>      s = </a:t>
            </a:r>
            <a:r>
              <a:rPr lang="en-US" sz="1600" dirty="0" err="1">
                <a:latin typeface="Courier New" panose="02070309020205020404" pitchFamily="49" charset="0"/>
                <a:cs typeface="Courier New" panose="02070309020205020404" pitchFamily="49" charset="0"/>
              </a:rPr>
              <a:t>con.createStatement</a:t>
            </a:r>
            <a:r>
              <a:rPr lang="en-US" sz="1600" dirty="0">
                <a:latin typeface="Courier New" panose="02070309020205020404" pitchFamily="49" charset="0"/>
                <a:cs typeface="Courier New" panose="02070309020205020404" pitchFamily="49" charset="0"/>
              </a:rPr>
              <a:t>();    // create the second statement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s.executeUpdate</a:t>
            </a:r>
            <a:r>
              <a:rPr lang="en-US" sz="1600" dirty="0">
                <a:latin typeface="Courier New" panose="02070309020205020404" pitchFamily="49" charset="0"/>
                <a:cs typeface="Courier New" panose="02070309020205020404" pitchFamily="49" charset="0"/>
              </a:rPr>
              <a:t>(</a:t>
            </a:r>
            <a:r>
              <a:rPr lang="en-US" sz="1600" dirty="0">
                <a:solidFill>
                  <a:srgbClr val="FF0000"/>
                </a:solidFill>
                <a:latin typeface="Courier New" panose="02070309020205020404" pitchFamily="49" charset="0"/>
                <a:cs typeface="Courier New" panose="02070309020205020404" pitchFamily="49" charset="0"/>
              </a:rPr>
              <a:t>"INSERT into </a:t>
            </a:r>
            <a:r>
              <a:rPr lang="en-US" sz="1600" dirty="0" err="1">
                <a:solidFill>
                  <a:srgbClr val="FF0000"/>
                </a:solidFill>
                <a:latin typeface="Courier New" panose="02070309020205020404" pitchFamily="49" charset="0"/>
                <a:cs typeface="Courier New" panose="02070309020205020404" pitchFamily="49" charset="0"/>
              </a:rPr>
              <a:t>t_test_desc</a:t>
            </a:r>
            <a:r>
              <a:rPr lang="en-US" sz="1600" dirty="0">
                <a:solidFill>
                  <a:srgbClr val="FF0000"/>
                </a:solidFill>
                <a:latin typeface="Courier New" panose="02070309020205020404" pitchFamily="49" charset="0"/>
                <a:cs typeface="Courier New" panose="02070309020205020404" pitchFamily="49" charset="0"/>
              </a:rPr>
              <a:t> (</a:t>
            </a:r>
            <a:r>
              <a:rPr lang="en-US" sz="1600" dirty="0" err="1">
                <a:solidFill>
                  <a:srgbClr val="FF0000"/>
                </a:solidFill>
                <a:latin typeface="Courier New" panose="02070309020205020404" pitchFamily="49" charset="0"/>
                <a:cs typeface="Courier New" panose="02070309020205020404" pitchFamily="49" charset="0"/>
              </a:rPr>
              <a:t>test_id</a:t>
            </a:r>
            <a:r>
              <a:rPr lang="en-US" sz="1600" dirty="0">
                <a:solidFill>
                  <a:srgbClr val="FF0000"/>
                </a:solidFill>
                <a:latin typeface="Courier New" panose="02070309020205020404" pitchFamily="49" charset="0"/>
                <a:cs typeface="Courier New" panose="02070309020205020404" pitchFamily="49" charset="0"/>
              </a:rPr>
              <a:t>, </a:t>
            </a:r>
            <a:r>
              <a:rPr lang="en-US" sz="1600" dirty="0" err="1">
                <a:solidFill>
                  <a:srgbClr val="FF0000"/>
                </a:solidFill>
                <a:latin typeface="Courier New" panose="02070309020205020404" pitchFamily="49" charset="0"/>
                <a:cs typeface="Courier New" panose="02070309020205020404" pitchFamily="49" charset="0"/>
              </a:rPr>
              <a:t>test_desc</a:t>
            </a:r>
            <a:r>
              <a:rPr lang="en-US" sz="1600" dirty="0">
                <a:solidFill>
                  <a:srgbClr val="FF0000"/>
                </a:solidFill>
                <a:latin typeface="Courier New" panose="02070309020205020404" pitchFamily="49" charset="0"/>
                <a:cs typeface="Courier New" panose="02070309020205020404" pitchFamily="49" charset="0"/>
              </a:rPr>
              <a:t>) " +</a:t>
            </a:r>
          </a:p>
          <a:p>
            <a:r>
              <a:rPr lang="en-US" sz="1600" dirty="0">
                <a:solidFill>
                  <a:srgbClr val="FF0000"/>
                </a:solidFill>
                <a:latin typeface="Courier New" panose="02070309020205020404" pitchFamily="49" charset="0"/>
                <a:cs typeface="Courier New" panose="02070309020205020404" pitchFamily="49" charset="0"/>
              </a:rPr>
              <a:t>                      "VALUES(" + </a:t>
            </a:r>
            <a:r>
              <a:rPr lang="en-US" sz="1600" dirty="0" err="1">
                <a:solidFill>
                  <a:srgbClr val="FF0000"/>
                </a:solidFill>
                <a:latin typeface="Courier New" panose="02070309020205020404" pitchFamily="49" charset="0"/>
                <a:cs typeface="Courier New" panose="02070309020205020404" pitchFamily="49" charset="0"/>
              </a:rPr>
              <a:t>args</a:t>
            </a:r>
            <a:r>
              <a:rPr lang="en-US" sz="1600" dirty="0">
                <a:solidFill>
                  <a:srgbClr val="FF0000"/>
                </a:solidFill>
                <a:latin typeface="Courier New" panose="02070309020205020404" pitchFamily="49" charset="0"/>
                <a:cs typeface="Courier New" panose="02070309020205020404" pitchFamily="49" charset="0"/>
              </a:rPr>
              <a:t>[0] + </a:t>
            </a:r>
          </a:p>
          <a:p>
            <a:r>
              <a:rPr lang="en-US" sz="1600" dirty="0">
                <a:solidFill>
                  <a:srgbClr val="FF0000"/>
                </a:solidFill>
                <a:latin typeface="Courier New" panose="02070309020205020404" pitchFamily="49" charset="0"/>
                <a:cs typeface="Courier New" panose="02070309020205020404" pitchFamily="49" charset="0"/>
              </a:rPr>
              <a:t>                      ", `This describes the test.')"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con.commit</a:t>
            </a:r>
            <a:r>
              <a:rPr lang="en-US" sz="1600" dirty="0">
                <a:latin typeface="Courier New" panose="02070309020205020404" pitchFamily="49" charset="0"/>
                <a:cs typeface="Courier New" panose="02070309020205020404" pitchFamily="49" charset="0"/>
              </a:rPr>
              <a:t>();                 // commit the two statements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("Insert succeeded.");</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s.close</a:t>
            </a:r>
            <a:r>
              <a:rPr lang="en-US" sz="1600" dirty="0">
                <a:latin typeface="Courier New" panose="02070309020205020404" pitchFamily="49" charset="0"/>
                <a:cs typeface="Courier New" panose="02070309020205020404" pitchFamily="49" charset="0"/>
              </a:rPr>
              <a:t>();                    // close the second statement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catch( </a:t>
            </a:r>
            <a:r>
              <a:rPr lang="en-US" sz="1600" dirty="0" err="1">
                <a:latin typeface="Courier New" panose="02070309020205020404" pitchFamily="49" charset="0"/>
                <a:cs typeface="Courier New" panose="02070309020205020404" pitchFamily="49" charset="0"/>
              </a:rPr>
              <a:t>SQLException</a:t>
            </a:r>
            <a:r>
              <a:rPr lang="en-US" sz="1600" dirty="0">
                <a:latin typeface="Courier New" panose="02070309020205020404" pitchFamily="49" charset="0"/>
                <a:cs typeface="Courier New" panose="02070309020205020404" pitchFamily="49" charset="0"/>
              </a:rPr>
              <a:t> e ) {</a:t>
            </a:r>
          </a:p>
          <a:p>
            <a:r>
              <a:rPr lang="en-US" sz="1600" dirty="0">
                <a:latin typeface="Courier New" panose="02070309020205020404" pitchFamily="49" charset="0"/>
                <a:cs typeface="Courier New" panose="02070309020205020404" pitchFamily="49" charset="0"/>
              </a:rPr>
              <a:t>      if( con != null )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6216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Problems</a:t>
            </a:r>
            <a:endParaRPr lang="en-US" dirty="0"/>
          </a:p>
        </p:txBody>
      </p:sp>
      <p:sp>
        <p:nvSpPr>
          <p:cNvPr id="4" name="Content Placeholder 3"/>
          <p:cNvSpPr>
            <a:spLocks noGrp="1"/>
          </p:cNvSpPr>
          <p:nvPr>
            <p:ph sz="quarter" idx="1"/>
          </p:nvPr>
        </p:nvSpPr>
        <p:spPr/>
        <p:txBody>
          <a:bodyPr/>
          <a:lstStyle/>
          <a:p>
            <a:r>
              <a:rPr lang="en-US" dirty="0" smtClean="0"/>
              <a:t>SQL statements as literals</a:t>
            </a:r>
          </a:p>
          <a:p>
            <a:pPr lvl="1"/>
            <a:r>
              <a:rPr lang="en-US" dirty="0" smtClean="0"/>
              <a:t>No syntax checking, errors occur at runtime</a:t>
            </a:r>
          </a:p>
          <a:p>
            <a:r>
              <a:rPr lang="en-US" dirty="0" smtClean="0"/>
              <a:t>Object model (in memory) vs. </a:t>
            </a:r>
            <a:br>
              <a:rPr lang="en-US" dirty="0" smtClean="0"/>
            </a:br>
            <a:r>
              <a:rPr lang="en-US" dirty="0" smtClean="0"/>
              <a:t>Relational model (on disk)</a:t>
            </a:r>
          </a:p>
          <a:p>
            <a:pPr lvl="1"/>
            <a:r>
              <a:rPr lang="en-US" dirty="0" smtClean="0"/>
              <a:t>Constantly having to parse/</a:t>
            </a:r>
            <a:r>
              <a:rPr lang="en-US" dirty="0" err="1" smtClean="0"/>
              <a:t>unparse</a:t>
            </a:r>
            <a:r>
              <a:rPr lang="en-US" dirty="0" smtClean="0"/>
              <a:t> data</a:t>
            </a:r>
          </a:p>
          <a:p>
            <a:r>
              <a:rPr lang="en-US" dirty="0" smtClean="0"/>
              <a:t>Duplication of knowledge of tables</a:t>
            </a:r>
          </a:p>
          <a:p>
            <a:pPr lvl="1"/>
            <a:r>
              <a:rPr lang="en-US" dirty="0" smtClean="0"/>
              <a:t>Column names </a:t>
            </a:r>
            <a:endParaRPr lang="en-US" dirty="0"/>
          </a:p>
        </p:txBody>
      </p:sp>
    </p:spTree>
    <p:extLst>
      <p:ext uri="{BB962C8B-B14F-4D97-AF65-F5344CB8AC3E}">
        <p14:creationId xmlns:p14="http://schemas.microsoft.com/office/powerpoint/2010/main" val="2650588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to the rescue </a:t>
            </a:r>
            <a:endParaRPr lang="en-US" dirty="0"/>
          </a:p>
        </p:txBody>
      </p:sp>
      <p:sp>
        <p:nvSpPr>
          <p:cNvPr id="3" name="TextBox 2"/>
          <p:cNvSpPr txBox="1"/>
          <p:nvPr/>
        </p:nvSpPr>
        <p:spPr>
          <a:xfrm>
            <a:off x="-104576" y="1712476"/>
            <a:ext cx="10524035" cy="5355312"/>
          </a:xfrm>
          <a:prstGeom prst="rect">
            <a:avLst/>
          </a:prstGeom>
          <a:noFill/>
        </p:spPr>
        <p:txBody>
          <a:bodyPr wrap="none" rtlCol="0">
            <a:spAutoFit/>
          </a:bodyPr>
          <a:lstStyle/>
          <a:p>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MySQLGenericTableHandler</a:t>
            </a:r>
            <a:r>
              <a:rPr lang="en-US" sz="1800" dirty="0">
                <a:latin typeface="Courier New" panose="02070309020205020404" pitchFamily="49" charset="0"/>
                <a:cs typeface="Courier New" panose="02070309020205020404" pitchFamily="49" charset="0"/>
              </a:rPr>
              <a:t>&lt;</a:t>
            </a:r>
            <a:r>
              <a:rPr lang="en-US" sz="1800" dirty="0">
                <a:solidFill>
                  <a:srgbClr val="FF0000"/>
                </a:solidFill>
                <a:latin typeface="Courier New" panose="02070309020205020404" pitchFamily="49" charset="0"/>
                <a:cs typeface="Courier New" panose="02070309020205020404" pitchFamily="49" charset="0"/>
              </a:rPr>
              <a:t>T</a:t>
            </a:r>
            <a:r>
              <a:rPr lang="en-US" sz="1800" dirty="0" smtClean="0">
                <a:latin typeface="Courier New" panose="02070309020205020404" pitchFamily="49" charset="0"/>
                <a:cs typeface="Courier New" panose="02070309020205020404" pitchFamily="49" charset="0"/>
              </a:rPr>
              <a:t>&gt;:</a:t>
            </a:r>
            <a:r>
              <a:rPr lang="en-US" sz="1800" dirty="0" err="1" smtClean="0">
                <a:latin typeface="Courier New" panose="02070309020205020404" pitchFamily="49" charset="0"/>
                <a:cs typeface="Courier New" panose="02070309020205020404" pitchFamily="49" charset="0"/>
              </a:rPr>
              <a:t>MySqlFramework</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where </a:t>
            </a:r>
            <a:r>
              <a:rPr lang="en-US" sz="1800" dirty="0" smtClean="0">
                <a:latin typeface="Courier New" panose="02070309020205020404" pitchFamily="49" charset="0"/>
                <a:cs typeface="Courier New" panose="02070309020205020404" pitchFamily="49" charset="0"/>
              </a:rPr>
              <a:t>T:class,new()</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public </a:t>
            </a:r>
            <a:r>
              <a:rPr lang="en-US" sz="1800" dirty="0" err="1">
                <a:latin typeface="Courier New" panose="02070309020205020404" pitchFamily="49" charset="0"/>
                <a:cs typeface="Courier New" panose="02070309020205020404" pitchFamily="49" charset="0"/>
              </a:rPr>
              <a:t>MySQLGenericTableHandler</a:t>
            </a:r>
            <a:r>
              <a:rPr lang="en-US" sz="1800" dirty="0">
                <a:latin typeface="Courier New" panose="02070309020205020404" pitchFamily="49" charset="0"/>
                <a:cs typeface="Courier New" panose="02070309020205020404" pitchFamily="49" charset="0"/>
              </a:rPr>
              <a:t>(string </a:t>
            </a:r>
            <a:r>
              <a:rPr lang="en-US" sz="1800" dirty="0" err="1">
                <a:latin typeface="Courier New" panose="02070309020205020404" pitchFamily="49" charset="0"/>
                <a:cs typeface="Courier New" panose="02070309020205020404" pitchFamily="49" charset="0"/>
              </a:rPr>
              <a:t>connectionString</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string </a:t>
            </a:r>
            <a:r>
              <a:rPr lang="en-US" sz="1800" dirty="0">
                <a:latin typeface="Courier New" panose="02070309020205020404" pitchFamily="49" charset="0"/>
                <a:cs typeface="Courier New" panose="02070309020205020404" pitchFamily="49" charset="0"/>
              </a:rPr>
              <a:t>realm, string </a:t>
            </a:r>
            <a:r>
              <a:rPr lang="en-US" sz="1800" dirty="0" err="1">
                <a:latin typeface="Courier New" panose="02070309020205020404" pitchFamily="49" charset="0"/>
                <a:cs typeface="Courier New" panose="02070309020205020404" pitchFamily="49" charset="0"/>
              </a:rPr>
              <a:t>storeName</a:t>
            </a:r>
            <a:r>
              <a:rPr lang="en-US" sz="1800" dirty="0">
                <a:latin typeface="Courier New" panose="02070309020205020404" pitchFamily="49" charset="0"/>
                <a:cs typeface="Courier New" panose="02070309020205020404" pitchFamily="49" charset="0"/>
              </a:rPr>
              <a:t>) : base(</a:t>
            </a:r>
            <a:r>
              <a:rPr lang="en-US" sz="1800" dirty="0" err="1">
                <a:latin typeface="Courier New" panose="02070309020205020404" pitchFamily="49" charset="0"/>
                <a:cs typeface="Courier New" panose="02070309020205020404" pitchFamily="49" charset="0"/>
              </a:rPr>
              <a:t>connectionString</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m_connectionString</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connectionString</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Type </a:t>
            </a:r>
            <a:r>
              <a:rPr lang="en-US" sz="1800" dirty="0">
                <a:latin typeface="Courier New" panose="02070309020205020404" pitchFamily="49" charset="0"/>
                <a:cs typeface="Courier New" panose="02070309020205020404" pitchFamily="49" charset="0"/>
              </a:rPr>
              <a:t>t = </a:t>
            </a:r>
            <a:r>
              <a:rPr lang="en-US" sz="1800" dirty="0" err="1">
                <a:latin typeface="Courier New" panose="02070309020205020404" pitchFamily="49" charset="0"/>
                <a:cs typeface="Courier New" panose="02070309020205020404" pitchFamily="49" charset="0"/>
              </a:rPr>
              <a:t>typeof</a:t>
            </a:r>
            <a:r>
              <a:rPr lang="en-US" sz="1800" dirty="0">
                <a:latin typeface="Courier New" panose="02070309020205020404" pitchFamily="49" charset="0"/>
                <a:cs typeface="Courier New" panose="02070309020205020404" pitchFamily="49" charset="0"/>
              </a:rPr>
              <a:t>(T);</a:t>
            </a:r>
          </a:p>
          <a:p>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FieldInfo</a:t>
            </a:r>
            <a:r>
              <a:rPr lang="en-US" sz="1800" dirty="0">
                <a:latin typeface="Courier New" panose="02070309020205020404" pitchFamily="49" charset="0"/>
                <a:cs typeface="Courier New" panose="02070309020205020404" pitchFamily="49" charset="0"/>
              </a:rPr>
              <a:t>[] fields = </a:t>
            </a:r>
            <a:r>
              <a:rPr lang="en-US" sz="1800" dirty="0" err="1">
                <a:latin typeface="Courier New" panose="02070309020205020404" pitchFamily="49" charset="0"/>
                <a:cs typeface="Courier New" panose="02070309020205020404" pitchFamily="49" charset="0"/>
              </a:rPr>
              <a:t>t.GetFields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BindingFlags.Public</a:t>
            </a:r>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BindingFlags.Instance</a:t>
            </a:r>
            <a:r>
              <a:rPr lang="en-US" sz="18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BindingFlags.DeclaredOnly</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fields.Length</a:t>
            </a:r>
            <a:r>
              <a:rPr lang="en-US" sz="1800" dirty="0">
                <a:latin typeface="Courier New" panose="02070309020205020404" pitchFamily="49" charset="0"/>
                <a:cs typeface="Courier New" panose="02070309020205020404" pitchFamily="49" charset="0"/>
              </a:rPr>
              <a:t> == 0)</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return</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foreach</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FieldInfo</a:t>
            </a:r>
            <a:r>
              <a:rPr lang="en-US" sz="1800" dirty="0">
                <a:latin typeface="Courier New" panose="02070309020205020404" pitchFamily="49" charset="0"/>
                <a:cs typeface="Courier New" panose="02070309020205020404" pitchFamily="49" charset="0"/>
              </a:rPr>
              <a:t> f in  fields)</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if (</a:t>
            </a:r>
            <a:r>
              <a:rPr lang="en-US" sz="1800" dirty="0" err="1">
                <a:latin typeface="Courier New" panose="02070309020205020404" pitchFamily="49" charset="0"/>
                <a:cs typeface="Courier New" panose="02070309020205020404" pitchFamily="49" charset="0"/>
              </a:rPr>
              <a:t>f.Name</a:t>
            </a:r>
            <a:r>
              <a:rPr lang="en-US" sz="1800" dirty="0">
                <a:latin typeface="Courier New" panose="02070309020205020404" pitchFamily="49" charset="0"/>
                <a:cs typeface="Courier New" panose="02070309020205020404" pitchFamily="49" charset="0"/>
              </a:rPr>
              <a:t> != "Data")</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f.Name</a:t>
            </a:r>
            <a:r>
              <a:rPr lang="en-US" sz="1800" dirty="0">
                <a:latin typeface="Courier New" panose="02070309020205020404" pitchFamily="49" charset="0"/>
                <a:cs typeface="Courier New" panose="02070309020205020404" pitchFamily="49" charset="0"/>
              </a:rPr>
              <a:t>] = f;</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else</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m_DataField</a:t>
            </a:r>
            <a:r>
              <a:rPr lang="en-US" sz="1800" dirty="0">
                <a:latin typeface="Courier New" panose="02070309020205020404" pitchFamily="49" charset="0"/>
                <a:cs typeface="Courier New" panose="02070309020205020404" pitchFamily="49" charset="0"/>
              </a:rPr>
              <a:t> = f;</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9781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Table</a:t>
            </a:r>
            <a:endParaRPr lang="en-US" dirty="0"/>
          </a:p>
        </p:txBody>
      </p:sp>
      <p:sp>
        <p:nvSpPr>
          <p:cNvPr id="3" name="TextBox 2"/>
          <p:cNvSpPr txBox="1"/>
          <p:nvPr/>
        </p:nvSpPr>
        <p:spPr>
          <a:xfrm>
            <a:off x="183456" y="1712476"/>
            <a:ext cx="9559027" cy="4801314"/>
          </a:xfrm>
          <a:prstGeom prst="rect">
            <a:avLst/>
          </a:prstGeom>
          <a:noFill/>
        </p:spPr>
        <p:txBody>
          <a:bodyPr wrap="none" rtlCol="0">
            <a:spAutoFit/>
          </a:bodyPr>
          <a:lstStyle/>
          <a:p>
            <a:r>
              <a:rPr lang="en-US" sz="1800" dirty="0" smtClean="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MySqlGroupsGroupsHandler</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MySQLGenericTableHandler</a:t>
            </a:r>
            <a:r>
              <a:rPr lang="en-US" sz="1800" dirty="0">
                <a:latin typeface="Courier New" panose="02070309020205020404" pitchFamily="49" charset="0"/>
                <a:cs typeface="Courier New" panose="02070309020205020404" pitchFamily="49" charset="0"/>
              </a:rPr>
              <a:t>&lt;</a:t>
            </a:r>
            <a:r>
              <a:rPr lang="en-US" sz="1800" dirty="0" err="1">
                <a:solidFill>
                  <a:srgbClr val="FF0000"/>
                </a:solidFill>
                <a:latin typeface="Courier New" panose="02070309020205020404" pitchFamily="49" charset="0"/>
                <a:cs typeface="Courier New" panose="02070309020205020404" pitchFamily="49" charset="0"/>
              </a:rPr>
              <a:t>GroupData</a:t>
            </a:r>
            <a:r>
              <a:rPr lang="en-US" sz="1800" dirty="0">
                <a:latin typeface="Courier New" panose="02070309020205020404" pitchFamily="49" charset="0"/>
                <a:cs typeface="Courier New" panose="02070309020205020404" pitchFamily="49" charset="0"/>
              </a:rPr>
              <a:t>&gt;</a:t>
            </a:r>
          </a:p>
          <a:p>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public </a:t>
            </a:r>
            <a:r>
              <a:rPr lang="en-US" sz="1800" dirty="0" err="1">
                <a:latin typeface="Courier New" panose="02070309020205020404" pitchFamily="49" charset="0"/>
                <a:cs typeface="Courier New" panose="02070309020205020404" pitchFamily="49" charset="0"/>
              </a:rPr>
              <a:t>MySqlGroupsGroupsHandler</a:t>
            </a:r>
            <a:r>
              <a:rPr lang="en-US" sz="1800" dirty="0">
                <a:latin typeface="Courier New" panose="02070309020205020404" pitchFamily="49" charset="0"/>
                <a:cs typeface="Courier New" panose="02070309020205020404" pitchFamily="49" charset="0"/>
              </a:rPr>
              <a:t>(string </a:t>
            </a:r>
            <a:r>
              <a:rPr lang="en-US" sz="1800" dirty="0" err="1">
                <a:latin typeface="Courier New" panose="02070309020205020404" pitchFamily="49" charset="0"/>
                <a:cs typeface="Courier New" panose="02070309020205020404" pitchFamily="49" charset="0"/>
              </a:rPr>
              <a:t>connectionString</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string </a:t>
            </a:r>
            <a:r>
              <a:rPr lang="en-US" sz="1800" dirty="0">
                <a:latin typeface="Courier New" panose="02070309020205020404" pitchFamily="49" charset="0"/>
                <a:cs typeface="Courier New" panose="02070309020205020404" pitchFamily="49" charset="0"/>
              </a:rPr>
              <a:t>realm, </a:t>
            </a:r>
            <a:endParaRPr lang="en-US" sz="1800" dirty="0" smtClean="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string </a:t>
            </a:r>
            <a:r>
              <a:rPr lang="en-US" sz="1800" dirty="0">
                <a:latin typeface="Courier New" panose="02070309020205020404" pitchFamily="49" charset="0"/>
                <a:cs typeface="Courier New" panose="02070309020205020404" pitchFamily="49" charset="0"/>
              </a:rPr>
              <a:t>store) </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base(</a:t>
            </a:r>
            <a:r>
              <a:rPr lang="en-US" sz="1800" dirty="0" err="1">
                <a:latin typeface="Courier New" panose="02070309020205020404" pitchFamily="49" charset="0"/>
                <a:cs typeface="Courier New" panose="02070309020205020404" pitchFamily="49" charset="0"/>
              </a:rPr>
              <a:t>connectionString</a:t>
            </a:r>
            <a:r>
              <a:rPr lang="en-US" sz="1800" dirty="0">
                <a:latin typeface="Courier New" panose="02070309020205020404" pitchFamily="49" charset="0"/>
                <a:cs typeface="Courier New" panose="02070309020205020404" pitchFamily="49" charset="0"/>
              </a:rPr>
              <a:t>, realm, store)</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a:t>
            </a:r>
          </a:p>
          <a:p>
            <a:endParaRPr lang="en-US" sz="1800" dirty="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GroupData</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public UUID </a:t>
            </a:r>
            <a:r>
              <a:rPr lang="en-US" sz="1800" dirty="0" err="1">
                <a:latin typeface="Courier New" panose="02070309020205020404" pitchFamily="49" charset="0"/>
                <a:cs typeface="Courier New" panose="02070309020205020404" pitchFamily="49" charset="0"/>
              </a:rPr>
              <a:t>GroupID</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public Dictionary&lt;string, string&gt; Data;</a:t>
            </a:r>
          </a:p>
          <a:p>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9475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to the rescue </a:t>
            </a:r>
            <a:endParaRPr lang="en-US" dirty="0"/>
          </a:p>
        </p:txBody>
      </p:sp>
      <p:sp>
        <p:nvSpPr>
          <p:cNvPr id="3" name="TextBox 2"/>
          <p:cNvSpPr txBox="1"/>
          <p:nvPr/>
        </p:nvSpPr>
        <p:spPr>
          <a:xfrm>
            <a:off x="-104576" y="1712476"/>
            <a:ext cx="9559027" cy="5909310"/>
          </a:xfrm>
          <a:prstGeom prst="rect">
            <a:avLst/>
          </a:prstGeom>
          <a:noFill/>
        </p:spPr>
        <p:txBody>
          <a:bodyPr wrap="none" rtlCol="0">
            <a:spAutoFit/>
          </a:bodyPr>
          <a:lstStyle/>
          <a:p>
            <a:r>
              <a:rPr lang="en-US" sz="1800" dirty="0">
                <a:latin typeface="Courier New" panose="02070309020205020404" pitchFamily="49" charset="0"/>
                <a:cs typeface="Courier New" panose="02070309020205020404" pitchFamily="49" charset="0"/>
              </a:rPr>
              <a:t> public virtual T[] Get(string[] fields, string[] keys)</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if (</a:t>
            </a:r>
            <a:r>
              <a:rPr lang="en-US" sz="1800" dirty="0" err="1">
                <a:latin typeface="Courier New" panose="02070309020205020404" pitchFamily="49" charset="0"/>
                <a:cs typeface="Courier New" panose="02070309020205020404" pitchFamily="49" charset="0"/>
              </a:rPr>
              <a:t>fields.Length</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keys.Length</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return new T[0</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List&lt;string&gt; terms = new List&lt;string&gt;();</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using (</a:t>
            </a:r>
            <a:r>
              <a:rPr lang="en-US" sz="1800" dirty="0" err="1">
                <a:latin typeface="Courier New" panose="02070309020205020404" pitchFamily="49" charset="0"/>
                <a:cs typeface="Courier New" panose="02070309020205020404" pitchFamily="49" charset="0"/>
              </a:rPr>
              <a:t>MySqlCommand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cmd</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MySqlCommand</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for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a:t>
            </a:r>
            <a:r>
              <a:rPr lang="en-US" sz="1800" dirty="0" err="1">
                <a:latin typeface="Courier New" panose="02070309020205020404" pitchFamily="49" charset="0"/>
                <a:cs typeface="Courier New" panose="02070309020205020404" pitchFamily="49" charset="0"/>
              </a:rPr>
              <a:t>fields.Length</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cmd.Parameters.AddWithValue</a:t>
            </a:r>
            <a:r>
              <a:rPr lang="en-US" sz="1800" dirty="0">
                <a:latin typeface="Courier New" panose="02070309020205020404" pitchFamily="49" charset="0"/>
                <a:cs typeface="Courier New" panose="02070309020205020404" pitchFamily="49" charset="0"/>
              </a:rPr>
              <a:t>(fields[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keys[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terms.Add</a:t>
            </a:r>
            <a:r>
              <a:rPr lang="en-US" sz="1800" dirty="0">
                <a:latin typeface="Courier New" panose="02070309020205020404" pitchFamily="49" charset="0"/>
                <a:cs typeface="Courier New" panose="02070309020205020404" pitchFamily="49" charset="0"/>
              </a:rPr>
              <a:t>("`" + fields[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 = ?" + fields[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string where = </a:t>
            </a:r>
            <a:r>
              <a:rPr lang="en-US" sz="1800" dirty="0" err="1">
                <a:latin typeface="Courier New" panose="02070309020205020404" pitchFamily="49" charset="0"/>
                <a:cs typeface="Courier New" panose="02070309020205020404" pitchFamily="49" charset="0"/>
              </a:rPr>
              <a:t>String.Join</a:t>
            </a:r>
            <a:r>
              <a:rPr lang="en-US" sz="1800" dirty="0">
                <a:latin typeface="Courier New" panose="02070309020205020404" pitchFamily="49" charset="0"/>
                <a:cs typeface="Courier New" panose="02070309020205020404" pitchFamily="49" charset="0"/>
              </a:rPr>
              <a:t>(" and ", </a:t>
            </a:r>
            <a:r>
              <a:rPr lang="en-US" sz="1800" dirty="0" err="1">
                <a:latin typeface="Courier New" panose="02070309020205020404" pitchFamily="49" charset="0"/>
                <a:cs typeface="Courier New" panose="02070309020205020404" pitchFamily="49" charset="0"/>
              </a:rPr>
              <a:t>terms.ToArray</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string query = </a:t>
            </a:r>
            <a:r>
              <a:rPr lang="en-US" sz="1800" dirty="0" err="1">
                <a:latin typeface="Courier New" panose="02070309020205020404" pitchFamily="49" charset="0"/>
                <a:cs typeface="Courier New" panose="02070309020205020404" pitchFamily="49" charset="0"/>
              </a:rPr>
              <a:t>String.Format</a:t>
            </a:r>
            <a:r>
              <a:rPr lang="en-US" sz="1800" dirty="0">
                <a:latin typeface="Courier New" panose="02070309020205020404" pitchFamily="49" charset="0"/>
                <a:cs typeface="Courier New" panose="02070309020205020404" pitchFamily="49" charset="0"/>
              </a:rPr>
              <a:t>("select * from {0} where {1}",</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m_Realm</a:t>
            </a:r>
            <a:r>
              <a:rPr lang="en-US" sz="1800" dirty="0">
                <a:latin typeface="Courier New" panose="02070309020205020404" pitchFamily="49" charset="0"/>
                <a:cs typeface="Courier New" panose="02070309020205020404" pitchFamily="49" charset="0"/>
              </a:rPr>
              <a:t>, where);</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cmd.CommandText</a:t>
            </a:r>
            <a:r>
              <a:rPr lang="en-US" sz="1800" dirty="0">
                <a:latin typeface="Courier New" panose="02070309020205020404" pitchFamily="49" charset="0"/>
                <a:cs typeface="Courier New" panose="02070309020205020404" pitchFamily="49" charset="0"/>
              </a:rPr>
              <a:t> = query</a:t>
            </a: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return </a:t>
            </a:r>
            <a:r>
              <a:rPr lang="en-US" sz="1800" dirty="0" err="1">
                <a:solidFill>
                  <a:srgbClr val="FF0000"/>
                </a:solidFill>
                <a:latin typeface="Courier New" panose="02070309020205020404" pitchFamily="49" charset="0"/>
                <a:cs typeface="Courier New" panose="02070309020205020404" pitchFamily="49" charset="0"/>
              </a:rPr>
              <a:t>DoQuery</a:t>
            </a:r>
            <a:r>
              <a:rPr lang="en-US" sz="1800" dirty="0">
                <a:solidFill>
                  <a:srgbClr val="FF0000"/>
                </a:solidFill>
                <a:latin typeface="Courier New" panose="02070309020205020404" pitchFamily="49" charset="0"/>
                <a:cs typeface="Courier New" panose="02070309020205020404" pitchFamily="49" charset="0"/>
              </a:rPr>
              <a:t>(</a:t>
            </a:r>
            <a:r>
              <a:rPr lang="en-US" sz="1800" dirty="0" err="1">
                <a:solidFill>
                  <a:srgbClr val="FF0000"/>
                </a:solidFill>
                <a:latin typeface="Courier New" panose="02070309020205020404" pitchFamily="49" charset="0"/>
                <a:cs typeface="Courier New" panose="02070309020205020404" pitchFamily="49" charset="0"/>
              </a:rPr>
              <a:t>cmd</a:t>
            </a:r>
            <a:r>
              <a:rPr lang="en-US" sz="1800" dirty="0">
                <a:solidFill>
                  <a:srgbClr val="FF0000"/>
                </a:solidFill>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4" name="TextBox 3"/>
          <p:cNvSpPr txBox="1"/>
          <p:nvPr/>
        </p:nvSpPr>
        <p:spPr>
          <a:xfrm rot="19277771">
            <a:off x="7632300" y="1968875"/>
            <a:ext cx="1678665" cy="461665"/>
          </a:xfrm>
          <a:prstGeom prst="rect">
            <a:avLst/>
          </a:prstGeom>
          <a:noFill/>
        </p:spPr>
        <p:txBody>
          <a:bodyPr wrap="none" rtlCol="0">
            <a:spAutoFit/>
          </a:bodyPr>
          <a:lstStyle/>
          <a:p>
            <a:r>
              <a:rPr lang="en-US" dirty="0" smtClean="0"/>
              <a:t>Generic Get</a:t>
            </a:r>
            <a:endParaRPr lang="en-US" dirty="0"/>
          </a:p>
        </p:txBody>
      </p:sp>
      <p:sp>
        <p:nvSpPr>
          <p:cNvPr id="5" name="TextBox 4"/>
          <p:cNvSpPr txBox="1"/>
          <p:nvPr/>
        </p:nvSpPr>
        <p:spPr>
          <a:xfrm>
            <a:off x="759520" y="1289720"/>
            <a:ext cx="5715026" cy="461665"/>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In </a:t>
            </a:r>
            <a:r>
              <a:rPr lang="en-US" dirty="0" err="1" smtClean="0">
                <a:latin typeface="Courier New" panose="02070309020205020404" pitchFamily="49" charset="0"/>
                <a:cs typeface="Courier New" panose="02070309020205020404" pitchFamily="49" charset="0"/>
              </a:rPr>
              <a:t>MySQLGenericTableHandler</a:t>
            </a:r>
            <a:r>
              <a:rPr lang="en-US" dirty="0" smtClean="0">
                <a:latin typeface="Courier New" panose="02070309020205020404" pitchFamily="49" charset="0"/>
                <a:cs typeface="Courier New" panose="02070309020205020404" pitchFamily="49" charset="0"/>
              </a:rPr>
              <a:t>&lt;T&gt;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8973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to the rescue </a:t>
            </a:r>
            <a:endParaRPr lang="en-US" dirty="0"/>
          </a:p>
        </p:txBody>
      </p:sp>
      <p:sp>
        <p:nvSpPr>
          <p:cNvPr id="3" name="TextBox 2"/>
          <p:cNvSpPr txBox="1"/>
          <p:nvPr/>
        </p:nvSpPr>
        <p:spPr>
          <a:xfrm>
            <a:off x="-104576" y="1712476"/>
            <a:ext cx="10524035" cy="4801314"/>
          </a:xfrm>
          <a:prstGeom prst="rect">
            <a:avLst/>
          </a:prstGeom>
          <a:noFill/>
        </p:spPr>
        <p:txBody>
          <a:bodyPr wrap="none" rtlCol="0">
            <a:spAutoFit/>
          </a:bodyPr>
          <a:lstStyle/>
          <a:p>
            <a:r>
              <a:rPr lang="en-US" sz="1800" dirty="0" smtClean="0">
                <a:latin typeface="Courier New" panose="02070309020205020404" pitchFamily="49" charset="0"/>
                <a:cs typeface="Courier New" panose="02070309020205020404" pitchFamily="49" charset="0"/>
              </a:rPr>
              <a:t> protected </a:t>
            </a:r>
            <a:r>
              <a:rPr lang="en-US" sz="1800" dirty="0">
                <a:latin typeface="Courier New" panose="02070309020205020404" pitchFamily="49" charset="0"/>
                <a:cs typeface="Courier New" panose="02070309020205020404" pitchFamily="49" charset="0"/>
              </a:rPr>
              <a:t>T[] </a:t>
            </a:r>
            <a:r>
              <a:rPr lang="en-US" sz="1800" dirty="0" err="1">
                <a:latin typeface="Courier New" panose="02070309020205020404" pitchFamily="49" charset="0"/>
                <a:cs typeface="Courier New" panose="02070309020205020404" pitchFamily="49" charset="0"/>
              </a:rPr>
              <a:t>DoQuery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MySqlCommand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cmd</a:t>
            </a: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List&lt;T&gt; result = new List&lt;T</a:t>
            </a:r>
            <a:r>
              <a:rPr lang="en-US" sz="1800" dirty="0" smtClean="0">
                <a:latin typeface="Courier New" panose="02070309020205020404" pitchFamily="49" charset="0"/>
                <a:cs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using (</a:t>
            </a:r>
            <a:r>
              <a:rPr lang="en-US" sz="1800" dirty="0" err="1">
                <a:latin typeface="Courier New" panose="02070309020205020404" pitchFamily="49" charset="0"/>
                <a:cs typeface="Courier New" panose="02070309020205020404" pitchFamily="49" charset="0"/>
              </a:rPr>
              <a:t>MySqlConnection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dbcon</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MySqlConnection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m_connectionString</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dbcon.Open</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cmd.Connection</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dbcon</a:t>
            </a:r>
            <a:r>
              <a:rPr lang="en-US" sz="1800" dirty="0">
                <a:latin typeface="Courier New" panose="02070309020205020404" pitchFamily="49" charset="0"/>
                <a:cs typeface="Courier New" panose="02070309020205020404" pitchFamily="49" charset="0"/>
              </a:rPr>
              <a:t>;</a:t>
            </a:r>
          </a:p>
          <a:p>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using (</a:t>
            </a:r>
            <a:r>
              <a:rPr lang="en-US" sz="1800" dirty="0" err="1">
                <a:latin typeface="Courier New" panose="02070309020205020404" pitchFamily="49" charset="0"/>
                <a:cs typeface="Courier New" panose="02070309020205020404" pitchFamily="49" charset="0"/>
              </a:rPr>
              <a:t>IDataReader</a:t>
            </a:r>
            <a:r>
              <a:rPr lang="en-US" sz="1800" dirty="0">
                <a:latin typeface="Courier New" panose="02070309020205020404" pitchFamily="49" charset="0"/>
                <a:cs typeface="Courier New" panose="02070309020205020404" pitchFamily="49" charset="0"/>
              </a:rPr>
              <a:t> reader = </a:t>
            </a:r>
            <a:r>
              <a:rPr lang="en-US" sz="1800" dirty="0" err="1">
                <a:latin typeface="Courier New" panose="02070309020205020404" pitchFamily="49" charset="0"/>
                <a:cs typeface="Courier New" panose="02070309020205020404" pitchFamily="49" charset="0"/>
              </a:rPr>
              <a:t>cmd.ExecuteReader</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if (reader == null)</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return new T[0];</a:t>
            </a:r>
          </a:p>
          <a:p>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CheckColumnNames</a:t>
            </a:r>
            <a:r>
              <a:rPr lang="en-US" sz="1800" dirty="0">
                <a:latin typeface="Courier New" panose="02070309020205020404" pitchFamily="49" charset="0"/>
                <a:cs typeface="Courier New" panose="02070309020205020404" pitchFamily="49" charset="0"/>
              </a:rPr>
              <a:t>(reader);</a:t>
            </a:r>
          </a:p>
          <a:p>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while (</a:t>
            </a:r>
            <a:r>
              <a:rPr lang="en-US" sz="1800" dirty="0" err="1">
                <a:latin typeface="Courier New" panose="02070309020205020404" pitchFamily="49" charset="0"/>
                <a:cs typeface="Courier New" panose="02070309020205020404" pitchFamily="49" charset="0"/>
              </a:rPr>
              <a:t>reader.Read</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 row = new T</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5" name="TextBox 4"/>
          <p:cNvSpPr txBox="1"/>
          <p:nvPr/>
        </p:nvSpPr>
        <p:spPr>
          <a:xfrm>
            <a:off x="8424262" y="7266384"/>
            <a:ext cx="1696298" cy="461665"/>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403234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to the rescue </a:t>
            </a:r>
            <a:endParaRPr lang="en-US" dirty="0"/>
          </a:p>
        </p:txBody>
      </p:sp>
      <p:sp>
        <p:nvSpPr>
          <p:cNvPr id="3" name="TextBox 2"/>
          <p:cNvSpPr txBox="1"/>
          <p:nvPr/>
        </p:nvSpPr>
        <p:spPr>
          <a:xfrm>
            <a:off x="-104576" y="1712476"/>
            <a:ext cx="11489043" cy="5355312"/>
          </a:xfrm>
          <a:prstGeom prst="rect">
            <a:avLst/>
          </a:prstGeom>
          <a:noFill/>
        </p:spPr>
        <p:txBody>
          <a:bodyPr wrap="none" rtlCol="0">
            <a:spAutoFit/>
          </a:bodyPr>
          <a:lstStyle/>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foreach</a:t>
            </a:r>
            <a:r>
              <a:rPr lang="en-US" sz="1800" dirty="0">
                <a:latin typeface="Courier New" panose="02070309020205020404" pitchFamily="49" charset="0"/>
                <a:cs typeface="Courier New" panose="02070309020205020404" pitchFamily="49" charset="0"/>
              </a:rPr>
              <a:t> (string name in </a:t>
            </a:r>
            <a:r>
              <a:rPr lang="en-US" sz="1800" dirty="0" err="1">
                <a:latin typeface="Courier New" panose="02070309020205020404" pitchFamily="49" charset="0"/>
                <a:cs typeface="Courier New" panose="02070309020205020404" pitchFamily="49" charset="0"/>
              </a:rPr>
              <a:t>m_Fields.Keys</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if (reader[name] is </a:t>
            </a:r>
            <a:r>
              <a:rPr lang="en-US" sz="1800" dirty="0" err="1">
                <a:latin typeface="Courier New" panose="02070309020205020404" pitchFamily="49" charset="0"/>
                <a:cs typeface="Courier New" panose="02070309020205020404" pitchFamily="49" charset="0"/>
              </a:rPr>
              <a:t>DBNull</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continue</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if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FieldType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typeof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bool</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v = Convert.ToInt32(reader[name]);</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SetValue</a:t>
            </a:r>
            <a:r>
              <a:rPr lang="en-US" sz="1800" dirty="0">
                <a:latin typeface="Courier New" panose="02070309020205020404" pitchFamily="49" charset="0"/>
                <a:cs typeface="Courier New" panose="02070309020205020404" pitchFamily="49" charset="0"/>
              </a:rPr>
              <a:t>(row, v != 0 ? true : false);</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else if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FieldType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typeof</a:t>
            </a:r>
            <a:r>
              <a:rPr lang="en-US" sz="1800" dirty="0">
                <a:latin typeface="Courier New" panose="02070309020205020404" pitchFamily="49" charset="0"/>
                <a:cs typeface="Courier New" panose="02070309020205020404" pitchFamily="49" charset="0"/>
              </a:rPr>
              <a:t>(UUID</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SetValue</a:t>
            </a:r>
            <a:r>
              <a:rPr lang="en-US" sz="1800" dirty="0">
                <a:latin typeface="Courier New" panose="02070309020205020404" pitchFamily="49" charset="0"/>
                <a:cs typeface="Courier New" panose="02070309020205020404" pitchFamily="49" charset="0"/>
              </a:rPr>
              <a:t>(row, </a:t>
            </a:r>
            <a:r>
              <a:rPr lang="en-US" sz="1800" dirty="0" err="1">
                <a:latin typeface="Courier New" panose="02070309020205020404" pitchFamily="49" charset="0"/>
                <a:cs typeface="Courier New" panose="02070309020205020404" pitchFamily="49" charset="0"/>
              </a:rPr>
              <a:t>DBGuid.FromDB</a:t>
            </a:r>
            <a:r>
              <a:rPr lang="en-US" sz="1800" dirty="0">
                <a:latin typeface="Courier New" panose="02070309020205020404" pitchFamily="49" charset="0"/>
                <a:cs typeface="Courier New" panose="02070309020205020404" pitchFamily="49" charset="0"/>
              </a:rPr>
              <a:t>(reader[name</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else if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FieldType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typeof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v = Convert.ToInt32(reader[name]);</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SetValue</a:t>
            </a:r>
            <a:r>
              <a:rPr lang="en-US" sz="1800" dirty="0">
                <a:latin typeface="Courier New" panose="02070309020205020404" pitchFamily="49" charset="0"/>
                <a:cs typeface="Courier New" panose="02070309020205020404" pitchFamily="49" charset="0"/>
              </a:rPr>
              <a:t>(row, v);</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else</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m_Fields</a:t>
            </a:r>
            <a:r>
              <a:rPr lang="en-US" sz="1800" dirty="0">
                <a:latin typeface="Courier New" panose="02070309020205020404" pitchFamily="49" charset="0"/>
                <a:cs typeface="Courier New" panose="02070309020205020404" pitchFamily="49" charset="0"/>
              </a:rPr>
              <a:t>[name].</a:t>
            </a:r>
            <a:r>
              <a:rPr lang="en-US" sz="1800" dirty="0" err="1">
                <a:latin typeface="Courier New" panose="02070309020205020404" pitchFamily="49" charset="0"/>
                <a:cs typeface="Courier New" panose="02070309020205020404" pitchFamily="49" charset="0"/>
              </a:rPr>
              <a:t>SetValue</a:t>
            </a:r>
            <a:r>
              <a:rPr lang="en-US" sz="1800" dirty="0">
                <a:latin typeface="Courier New" panose="02070309020205020404" pitchFamily="49" charset="0"/>
                <a:cs typeface="Courier New" panose="02070309020205020404" pitchFamily="49" charset="0"/>
              </a:rPr>
              <a:t>(row, reader[name</a:t>
            </a:r>
            <a:r>
              <a:rPr lang="en-US" sz="1800" dirty="0" smtClean="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p:txBody>
      </p:sp>
      <p:sp>
        <p:nvSpPr>
          <p:cNvPr id="5" name="TextBox 4"/>
          <p:cNvSpPr txBox="1"/>
          <p:nvPr/>
        </p:nvSpPr>
        <p:spPr>
          <a:xfrm>
            <a:off x="8424262" y="7266384"/>
            <a:ext cx="1696298" cy="461665"/>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59917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368934" y="1697379"/>
            <a:ext cx="9472488" cy="5904656"/>
          </a:xfrm>
        </p:spPr>
        <p:txBody>
          <a:bodyPr>
            <a:normAutofit lnSpcReduction="10000"/>
          </a:bodyPr>
          <a:lstStyle/>
          <a:p>
            <a:pPr marL="319085" lvl="1" indent="-319085">
              <a:lnSpc>
                <a:spcPct val="95000"/>
              </a:lnSpc>
              <a:spcBef>
                <a:spcPts val="700"/>
              </a:spcBef>
              <a:buClr>
                <a:srgbClr val="E49747"/>
              </a:buClr>
              <a:buSzPct val="60000"/>
              <a:buFont typeface="Wingdings" pitchFamily="2" charset="2"/>
              <a:buChar char=""/>
            </a:pPr>
            <a:r>
              <a:rPr lang="en-GB" kern="1200" dirty="0" smtClean="0">
                <a:solidFill>
                  <a:srgbClr val="000000"/>
                </a:solidFill>
                <a:latin typeface="Times New Roman" pitchFamily="18" charset="0"/>
                <a:ea typeface="+mn-ea"/>
                <a:cs typeface="+mn-cs"/>
              </a:rPr>
              <a:t>Languages like LISP had inherent reflective properties.</a:t>
            </a:r>
          </a:p>
          <a:p>
            <a:pPr marL="719131" lvl="2" indent="-319085">
              <a:lnSpc>
                <a:spcPct val="95000"/>
              </a:lnSpc>
              <a:spcBef>
                <a:spcPts val="700"/>
              </a:spcBef>
              <a:buClr>
                <a:srgbClr val="E49747"/>
              </a:buClr>
              <a:buSzPct val="60000"/>
              <a:buFont typeface="Wingdings" pitchFamily="2" charset="2"/>
              <a:buChar char=""/>
            </a:pPr>
            <a:r>
              <a:rPr lang="en-GB" dirty="0" smtClean="0">
                <a:solidFill>
                  <a:srgbClr val="000000"/>
                </a:solidFill>
                <a:latin typeface="Times New Roman" pitchFamily="18" charset="0"/>
              </a:rPr>
              <a:t>The powerful ‘quote’ mechanism in LISP, Scheme etc enabled code to be treated as data – primitive manifestations of reflection.</a:t>
            </a:r>
          </a:p>
          <a:p>
            <a:pPr marL="319085" lvl="1" indent="-319085">
              <a:lnSpc>
                <a:spcPct val="95000"/>
              </a:lnSpc>
              <a:spcBef>
                <a:spcPts val="700"/>
              </a:spcBef>
              <a:buClr>
                <a:srgbClr val="E49747"/>
              </a:buClr>
              <a:buSzPct val="60000"/>
              <a:buFont typeface="Wingdings" pitchFamily="2" charset="2"/>
              <a:buChar char=""/>
            </a:pPr>
            <a:r>
              <a:rPr lang="en-GB" kern="1200" dirty="0" smtClean="0">
                <a:solidFill>
                  <a:srgbClr val="000000"/>
                </a:solidFill>
                <a:latin typeface="Times New Roman" pitchFamily="18" charset="0"/>
                <a:ea typeface="+mn-ea"/>
                <a:cs typeface="+mn-cs"/>
              </a:rPr>
              <a:t>Brian Cantwell Smith's </a:t>
            </a:r>
            <a:r>
              <a:rPr lang="en-GB" kern="1200" dirty="0">
                <a:solidFill>
                  <a:srgbClr val="000000"/>
                </a:solidFill>
                <a:latin typeface="Times New Roman" pitchFamily="18" charset="0"/>
                <a:ea typeface="+mn-ea"/>
                <a:cs typeface="+mn-cs"/>
              </a:rPr>
              <a:t>work in the </a:t>
            </a:r>
            <a:r>
              <a:rPr lang="en-GB" kern="1200" dirty="0" smtClean="0">
                <a:solidFill>
                  <a:srgbClr val="000000"/>
                </a:solidFill>
                <a:latin typeface="Times New Roman" pitchFamily="18" charset="0"/>
                <a:ea typeface="+mn-ea"/>
                <a:cs typeface="+mn-cs"/>
              </a:rPr>
              <a:t>80s </a:t>
            </a:r>
          </a:p>
          <a:p>
            <a:pPr marL="719131" lvl="2" indent="-319085">
              <a:lnSpc>
                <a:spcPct val="95000"/>
              </a:lnSpc>
              <a:spcBef>
                <a:spcPts val="700"/>
              </a:spcBef>
              <a:buClr>
                <a:srgbClr val="E49747"/>
              </a:buClr>
              <a:buSzPct val="60000"/>
              <a:buFont typeface="Wingdings" pitchFamily="2" charset="2"/>
              <a:buChar char=""/>
            </a:pPr>
            <a:r>
              <a:rPr lang="en-GB" kern="1200" dirty="0">
                <a:solidFill>
                  <a:srgbClr val="000000"/>
                </a:solidFill>
                <a:latin typeface="Times New Roman" pitchFamily="18" charset="0"/>
                <a:ea typeface="+mn-ea"/>
                <a:cs typeface="+mn-cs"/>
              </a:rPr>
              <a:t>F</a:t>
            </a:r>
            <a:r>
              <a:rPr lang="en-GB" kern="1200" dirty="0" smtClean="0">
                <a:solidFill>
                  <a:srgbClr val="000000"/>
                </a:solidFill>
                <a:latin typeface="Times New Roman" pitchFamily="18" charset="0"/>
                <a:ea typeface="+mn-ea"/>
                <a:cs typeface="+mn-cs"/>
              </a:rPr>
              <a:t>ormalized </a:t>
            </a:r>
            <a:r>
              <a:rPr lang="en-GB" kern="1200" dirty="0">
                <a:solidFill>
                  <a:srgbClr val="000000"/>
                </a:solidFill>
                <a:latin typeface="Times New Roman" pitchFamily="18" charset="0"/>
                <a:ea typeface="+mn-ea"/>
                <a:cs typeface="+mn-cs"/>
              </a:rPr>
              <a:t>the concept of </a:t>
            </a:r>
            <a:r>
              <a:rPr lang="en-GB" kern="1200" dirty="0" smtClean="0">
                <a:solidFill>
                  <a:srgbClr val="000000"/>
                </a:solidFill>
                <a:latin typeface="Times New Roman" pitchFamily="18" charset="0"/>
                <a:ea typeface="+mn-ea"/>
                <a:cs typeface="+mn-cs"/>
              </a:rPr>
              <a:t>reflection </a:t>
            </a:r>
          </a:p>
          <a:p>
            <a:pPr marL="719131" lvl="2" indent="-319085">
              <a:lnSpc>
                <a:spcPct val="95000"/>
              </a:lnSpc>
              <a:spcBef>
                <a:spcPts val="700"/>
              </a:spcBef>
              <a:buClr>
                <a:srgbClr val="E49747"/>
              </a:buClr>
              <a:buSzPct val="60000"/>
              <a:buFont typeface="Wingdings" pitchFamily="2" charset="2"/>
              <a:buChar char=""/>
            </a:pPr>
            <a:r>
              <a:rPr lang="en-GB" kern="1200" dirty="0" smtClean="0">
                <a:solidFill>
                  <a:srgbClr val="000000"/>
                </a:solidFill>
                <a:latin typeface="Times New Roman" pitchFamily="18" charset="0"/>
                <a:ea typeface="+mn-ea"/>
                <a:cs typeface="+mn-cs"/>
              </a:rPr>
              <a:t>Developed  two dialects of Lisp namely </a:t>
            </a:r>
            <a:r>
              <a:rPr lang="en-GB" kern="1200" dirty="0">
                <a:solidFill>
                  <a:srgbClr val="000000"/>
                </a:solidFill>
                <a:latin typeface="Times New Roman" pitchFamily="18" charset="0"/>
                <a:ea typeface="+mn-ea"/>
                <a:cs typeface="+mn-cs"/>
              </a:rPr>
              <a:t>2-Lisp and </a:t>
            </a:r>
            <a:r>
              <a:rPr lang="en-GB" kern="1200" dirty="0" smtClean="0">
                <a:solidFill>
                  <a:srgbClr val="000000"/>
                </a:solidFill>
                <a:latin typeface="Times New Roman" pitchFamily="18" charset="0"/>
                <a:ea typeface="+mn-ea"/>
                <a:cs typeface="+mn-cs"/>
              </a:rPr>
              <a:t>3-Lisp</a:t>
            </a:r>
          </a:p>
          <a:p>
            <a:pPr marL="719131" lvl="2" indent="-319085">
              <a:lnSpc>
                <a:spcPct val="95000"/>
              </a:lnSpc>
              <a:spcBef>
                <a:spcPts val="700"/>
              </a:spcBef>
              <a:buClr>
                <a:srgbClr val="E49747"/>
              </a:buClr>
              <a:buSzPct val="60000"/>
              <a:buFont typeface="Wingdings" pitchFamily="2" charset="2"/>
              <a:buChar char=""/>
            </a:pPr>
            <a:r>
              <a:rPr lang="en-GB" kern="1200" dirty="0" smtClean="0">
                <a:solidFill>
                  <a:srgbClr val="000000"/>
                </a:solidFill>
                <a:latin typeface="Times New Roman" pitchFamily="18" charset="0"/>
                <a:ea typeface="+mn-ea"/>
                <a:cs typeface="+mn-cs"/>
              </a:rPr>
              <a:t>Became </a:t>
            </a:r>
            <a:r>
              <a:rPr lang="en-GB" kern="1200" dirty="0">
                <a:solidFill>
                  <a:srgbClr val="000000"/>
                </a:solidFill>
                <a:latin typeface="Times New Roman" pitchFamily="18" charset="0"/>
                <a:ea typeface="+mn-ea"/>
                <a:cs typeface="+mn-cs"/>
              </a:rPr>
              <a:t>famous in the functional domain and therefore inspired much work there</a:t>
            </a:r>
            <a:r>
              <a:rPr lang="en-GB" kern="1200" dirty="0" smtClean="0">
                <a:solidFill>
                  <a:srgbClr val="000000"/>
                </a:solidFill>
                <a:latin typeface="Times New Roman" pitchFamily="18" charset="0"/>
                <a:ea typeface="+mn-ea"/>
                <a:cs typeface="+mn-cs"/>
              </a:rPr>
              <a:t>.</a:t>
            </a:r>
          </a:p>
          <a:p>
            <a:pPr marL="319085" lvl="1" indent="-319085">
              <a:lnSpc>
                <a:spcPct val="95000"/>
              </a:lnSpc>
              <a:spcBef>
                <a:spcPts val="700"/>
              </a:spcBef>
              <a:buClr>
                <a:srgbClr val="E49747"/>
              </a:buClr>
              <a:buSzPct val="60000"/>
              <a:buFont typeface="Wingdings" pitchFamily="2" charset="2"/>
              <a:buChar char=""/>
            </a:pPr>
            <a:r>
              <a:rPr lang="en-GB" dirty="0">
                <a:solidFill>
                  <a:schemeClr val="tx1"/>
                </a:solidFill>
                <a:latin typeface="+mn-lt"/>
              </a:rPr>
              <a:t>By the end of the 90s- the need for structuring </a:t>
            </a:r>
            <a:r>
              <a:rPr lang="en-GB" dirty="0" smtClean="0">
                <a:solidFill>
                  <a:schemeClr val="tx1"/>
                </a:solidFill>
                <a:latin typeface="+mn-lt"/>
              </a:rPr>
              <a:t>mechanisms </a:t>
            </a:r>
            <a:r>
              <a:rPr lang="en-GB" dirty="0">
                <a:solidFill>
                  <a:schemeClr val="tx1"/>
                </a:solidFill>
                <a:latin typeface="+mn-lt"/>
              </a:rPr>
              <a:t>was noticed </a:t>
            </a:r>
            <a:endParaRPr lang="en-GB" dirty="0" smtClean="0">
              <a:solidFill>
                <a:schemeClr val="tx1"/>
              </a:solidFill>
              <a:latin typeface="+mn-lt"/>
            </a:endParaRPr>
          </a:p>
          <a:p>
            <a:pPr marL="719131" lvl="2" indent="-319085">
              <a:lnSpc>
                <a:spcPct val="95000"/>
              </a:lnSpc>
              <a:spcBef>
                <a:spcPts val="700"/>
              </a:spcBef>
              <a:buClr>
                <a:srgbClr val="E49747"/>
              </a:buClr>
              <a:buSzPct val="60000"/>
              <a:buFont typeface="Wingdings" pitchFamily="2" charset="2"/>
              <a:buChar char=""/>
            </a:pPr>
            <a:r>
              <a:rPr lang="en-GB" dirty="0" smtClean="0">
                <a:solidFill>
                  <a:schemeClr val="tx1"/>
                </a:solidFill>
                <a:latin typeface="+mn-lt"/>
              </a:rPr>
              <a:t>The </a:t>
            </a:r>
            <a:r>
              <a:rPr lang="en-GB" dirty="0">
                <a:solidFill>
                  <a:schemeClr val="tx1"/>
                </a:solidFill>
                <a:latin typeface="+mn-lt"/>
              </a:rPr>
              <a:t>object-oriented paradigm imposed on itself to take up this challenge</a:t>
            </a:r>
            <a:r>
              <a:rPr lang="en-GB" dirty="0" smtClean="0">
                <a:solidFill>
                  <a:schemeClr val="tx1"/>
                </a:solidFill>
                <a:latin typeface="+mn-lt"/>
              </a:rPr>
              <a:t>.</a:t>
            </a:r>
          </a:p>
          <a:p>
            <a:pPr marL="719131" lvl="2" indent="-319085">
              <a:lnSpc>
                <a:spcPct val="95000"/>
              </a:lnSpc>
              <a:spcBef>
                <a:spcPts val="700"/>
              </a:spcBef>
              <a:buClr>
                <a:srgbClr val="E49747"/>
              </a:buClr>
              <a:buSzPct val="60000"/>
              <a:buFont typeface="Wingdings" pitchFamily="2" charset="2"/>
              <a:buChar char=""/>
            </a:pPr>
            <a:r>
              <a:rPr lang="en-GB" dirty="0" smtClean="0">
                <a:solidFill>
                  <a:schemeClr val="tx1"/>
                </a:solidFill>
                <a:latin typeface="+mn-lt"/>
              </a:rPr>
              <a:t> </a:t>
            </a:r>
            <a:r>
              <a:rPr lang="en-GB" dirty="0">
                <a:solidFill>
                  <a:schemeClr val="tx1"/>
                </a:solidFill>
                <a:latin typeface="+mn-lt"/>
              </a:rPr>
              <a:t>However they were also influenced by the Lisp community</a:t>
            </a:r>
          </a:p>
          <a:p>
            <a:pPr marL="319085" lvl="1" indent="-319085">
              <a:lnSpc>
                <a:spcPct val="95000"/>
              </a:lnSpc>
              <a:spcBef>
                <a:spcPts val="700"/>
              </a:spcBef>
              <a:buClr>
                <a:srgbClr val="E49747"/>
              </a:buClr>
              <a:buSzPct val="60000"/>
              <a:buFont typeface="Wingdings" pitchFamily="2" charset="2"/>
              <a:buChar char=""/>
            </a:pPr>
            <a:endParaRPr lang="en-GB" kern="1200" dirty="0">
              <a:solidFill>
                <a:srgbClr val="000000"/>
              </a:solidFill>
              <a:latin typeface="Times New Roman" pitchFamily="18" charset="0"/>
              <a:ea typeface="+mn-ea"/>
              <a:cs typeface="+mn-cs"/>
            </a:endParaRPr>
          </a:p>
          <a:p>
            <a:pPr marL="319085" lvl="1" indent="-319085">
              <a:lnSpc>
                <a:spcPct val="95000"/>
              </a:lnSpc>
              <a:spcBef>
                <a:spcPts val="700"/>
              </a:spcBef>
              <a:buClr>
                <a:srgbClr val="E49747"/>
              </a:buClr>
              <a:buSzPct val="60000"/>
              <a:buFont typeface="Wingdings" pitchFamily="2" charset="2"/>
              <a:buChar char=""/>
            </a:pPr>
            <a:endParaRPr lang="en-GB" kern="1200" dirty="0" smtClean="0">
              <a:solidFill>
                <a:srgbClr val="000000"/>
              </a:solidFill>
              <a:latin typeface="Times New Roman" pitchFamily="18" charset="0"/>
              <a:ea typeface="+mn-ea"/>
              <a:cs typeface="+mn-cs"/>
            </a:endParaRPr>
          </a:p>
          <a:p>
            <a:pPr marL="719131" lvl="2" indent="-319085">
              <a:lnSpc>
                <a:spcPct val="95000"/>
              </a:lnSpc>
              <a:spcBef>
                <a:spcPts val="700"/>
              </a:spcBef>
              <a:buClr>
                <a:srgbClr val="E49747"/>
              </a:buClr>
              <a:buSzPct val="60000"/>
              <a:buFont typeface="Wingdings" pitchFamily="2" charset="2"/>
              <a:buChar char=""/>
            </a:pPr>
            <a:endParaRPr lang="en-GB" dirty="0" smtClean="0">
              <a:solidFill>
                <a:srgbClr val="000000"/>
              </a:solidFill>
              <a:latin typeface="Times New Roman" pitchFamily="18" charset="0"/>
            </a:endParaRPr>
          </a:p>
          <a:p>
            <a:pPr marL="319085" lvl="1" indent="-319085">
              <a:lnSpc>
                <a:spcPct val="95000"/>
              </a:lnSpc>
              <a:spcBef>
                <a:spcPts val="700"/>
              </a:spcBef>
              <a:buClr>
                <a:srgbClr val="E49747"/>
              </a:buClr>
              <a:buSzPct val="60000"/>
              <a:buFont typeface="Wingdings" pitchFamily="2" charset="2"/>
              <a:buChar char=""/>
            </a:pPr>
            <a:endParaRPr lang="en-US" dirty="0">
              <a:solidFill>
                <a:srgbClr val="000000"/>
              </a:solidFill>
              <a:latin typeface="Times New Roman" pitchFamily="18" charset="0"/>
            </a:endParaRPr>
          </a:p>
          <a:p>
            <a:pPr>
              <a:buNone/>
            </a:pPr>
            <a:endParaRPr lang="en-GB" dirty="0"/>
          </a:p>
        </p:txBody>
      </p:sp>
      <p:sp>
        <p:nvSpPr>
          <p:cNvPr id="7" name="Rectangle 1"/>
          <p:cNvSpPr txBox="1">
            <a:spLocks noChangeArrowheads="1"/>
          </p:cNvSpPr>
          <p:nvPr/>
        </p:nvSpPr>
        <p:spPr bwMode="auto">
          <a:xfrm>
            <a:off x="543497" y="0"/>
            <a:ext cx="9123363" cy="143033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defTabSz="914391">
              <a:lnSpc>
                <a:spcPct val="95000"/>
              </a:lnSpc>
              <a:defRPr/>
            </a:pPr>
            <a:r>
              <a:rPr lang="en-US" sz="4900" dirty="0" smtClean="0">
                <a:solidFill>
                  <a:srgbClr val="775F55"/>
                </a:solidFill>
                <a:latin typeface="Arial" pitchFamily="34" charset="0"/>
                <a:ea typeface="+mj-ea"/>
                <a:cs typeface="+mj-cs"/>
              </a:rPr>
              <a:t>History</a:t>
            </a:r>
            <a:endParaRPr lang="en-US" sz="4900" dirty="0">
              <a:solidFill>
                <a:srgbClr val="775F55"/>
              </a:solidFill>
              <a:latin typeface="Arial" pitchFamily="34" charset="0"/>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to the rescue </a:t>
            </a:r>
            <a:endParaRPr lang="en-US" dirty="0"/>
          </a:p>
        </p:txBody>
      </p:sp>
      <p:sp>
        <p:nvSpPr>
          <p:cNvPr id="3" name="TextBox 2"/>
          <p:cNvSpPr txBox="1"/>
          <p:nvPr/>
        </p:nvSpPr>
        <p:spPr>
          <a:xfrm>
            <a:off x="-104576" y="1712476"/>
            <a:ext cx="8318303" cy="5078313"/>
          </a:xfrm>
          <a:prstGeom prst="rect">
            <a:avLst/>
          </a:prstGeom>
          <a:noFill/>
        </p:spPr>
        <p:txBody>
          <a:bodyPr wrap="none" rtlCol="0">
            <a:spAutoFit/>
          </a:bodyPr>
          <a:lstStyle/>
          <a:p>
            <a:r>
              <a:rPr lang="en-US" sz="1800" dirty="0" smtClean="0">
                <a:latin typeface="Courier New" panose="02070309020205020404" pitchFamily="49" charset="0"/>
                <a:cs typeface="Courier New" panose="02070309020205020404" pitchFamily="49" charset="0"/>
              </a:rPr>
              <a:t>                if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m_DataField</a:t>
            </a:r>
            <a:r>
              <a:rPr lang="en-US" sz="1800" dirty="0">
                <a:latin typeface="Courier New" panose="02070309020205020404" pitchFamily="49" charset="0"/>
                <a:cs typeface="Courier New" panose="02070309020205020404" pitchFamily="49" charset="0"/>
              </a:rPr>
              <a:t> != null)</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Dictionary&lt;string, string&gt; data =</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new Dictionary&lt;string, string&gt;();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foreach</a:t>
            </a:r>
            <a:r>
              <a:rPr lang="en-US" sz="1800" dirty="0">
                <a:latin typeface="Courier New" panose="02070309020205020404" pitchFamily="49" charset="0"/>
                <a:cs typeface="Courier New" panose="02070309020205020404" pitchFamily="49" charset="0"/>
              </a:rPr>
              <a:t> (string col in </a:t>
            </a:r>
            <a:r>
              <a:rPr lang="en-US" sz="1800" dirty="0" err="1">
                <a:latin typeface="Courier New" panose="02070309020205020404" pitchFamily="49" charset="0"/>
                <a:cs typeface="Courier New" panose="02070309020205020404" pitchFamily="49" charset="0"/>
              </a:rPr>
              <a:t>m_ColumnNames</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data[col] = reader[col].</a:t>
            </a:r>
            <a:r>
              <a:rPr lang="en-US" sz="1800" dirty="0" err="1">
                <a:latin typeface="Courier New" panose="02070309020205020404" pitchFamily="49" charset="0"/>
                <a:cs typeface="Courier New" panose="02070309020205020404" pitchFamily="49" charset="0"/>
              </a:rPr>
              <a:t>ToString</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if (data[col] == null)</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data[col] = </a:t>
            </a:r>
            <a:r>
              <a:rPr lang="en-US" sz="1800" dirty="0" err="1">
                <a:latin typeface="Courier New" panose="02070309020205020404" pitchFamily="49" charset="0"/>
                <a:cs typeface="Courier New" panose="02070309020205020404" pitchFamily="49" charset="0"/>
              </a:rPr>
              <a:t>String.Empty</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m_DataField.SetValue</a:t>
            </a:r>
            <a:r>
              <a:rPr lang="en-US" sz="1800" dirty="0">
                <a:latin typeface="Courier New" panose="02070309020205020404" pitchFamily="49" charset="0"/>
                <a:cs typeface="Courier New" panose="02070309020205020404" pitchFamily="49" charset="0"/>
              </a:rPr>
              <a:t>(row, data);</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result.Add</a:t>
            </a:r>
            <a:r>
              <a:rPr lang="en-US" sz="1800" dirty="0">
                <a:latin typeface="Courier New" panose="02070309020205020404" pitchFamily="49" charset="0"/>
                <a:cs typeface="Courier New" panose="02070309020205020404" pitchFamily="49" charset="0"/>
              </a:rPr>
              <a:t>(row);</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return </a:t>
            </a:r>
            <a:r>
              <a:rPr lang="en-US" sz="1800" dirty="0" err="1">
                <a:latin typeface="Courier New" panose="02070309020205020404" pitchFamily="49" charset="0"/>
                <a:cs typeface="Courier New" panose="02070309020205020404" pitchFamily="49" charset="0"/>
              </a:rPr>
              <a:t>result.ToArray</a:t>
            </a:r>
            <a:r>
              <a:rPr lang="en-US" sz="1800" dirty="0">
                <a:latin typeface="Courier New" panose="02070309020205020404" pitchFamily="49" charset="0"/>
                <a:cs typeface="Courier New" panose="02070309020205020404" pitchFamily="49" charset="0"/>
              </a:rPr>
              <a:t>();</a:t>
            </a:r>
          </a:p>
          <a:p>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935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Meta-circular interpreter</a:t>
            </a:r>
            <a:endParaRPr lang="en-US" dirty="0"/>
          </a:p>
        </p:txBody>
      </p:sp>
      <p:sp>
        <p:nvSpPr>
          <p:cNvPr id="3" name="Content Placeholder 2"/>
          <p:cNvSpPr>
            <a:spLocks noGrp="1"/>
          </p:cNvSpPr>
          <p:nvPr>
            <p:ph sz="quarter" idx="1"/>
          </p:nvPr>
        </p:nvSpPr>
        <p:spPr/>
        <p:txBody>
          <a:bodyPr/>
          <a:lstStyle/>
          <a:p>
            <a:r>
              <a:rPr lang="en-US" dirty="0" smtClean="0"/>
              <a:t>A </a:t>
            </a:r>
            <a:r>
              <a:rPr lang="en-US" b="1" dirty="0" smtClean="0"/>
              <a:t>self-interpreter</a:t>
            </a:r>
            <a:r>
              <a:rPr lang="en-US" dirty="0" smtClean="0"/>
              <a:t>, or </a:t>
            </a:r>
            <a:r>
              <a:rPr lang="en-US" b="1" dirty="0" err="1" smtClean="0"/>
              <a:t>metainterpreter</a:t>
            </a:r>
            <a:r>
              <a:rPr lang="en-US" dirty="0" smtClean="0"/>
              <a:t>, is a programming language interpreter written in the language it interprets</a:t>
            </a:r>
          </a:p>
          <a:p>
            <a:r>
              <a:rPr lang="en-US" dirty="0" smtClean="0"/>
              <a:t>A </a:t>
            </a:r>
            <a:r>
              <a:rPr lang="en-US" b="1" dirty="0" smtClean="0"/>
              <a:t>meta-circular interpreter </a:t>
            </a:r>
            <a:r>
              <a:rPr lang="en-US" dirty="0" smtClean="0"/>
              <a:t>is a special case of a </a:t>
            </a:r>
            <a:r>
              <a:rPr lang="en-US" b="1" dirty="0" smtClean="0"/>
              <a:t>self-interpreter</a:t>
            </a:r>
            <a:r>
              <a:rPr lang="en-US" dirty="0" smtClean="0"/>
              <a:t> in which the existing facilities of the parent interpreter are directly applied to the language being interpreted, without any need for additional implementation</a:t>
            </a:r>
          </a:p>
          <a:p>
            <a:pPr lvl="1"/>
            <a:r>
              <a:rPr lang="en-US" dirty="0" smtClean="0"/>
              <a:t>Primarily in </a:t>
            </a:r>
            <a:r>
              <a:rPr lang="en-US" dirty="0" err="1" smtClean="0"/>
              <a:t>homoiconic</a:t>
            </a:r>
            <a:r>
              <a:rPr lang="en-US" dirty="0" smtClean="0"/>
              <a:t> languages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Homoiconicity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primary representation of programs is also a data structure in a primitive type of the language itself</a:t>
            </a:r>
          </a:p>
          <a:p>
            <a:pPr lvl="1"/>
            <a:r>
              <a:rPr lang="en-US" dirty="0" smtClean="0"/>
              <a:t>internal and external representations are essentially the same</a:t>
            </a:r>
          </a:p>
          <a:p>
            <a:r>
              <a:rPr lang="en-US" i="1" dirty="0" smtClean="0"/>
              <a:t>homo</a:t>
            </a:r>
            <a:r>
              <a:rPr lang="en-US" dirty="0" smtClean="0"/>
              <a:t> = the same</a:t>
            </a:r>
            <a:br>
              <a:rPr lang="en-US" dirty="0" smtClean="0"/>
            </a:br>
            <a:r>
              <a:rPr lang="en-US" i="1" dirty="0" smtClean="0"/>
              <a:t>icon</a:t>
            </a:r>
            <a:r>
              <a:rPr lang="en-US" dirty="0" smtClean="0"/>
              <a:t> = representation</a:t>
            </a:r>
          </a:p>
          <a:p>
            <a:endParaRPr lang="en-US" dirty="0" smtClean="0"/>
          </a:p>
          <a:p>
            <a:r>
              <a:rPr lang="en-US" dirty="0" smtClean="0"/>
              <a:t>Examples: Lisp, Scheme, R, </a:t>
            </a:r>
            <a:r>
              <a:rPr lang="en-US" dirty="0" err="1" smtClean="0"/>
              <a:t>Mathematica</a:t>
            </a:r>
            <a:endParaRPr lang="en-US" dirty="0" smtClean="0"/>
          </a:p>
          <a:p>
            <a:r>
              <a:rPr lang="en-US" dirty="0" smtClean="0"/>
              <a:t>Counter-examples: Java, C, Python…</a:t>
            </a:r>
          </a:p>
          <a:p>
            <a:pPr lvl="1"/>
            <a:r>
              <a:rPr lang="en-US" dirty="0" smtClean="0"/>
              <a:t>Programs are strings, text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Homoiconicity</a:t>
            </a:r>
            <a:endParaRPr lang="en-US" dirty="0"/>
          </a:p>
        </p:txBody>
      </p:sp>
      <p:sp>
        <p:nvSpPr>
          <p:cNvPr id="3" name="Content Placeholder 2"/>
          <p:cNvSpPr>
            <a:spLocks noGrp="1"/>
          </p:cNvSpPr>
          <p:nvPr>
            <p:ph sz="quarter" idx="1"/>
          </p:nvPr>
        </p:nvSpPr>
        <p:spPr/>
        <p:txBody>
          <a:bodyPr/>
          <a:lstStyle/>
          <a:p>
            <a:r>
              <a:rPr lang="en-US" dirty="0" smtClean="0"/>
              <a:t>(* (sin 1.1) (</a:t>
            </a:r>
            <a:r>
              <a:rPr lang="en-US" dirty="0" err="1" smtClean="0"/>
              <a:t>cos</a:t>
            </a:r>
            <a:r>
              <a:rPr lang="en-US" dirty="0" smtClean="0"/>
              <a:t> 2))</a:t>
            </a:r>
            <a:br>
              <a:rPr lang="en-US" dirty="0" smtClean="0"/>
            </a:br>
            <a:r>
              <a:rPr lang="en-US" dirty="0" smtClean="0"/>
              <a:t>&gt;&gt; -0.37087312359709645</a:t>
            </a:r>
          </a:p>
          <a:p>
            <a:endParaRPr lang="en-US" dirty="0" smtClean="0"/>
          </a:p>
          <a:p>
            <a:r>
              <a:rPr lang="en-US" dirty="0" smtClean="0">
                <a:solidFill>
                  <a:srgbClr val="FF0000"/>
                </a:solidFill>
              </a:rPr>
              <a:t>`</a:t>
            </a:r>
            <a:r>
              <a:rPr lang="en-US" dirty="0" smtClean="0"/>
              <a:t> (* (sin 1.1) (</a:t>
            </a:r>
            <a:r>
              <a:rPr lang="en-US" dirty="0" err="1" smtClean="0"/>
              <a:t>cos</a:t>
            </a:r>
            <a:r>
              <a:rPr lang="en-US" dirty="0" smtClean="0"/>
              <a:t> 2))</a:t>
            </a:r>
            <a:br>
              <a:rPr lang="en-US" dirty="0" smtClean="0"/>
            </a:br>
            <a:r>
              <a:rPr lang="en-US" dirty="0" smtClean="0"/>
              <a:t>&gt;&gt; `(* (sin 1.1) (</a:t>
            </a:r>
            <a:r>
              <a:rPr lang="en-US" dirty="0" err="1" smtClean="0"/>
              <a:t>cos</a:t>
            </a:r>
            <a:r>
              <a:rPr lang="en-US" dirty="0" smtClean="0"/>
              <a:t> 2))</a:t>
            </a:r>
          </a:p>
          <a:p>
            <a:endParaRPr lang="en-US" dirty="0" smtClean="0"/>
          </a:p>
          <a:p>
            <a:r>
              <a:rPr lang="es-ES" dirty="0" smtClean="0"/>
              <a:t>(</a:t>
            </a:r>
            <a:r>
              <a:rPr lang="es-ES" dirty="0" err="1" smtClean="0"/>
              <a:t>eval</a:t>
            </a:r>
            <a:r>
              <a:rPr lang="es-ES" dirty="0" smtClean="0"/>
              <a:t> `(* (sin 1.1) (</a:t>
            </a:r>
            <a:r>
              <a:rPr lang="es-ES" dirty="0" err="1" smtClean="0"/>
              <a:t>cos</a:t>
            </a:r>
            <a:r>
              <a:rPr lang="es-ES" dirty="0" smtClean="0"/>
              <a:t> 2)))</a:t>
            </a:r>
          </a:p>
          <a:p>
            <a:r>
              <a:rPr lang="es-ES" dirty="0" smtClean="0"/>
              <a:t>&gt;&gt; </a:t>
            </a:r>
            <a:r>
              <a:rPr lang="en-US" dirty="0" smtClean="0"/>
              <a:t>-0.37087312359709645</a:t>
            </a:r>
            <a:endParaRPr lang="en-US" dirty="0"/>
          </a:p>
        </p:txBody>
      </p:sp>
      <p:cxnSp>
        <p:nvCxnSpPr>
          <p:cNvPr id="5" name="Straight Arrow Connector 4"/>
          <p:cNvCxnSpPr/>
          <p:nvPr/>
        </p:nvCxnSpPr>
        <p:spPr>
          <a:xfrm flipH="1">
            <a:off x="1335584" y="3089920"/>
            <a:ext cx="4248472"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28072" y="2873896"/>
            <a:ext cx="2772747" cy="830997"/>
          </a:xfrm>
          <a:prstGeom prst="rect">
            <a:avLst/>
          </a:prstGeom>
          <a:noFill/>
        </p:spPr>
        <p:txBody>
          <a:bodyPr wrap="none" rtlCol="0">
            <a:spAutoFit/>
          </a:bodyPr>
          <a:lstStyle/>
          <a:p>
            <a:r>
              <a:rPr lang="en-US" dirty="0" smtClean="0"/>
              <a:t>Literal. Means:</a:t>
            </a:r>
          </a:p>
          <a:p>
            <a:r>
              <a:rPr lang="en-US" dirty="0" smtClean="0"/>
              <a:t>“don’t interpret me!”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Eval</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Way back from McCarthy’s paper on LISP</a:t>
            </a:r>
          </a:p>
          <a:p>
            <a:r>
              <a:rPr lang="en-US" dirty="0" smtClean="0"/>
              <a:t>To a first approximation,</a:t>
            </a:r>
            <a:br>
              <a:rPr lang="en-US" dirty="0" smtClean="0"/>
            </a:br>
            <a:r>
              <a:rPr lang="en-US" dirty="0" err="1" smtClean="0"/>
              <a:t>eval</a:t>
            </a:r>
            <a:r>
              <a:rPr lang="en-US" dirty="0" smtClean="0"/>
              <a:t> is the exposure of the interpreter itself to the programmer</a:t>
            </a:r>
          </a:p>
          <a:p>
            <a:endParaRPr lang="en-US" dirty="0" smtClean="0"/>
          </a:p>
          <a:p>
            <a:r>
              <a:rPr lang="en-US" dirty="0" smtClean="0"/>
              <a:t>In </a:t>
            </a:r>
            <a:r>
              <a:rPr lang="en-US" dirty="0" err="1" smtClean="0"/>
              <a:t>homoiconic</a:t>
            </a:r>
            <a:r>
              <a:rPr lang="en-US" dirty="0" smtClean="0"/>
              <a:t> languages, </a:t>
            </a:r>
            <a:r>
              <a:rPr lang="en-US" dirty="0" err="1" smtClean="0"/>
              <a:t>eval</a:t>
            </a:r>
            <a:r>
              <a:rPr lang="en-US" dirty="0" smtClean="0"/>
              <a:t> takes an expression of the language and interprets it</a:t>
            </a:r>
          </a:p>
          <a:p>
            <a:r>
              <a:rPr lang="en-US" dirty="0" smtClean="0"/>
              <a:t>In non-</a:t>
            </a:r>
            <a:r>
              <a:rPr lang="en-US" dirty="0" err="1" smtClean="0"/>
              <a:t>homoiconic</a:t>
            </a:r>
            <a:r>
              <a:rPr lang="en-US" dirty="0" smtClean="0"/>
              <a:t> languages, </a:t>
            </a:r>
            <a:r>
              <a:rPr lang="en-US" dirty="0" err="1" smtClean="0"/>
              <a:t>eval</a:t>
            </a:r>
            <a:r>
              <a:rPr lang="en-US" dirty="0" smtClean="0"/>
              <a:t> takes a string, parses it, and interprets the resulting expression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3118</TotalTime>
  <Words>2571</Words>
  <Application>Microsoft Office PowerPoint</Application>
  <PresentationFormat>Custom</PresentationFormat>
  <Paragraphs>520</Paragraphs>
  <Slides>50</Slides>
  <Notes>26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Median</vt:lpstr>
      <vt:lpstr>INF 212 ANALYSIS OF PROG LANGS REFLECTION</vt:lpstr>
      <vt:lpstr>Outline</vt:lpstr>
      <vt:lpstr> </vt:lpstr>
      <vt:lpstr>PowerPoint Presentation</vt:lpstr>
      <vt:lpstr>PowerPoint Presentation</vt:lpstr>
      <vt:lpstr>Meta-circular interpreter</vt:lpstr>
      <vt:lpstr>Homoiconicity</vt:lpstr>
      <vt:lpstr>Homoiconicity</vt:lpstr>
      <vt:lpstr>What is Eval?</vt:lpstr>
      <vt:lpstr>Where have you seen eval?</vt:lpstr>
      <vt:lpstr>Eval = Evil ?</vt:lpstr>
      <vt:lpstr>Meta-circular interpreter</vt:lpstr>
      <vt:lpstr>Eval</vt:lpstr>
      <vt:lpstr>Apply</vt:lpstr>
      <vt:lpstr>Outline</vt:lpstr>
      <vt:lpstr>Definitions</vt:lpstr>
      <vt:lpstr>Definitions</vt:lpstr>
      <vt:lpstr>Reification  - Examples</vt:lpstr>
      <vt:lpstr>Intercession</vt:lpstr>
      <vt:lpstr>Definitions</vt:lpstr>
      <vt:lpstr>Definitions</vt:lpstr>
      <vt:lpstr>Outline</vt:lpstr>
      <vt:lpstr>The Reflective Tower</vt:lpstr>
      <vt:lpstr>The Reflective Tower</vt:lpstr>
      <vt:lpstr>Reflection in 3-Lisp</vt:lpstr>
      <vt:lpstr>Outline</vt:lpstr>
      <vt:lpstr>Reflection in modern PLs</vt:lpstr>
      <vt:lpstr>Web Programming - PHP Reflection</vt:lpstr>
      <vt:lpstr>PHP - Reflection Example</vt:lpstr>
      <vt:lpstr>PHP - Reflection Example</vt:lpstr>
      <vt:lpstr>Ruby Reflection</vt:lpstr>
      <vt:lpstr>Reflection in Ruby</vt:lpstr>
      <vt:lpstr>Reflection in Ruby</vt:lpstr>
      <vt:lpstr>Reflection in Java</vt:lpstr>
      <vt:lpstr>Reflection in Java</vt:lpstr>
      <vt:lpstr>Reflection in Java</vt:lpstr>
      <vt:lpstr>Outline</vt:lpstr>
      <vt:lpstr>Performance Penalty</vt:lpstr>
      <vt:lpstr>Security  </vt:lpstr>
      <vt:lpstr>Outline</vt:lpstr>
      <vt:lpstr>Practical Applications of Reflection</vt:lpstr>
      <vt:lpstr>Practical Use of Reflection</vt:lpstr>
      <vt:lpstr>Code and Databases: a difficult marriage</vt:lpstr>
      <vt:lpstr>Problems</vt:lpstr>
      <vt:lpstr>Reflection to the rescue </vt:lpstr>
      <vt:lpstr>One Table</vt:lpstr>
      <vt:lpstr>Reflection to the rescue </vt:lpstr>
      <vt:lpstr>Reflection to the rescue </vt:lpstr>
      <vt:lpstr>Reflection to the rescue </vt:lpstr>
      <vt:lpstr>Reflection to the rescue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Crista</cp:lastModifiedBy>
  <cp:revision>295</cp:revision>
  <dcterms:created xsi:type="dcterms:W3CDTF">2004-05-06T09:28:21Z</dcterms:created>
  <dcterms:modified xsi:type="dcterms:W3CDTF">2014-02-05T15:34:45Z</dcterms:modified>
</cp:coreProperties>
</file>