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9d59a072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9d59a072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8c690e4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8c690e4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a048fa3b0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a048fa3b0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9d59a07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9d59a07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9d59a07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9d59a07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9fefe53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9fefe53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de97ab5d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de97ab5d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fefe53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fefe53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9d59a07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9d59a07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d59a072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d59a072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d59a072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d59a072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0700" cy="51416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1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24204" y="4822058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553207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37549" y="3457385"/>
            <a:ext cx="3942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Gulimche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37075" y="2085813"/>
            <a:ext cx="54012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Gulimche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" y="930"/>
            <a:ext cx="9140700" cy="514164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1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4" y="4822058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7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" y="930"/>
            <a:ext cx="9140700" cy="514164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1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4" y="4822058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7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" y="930"/>
            <a:ext cx="9140700" cy="514164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1" y="1113928"/>
            <a:ext cx="8229600" cy="3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142043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1" y="4875637"/>
            <a:ext cx="21336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124204" y="4875637"/>
            <a:ext cx="28956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7" y="4875637"/>
            <a:ext cx="21336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" y="930"/>
            <a:ext cx="9140700" cy="514164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4875637"/>
            <a:ext cx="21336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4" y="4875637"/>
            <a:ext cx="28956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7" y="4875637"/>
            <a:ext cx="21336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1" y="142043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4613E"/>
              </a:buClr>
              <a:buSzPts val="3000"/>
              <a:buFont typeface="Calibri"/>
              <a:buNone/>
              <a:defRPr sz="3000" b="1">
                <a:solidFill>
                  <a:srgbClr val="6461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1" y="1113928"/>
            <a:ext cx="8229600" cy="3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" y="930"/>
            <a:ext cx="9140700" cy="514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1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124204" y="4822058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553207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925363" y="1928108"/>
            <a:ext cx="69138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74675" tIns="37325" rIns="74675" bIns="373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74675" tIns="37325" rIns="74675" bIns="373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74675" tIns="37325" rIns="74675" bIns="373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rmAutofit/>
          </a:bodyPr>
          <a:lstStyle>
            <a:lvl1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2385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2pPr>
            <a:lvl3pPr marL="1371600" lvl="2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rtl="0"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marL="2743200" lvl="5" indent="-336550" rtl="0"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marL="3200400" lvl="6" indent="-336550" rtl="0"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marL="3657600" lvl="7" indent="-336550" rtl="0"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marL="4114800" lvl="8" indent="-336550" rtl="0"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74675" tIns="37325" rIns="74675" bIns="373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1" y="14269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algun Gothic"/>
              <a:buNone/>
              <a:defRPr sz="2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1" y="796517"/>
            <a:ext cx="82296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4" y="4822058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7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ctrTitle" idx="4294967295"/>
          </p:nvPr>
        </p:nvSpPr>
        <p:spPr>
          <a:xfrm>
            <a:off x="3138750" y="-162825"/>
            <a:ext cx="8520600" cy="4225800"/>
          </a:xfrm>
          <a:prstGeom prst="rect">
            <a:avLst/>
          </a:prstGeom>
        </p:spPr>
        <p:txBody>
          <a:bodyPr spcFirstLastPara="1" wrap="square" lIns="74675" tIns="37325" rIns="74675" bIns="373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chemeClr val="lt1"/>
                </a:solidFill>
              </a:rPr>
              <a:t>Data Mining Project:</a:t>
            </a:r>
            <a:endParaRPr sz="3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400">
                <a:solidFill>
                  <a:schemeClr val="lt1"/>
                </a:solidFill>
              </a:rPr>
              <a:t>Forecast  of Wine Sales</a:t>
            </a:r>
            <a:endParaRPr sz="3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400">
                <a:solidFill>
                  <a:schemeClr val="lt1"/>
                </a:solidFill>
              </a:rPr>
              <a:t>Under Covid-19 </a:t>
            </a:r>
            <a:endParaRPr sz="3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294967295"/>
          </p:nvPr>
        </p:nvSpPr>
        <p:spPr>
          <a:xfrm>
            <a:off x="3365675" y="3566775"/>
            <a:ext cx="8520600" cy="7926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chemeClr val="lt1"/>
                </a:solidFill>
              </a:rPr>
              <a:t>Team22: Jiyan Shi, Zhenqi Gao, Zhao Zhang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 idx="4294967295"/>
          </p:nvPr>
        </p:nvSpPr>
        <p:spPr>
          <a:xfrm>
            <a:off x="185000" y="134200"/>
            <a:ext cx="8520600" cy="572700"/>
          </a:xfrm>
          <a:prstGeom prst="rect">
            <a:avLst/>
          </a:prstGeom>
        </p:spPr>
        <p:txBody>
          <a:bodyPr spcFirstLastPara="1" wrap="square" lIns="74675" tIns="37325" rIns="74675" bIns="373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Build (with tuning hyperparameters)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4294967295"/>
          </p:nvPr>
        </p:nvSpPr>
        <p:spPr>
          <a:xfrm>
            <a:off x="220825" y="706900"/>
            <a:ext cx="3751200" cy="16671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KNN 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      k :int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      weights:[uniform, distance]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      algorithm:[auto,bell_tree, kd_tree, brute]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4294967295"/>
          </p:nvPr>
        </p:nvSpPr>
        <p:spPr>
          <a:xfrm>
            <a:off x="4006025" y="786850"/>
            <a:ext cx="3751200" cy="16671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RandomForest 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      max_Depth:int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      n_estimators:int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4294967295"/>
          </p:nvPr>
        </p:nvSpPr>
        <p:spPr>
          <a:xfrm>
            <a:off x="185000" y="3438300"/>
            <a:ext cx="3751200" cy="17052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Multiple Linear Regression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(Normal, Lasso, Ridge)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      alpha:float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      fit_intercept:[True,False]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      normalize::[True,False]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4294967295"/>
          </p:nvPr>
        </p:nvSpPr>
        <p:spPr>
          <a:xfrm>
            <a:off x="3972025" y="2106125"/>
            <a:ext cx="4433700" cy="20679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Nerual Network 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      learning_rate:float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      transfer_function:Identity, logistic,   tanh,relu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4294967295"/>
          </p:nvPr>
        </p:nvSpPr>
        <p:spPr>
          <a:xfrm>
            <a:off x="4006025" y="3401300"/>
            <a:ext cx="3751200" cy="16671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LightGBM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      num_leaves:int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lt1"/>
                </a:solidFill>
              </a:rPr>
              <a:t>      learning_rate:float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57201" y="142043"/>
            <a:ext cx="8229600" cy="598800"/>
          </a:xfrm>
          <a:prstGeom prst="rect">
            <a:avLst/>
          </a:prstGeom>
        </p:spPr>
        <p:txBody>
          <a:bodyPr spcFirstLastPara="1" wrap="square" lIns="74675" tIns="37325" rIns="74675" bIns="373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Prediction Results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210475" y="880675"/>
            <a:ext cx="2712600" cy="25089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zh-CN" i="0"/>
              <a:t> KNN</a:t>
            </a:r>
            <a:endParaRPr i="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75" y="1161550"/>
            <a:ext cx="2613900" cy="5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75" y="1672575"/>
            <a:ext cx="2613900" cy="1639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9725" y="1161550"/>
            <a:ext cx="2398400" cy="5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2923075" y="880675"/>
            <a:ext cx="2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Malgun Gothic"/>
                <a:ea typeface="Malgun Gothic"/>
                <a:cs typeface="Malgun Gothic"/>
                <a:sym typeface="Malgun Gothic"/>
              </a:rPr>
              <a:t>  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5580150" y="1216963"/>
            <a:ext cx="271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394775" y="816775"/>
            <a:ext cx="332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Malgun Gothic"/>
                <a:ea typeface="Malgun Gothic"/>
                <a:cs typeface="Malgun Gothic"/>
                <a:sym typeface="Malgun Gothic"/>
              </a:rPr>
              <a:t>        Linear Regression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742950" y="1216975"/>
            <a:ext cx="261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3475" y="1158502"/>
            <a:ext cx="2906450" cy="51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475350"/>
            <a:ext cx="248213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303425" y="4129600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Malgun Gothic"/>
                <a:ea typeface="Malgun Gothic"/>
                <a:cs typeface="Malgun Gothic"/>
                <a:sym typeface="Malgun Gothic"/>
              </a:rPr>
              <a:t>Nerual Network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4997475" y="3167575"/>
            <a:ext cx="117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Malgun Gothic"/>
                <a:ea typeface="Malgun Gothic"/>
                <a:cs typeface="Malgun Gothic"/>
                <a:sym typeface="Malgun Gothic"/>
              </a:rPr>
              <a:t>LightGBM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6762" y="1740238"/>
            <a:ext cx="2464375" cy="142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80150" y="1774891"/>
            <a:ext cx="2464400" cy="134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98388" y="3560319"/>
            <a:ext cx="2599080" cy="14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4943" y="3074550"/>
            <a:ext cx="2847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80150" y="3538923"/>
            <a:ext cx="2847975" cy="158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subTitle" idx="1"/>
          </p:nvPr>
        </p:nvSpPr>
        <p:spPr>
          <a:xfrm>
            <a:off x="525300" y="2601293"/>
            <a:ext cx="4745700" cy="6957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700"/>
              <a:t>Question?</a:t>
            </a:r>
            <a:endParaRPr sz="3700"/>
          </a:p>
        </p:txBody>
      </p:sp>
      <p:sp>
        <p:nvSpPr>
          <p:cNvPr id="176" name="Google Shape;176;p23"/>
          <p:cNvSpPr txBox="1">
            <a:spLocks noGrp="1"/>
          </p:cNvSpPr>
          <p:nvPr>
            <p:ph type="ctrTitle"/>
          </p:nvPr>
        </p:nvSpPr>
        <p:spPr>
          <a:xfrm>
            <a:off x="475775" y="1024588"/>
            <a:ext cx="5401200" cy="14037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74675" tIns="37325" rIns="74675" bIns="373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Objective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demand forecasting models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business and sales forecasts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Method: data mining and design of machine learning algorithms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 idx="4294967295"/>
          </p:nvPr>
        </p:nvSpPr>
        <p:spPr>
          <a:xfrm>
            <a:off x="311700" y="435575"/>
            <a:ext cx="8520600" cy="572700"/>
          </a:xfrm>
          <a:prstGeom prst="rect">
            <a:avLst/>
          </a:prstGeom>
        </p:spPr>
        <p:txBody>
          <a:bodyPr spcFirstLastPara="1" wrap="square" lIns="74675" tIns="37325" rIns="74675" bIns="373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Data Descrpition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Source：Database of Budweiser brewing company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Description：2 datasets，total 12 columns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Variables：Product，order，date and location informations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57201" y="1113928"/>
            <a:ext cx="8229600" cy="36177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142043"/>
            <a:ext cx="8229600" cy="598800"/>
          </a:xfrm>
          <a:prstGeom prst="rect">
            <a:avLst/>
          </a:prstGeom>
        </p:spPr>
        <p:txBody>
          <a:bodyPr spcFirstLastPara="1" wrap="square" lIns="74675" tIns="37325" rIns="74675" bIns="373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EDA</a:t>
            </a: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00" y="1204825"/>
            <a:ext cx="8031424" cy="25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57200" y="142043"/>
            <a:ext cx="8229600" cy="598800"/>
          </a:xfrm>
          <a:prstGeom prst="rect">
            <a:avLst/>
          </a:prstGeom>
        </p:spPr>
        <p:txBody>
          <a:bodyPr spcFirstLastPara="1" wrap="square" lIns="74675" tIns="37325" rIns="74675" bIns="373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EDA</a:t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3900"/>
            <a:ext cx="4572000" cy="35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3901"/>
            <a:ext cx="4572000" cy="370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457201" y="1113928"/>
            <a:ext cx="8229600" cy="36177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142043"/>
            <a:ext cx="8229600" cy="598800"/>
          </a:xfrm>
          <a:prstGeom prst="rect">
            <a:avLst/>
          </a:prstGeom>
        </p:spPr>
        <p:txBody>
          <a:bodyPr spcFirstLastPara="1" wrap="square" lIns="74675" tIns="37325" rIns="74675" bIns="373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EDA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658199" cy="25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950" y="0"/>
            <a:ext cx="3062050" cy="243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12475"/>
            <a:ext cx="3766974" cy="24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1950" y="2962875"/>
            <a:ext cx="3062050" cy="20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0" y="449475"/>
            <a:ext cx="3723900" cy="9180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Preprocessing</a:t>
            </a:r>
            <a:endParaRPr sz="2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24150" y="3094600"/>
            <a:ext cx="36351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zh-C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Interact with datasets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zh-C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data types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zh-C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missing value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399" y="1069350"/>
            <a:ext cx="4116325" cy="17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375" y="3094600"/>
            <a:ext cx="1536300" cy="159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flipH="1">
            <a:off x="4719125" y="1280575"/>
            <a:ext cx="247500" cy="106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56525" y="479800"/>
            <a:ext cx="3449700" cy="6366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Variable Selection</a:t>
            </a:r>
            <a:endParaRPr sz="2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32500" y="3407600"/>
            <a:ext cx="7461000" cy="141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and Targets split: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= [‘Year’, ‘Month’, ‘item_id’, ‘brand_id’,	‘brandfamily_id’, ‘package_id’, ‘info_id’, ‘order_id’, ‘user_id’, ‘province_id’, ‘city_id’]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Targets = [‘quantity’]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983375" y="2531850"/>
            <a:ext cx="639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 Time Series Data:Change datetime into index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 Month(datetime)   Year(datetime） as new columns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25" y="229450"/>
            <a:ext cx="3340575" cy="22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3559750" y="1567425"/>
            <a:ext cx="13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Final dtype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ctrTitle"/>
          </p:nvPr>
        </p:nvSpPr>
        <p:spPr>
          <a:xfrm>
            <a:off x="244175" y="139444"/>
            <a:ext cx="5401200" cy="7338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Mining Tasks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110975" y="873250"/>
            <a:ext cx="7615200" cy="4307100"/>
          </a:xfrm>
          <a:prstGeom prst="rect">
            <a:avLst/>
          </a:prstGeom>
        </p:spPr>
        <p:txBody>
          <a:bodyPr spcFirstLastPara="1" wrap="square" lIns="74675" tIns="37325" rIns="74675" bIns="37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Prediction (Regression Methods)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Time Series Forecast (Use previous years to predict later years)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u="sng">
                <a:solidFill>
                  <a:srgbClr val="FFF2CC"/>
                </a:solidFill>
              </a:rPr>
              <a:t>Reference Method:(TextBook)Data Mining for Business Analytics Concepts, Techniques and Applications in Python  Chpter 16</a:t>
            </a:r>
            <a:endParaRPr sz="2000" u="sng">
              <a:solidFill>
                <a:srgbClr val="FFF2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Train and Validation Split: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Train: df[‘Year’] == 2017, 2018 , 2019  (157269,12)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Validation: df[‘Year’] ==  2020  (60454,12)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Evaluation Metrics:       MAE, </a:t>
            </a:r>
            <a:r>
              <a:rPr lang="zh-CN" sz="2000">
                <a:solidFill>
                  <a:srgbClr val="FF0000"/>
                </a:solidFill>
              </a:rPr>
              <a:t>RMSE</a:t>
            </a: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FF0000"/>
                </a:solidFill>
              </a:rPr>
              <a:t>                                          Time Series Visulization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1551</Words>
  <Application>Microsoft Office PowerPoint</Application>
  <PresentationFormat>On-screen Show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Gulimche</vt:lpstr>
      <vt:lpstr>Malgun Gothic</vt:lpstr>
      <vt:lpstr>Arial</vt:lpstr>
      <vt:lpstr>Calibri</vt:lpstr>
      <vt:lpstr>Office 테마</vt:lpstr>
      <vt:lpstr>Data Mining Project: Forecast  of Wine Sales Under Covid-19  </vt:lpstr>
      <vt:lpstr>Objective</vt:lpstr>
      <vt:lpstr>Data Descrpition</vt:lpstr>
      <vt:lpstr>EDA</vt:lpstr>
      <vt:lpstr>EDA</vt:lpstr>
      <vt:lpstr>EDA</vt:lpstr>
      <vt:lpstr>Data Preprocessing</vt:lpstr>
      <vt:lpstr>Variable Selection</vt:lpstr>
      <vt:lpstr>Data Mining Tasks</vt:lpstr>
      <vt:lpstr>Model Build (with tuning hyperparameters)</vt:lpstr>
      <vt:lpstr>Prediction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Project: Forecast  of Wine Sales Under Covid-19  </dc:title>
  <cp:lastModifiedBy>ZHANG ZHAO</cp:lastModifiedBy>
  <cp:revision>1</cp:revision>
  <dcterms:modified xsi:type="dcterms:W3CDTF">2021-09-13T16:42:40Z</dcterms:modified>
</cp:coreProperties>
</file>