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423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42"/>
        <p:guide pos="387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-228600">
              <a:spcAft>
                <a:spcPts val="1000"/>
              </a:spcAft>
              <a:defRPr spc="300"/>
            </a:lvl1pPr>
            <a:lvl2pPr indent="-228600">
              <a:defRPr spc="300"/>
            </a:lvl2pPr>
            <a:lvl3pPr indent="-228600">
              <a:defRPr spc="300"/>
            </a:lvl3pPr>
            <a:lvl4pPr indent="-228600">
              <a:defRPr spc="300"/>
            </a:lvl4pPr>
            <a:lvl5pPr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</a:tabLst>
        <a:defRPr sz="16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2.png"/><Relationship Id="rId1" Type="http://schemas.openxmlformats.org/officeDocument/2006/relationships/tags" Target="../tags/tag7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2.xml"/><Relationship Id="rId3" Type="http://schemas.openxmlformats.org/officeDocument/2006/relationships/image" Target="../media/image9.png"/><Relationship Id="rId2" Type="http://schemas.openxmlformats.org/officeDocument/2006/relationships/image" Target="../media/image1.sv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261620"/>
            <a:ext cx="9799200" cy="2570400"/>
          </a:xfrm>
        </p:spPr>
        <p:txBody>
          <a:bodyPr/>
          <a:p>
            <a:r>
              <a:rPr lang="zh-CN" altLang="zh-CN" sz="5400"/>
              <a:t>利用</a:t>
            </a:r>
            <a:r>
              <a:rPr lang="en-US" altLang="zh-CN" sz="5400"/>
              <a:t>Visio</a:t>
            </a:r>
            <a:r>
              <a:rPr lang="zh-CN" altLang="en-US" sz="5400"/>
              <a:t>绘制简易的</a:t>
            </a:r>
            <a:r>
              <a:rPr lang="zh-CN" altLang="zh-CN" sz="5400"/>
              <a:t>甘特图</a:t>
            </a:r>
            <a:endParaRPr lang="zh-CN" altLang="zh-CN" sz="54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甘特图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545645"/>
            <a:ext cx="10969200" cy="4759200"/>
          </a:xfrm>
        </p:spPr>
        <p:txBody>
          <a:bodyPr/>
          <a:p>
            <a:r>
              <a:rPr lang="zh-CN" altLang="en-US"/>
              <a:t>甘特图又称横道图、条状图，是一种随时间推移而对项目进行把控的直观视图，以图示的方式形象展示项目列表和时间刻度，清晰地标识出每一个项目的起始与结束时间。</a:t>
            </a:r>
            <a:endParaRPr lang="zh-CN" altLang="en-US"/>
          </a:p>
        </p:txBody>
      </p:sp>
      <p:sp>
        <p:nvSpPr>
          <p:cNvPr id="16" name="AutoShape 10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4827905" y="5567045"/>
            <a:ext cx="4779010" cy="646430"/>
          </a:xfrm>
          <a:prstGeom prst="roundRect">
            <a:avLst>
              <a:gd name="adj" fmla="val 50000"/>
            </a:avLst>
          </a:prstGeom>
          <a:solidFill>
            <a:srgbClr val="FABD50"/>
          </a:solidFill>
          <a:ln>
            <a:noFill/>
          </a:ln>
        </p:spPr>
        <p:txBody>
          <a:bodyPr lIns="45720" tIns="44450" rIns="45720" bIns="44450" anchor="ctr" anchorCtr="1"/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ysClr val="window" lastClr="FFFFFF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" lastClr="FFFFFF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" lastClr="FFFFFF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" lastClr="FFFFFF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" lastClr="FFFFFF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b="0" dirty="0">
                <a:solidFill>
                  <a:sysClr val="window" lastClr="FFFFFF"/>
                </a:solidFill>
                <a:latin typeface="Calibri" panose="020F0502020204030204" charset="0"/>
                <a:ea typeface="PMingLiU" charset="0"/>
                <a:sym typeface="Arial" panose="020B0604020202020204" pitchFamily="34" charset="0"/>
              </a:rPr>
              <a:t>4、整体项目计划的工作量和节奏</a:t>
            </a:r>
            <a:endParaRPr lang="zh-TW" altLang="en-US" sz="2000" b="0" dirty="0">
              <a:solidFill>
                <a:sysClr val="window" lastClr="FFFFFF"/>
              </a:solidFill>
              <a:latin typeface="Calibri" panose="020F0502020204030204" charset="0"/>
              <a:ea typeface="PMingLiU" charset="0"/>
              <a:sym typeface="Arial" panose="020B0604020202020204" pitchFamily="34" charset="0"/>
            </a:endParaRPr>
          </a:p>
        </p:txBody>
      </p:sp>
      <p:sp>
        <p:nvSpPr>
          <p:cNvPr id="17" name="Line 11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2457248" y="2985868"/>
            <a:ext cx="2340000" cy="1231521"/>
          </a:xfrm>
          <a:prstGeom prst="line">
            <a:avLst/>
          </a:prstGeom>
          <a:noFill/>
          <a:ln w="38100" cap="rnd">
            <a:solidFill>
              <a:srgbClr val="FA8550">
                <a:lumMod val="20000"/>
                <a:lumOff val="80000"/>
              </a:srgb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rmAutofit/>
          </a:bodyPr>
          <a:lstStyle/>
          <a:p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8" name="Line 12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2457248" y="3937694"/>
            <a:ext cx="2355260" cy="364297"/>
          </a:xfrm>
          <a:prstGeom prst="line">
            <a:avLst/>
          </a:prstGeom>
          <a:noFill/>
          <a:ln w="38100" cap="rnd">
            <a:solidFill>
              <a:srgbClr val="FA8550">
                <a:lumMod val="20000"/>
                <a:lumOff val="80000"/>
              </a:srgb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rmAutofit fontScale="95000"/>
          </a:bodyPr>
          <a:lstStyle/>
          <a:p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9" name="Line 13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549267" y="4429485"/>
            <a:ext cx="2247980" cy="350952"/>
          </a:xfrm>
          <a:prstGeom prst="line">
            <a:avLst/>
          </a:prstGeom>
          <a:noFill/>
          <a:ln w="38100" cap="rnd">
            <a:solidFill>
              <a:srgbClr val="FA8550">
                <a:lumMod val="20000"/>
                <a:lumOff val="80000"/>
              </a:srgb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rmAutofit fontScale="95000"/>
          </a:bodyPr>
          <a:lstStyle/>
          <a:p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27" name="Line 14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674076" y="4604941"/>
            <a:ext cx="2153692" cy="1258409"/>
          </a:xfrm>
          <a:prstGeom prst="line">
            <a:avLst/>
          </a:prstGeom>
          <a:noFill/>
          <a:ln w="38100" cap="rnd">
            <a:solidFill>
              <a:srgbClr val="FA8550">
                <a:lumMod val="20000"/>
                <a:lumOff val="80000"/>
              </a:srgb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rmAutofit/>
          </a:bodyPr>
          <a:lstStyle/>
          <a:p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28" name="AutoShape 4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4827905" y="2620010"/>
            <a:ext cx="4779010" cy="646430"/>
          </a:xfrm>
          <a:prstGeom prst="roundRect">
            <a:avLst>
              <a:gd name="adj" fmla="val 50000"/>
            </a:avLst>
          </a:prstGeom>
          <a:solidFill>
            <a:srgbClr val="FA8550"/>
          </a:solidFill>
          <a:ln>
            <a:noFill/>
          </a:ln>
        </p:spPr>
        <p:txBody>
          <a:bodyPr lIns="45720" tIns="44450" rIns="45720" bIns="44450" anchor="ctr" anchorCtr="1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ysClr val="window" lastClr="FFFFFF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" lastClr="FFFFFF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" lastClr="FFFFFF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" lastClr="FFFFFF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" lastClr="FFFFFF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TW" altLang="en-US" sz="2000" b="0" dirty="0">
                <a:solidFill>
                  <a:sysClr val="window" lastClr="FFFFFF"/>
                </a:solidFill>
                <a:latin typeface="Calibri" panose="020F0502020204030204" charset="0"/>
                <a:ea typeface="PMingLiU" charset="0"/>
                <a:sym typeface="Arial" panose="020B0604020202020204" pitchFamily="34" charset="0"/>
              </a:rPr>
              <a:t>1、任务计划的持续时间</a:t>
            </a:r>
            <a:endParaRPr lang="zh-TW" altLang="en-US" sz="2000" b="0" dirty="0">
              <a:solidFill>
                <a:sysClr val="window" lastClr="FFFFFF"/>
              </a:solidFill>
              <a:latin typeface="Calibri" panose="020F0502020204030204" charset="0"/>
              <a:ea typeface="PMingLiU" charset="0"/>
              <a:sym typeface="Arial" panose="020B0604020202020204" pitchFamily="34" charset="0"/>
            </a:endParaRPr>
          </a:p>
        </p:txBody>
      </p:sp>
      <p:sp>
        <p:nvSpPr>
          <p:cNvPr id="29" name="AutoShape 6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827905" y="3602355"/>
            <a:ext cx="4779010" cy="646430"/>
          </a:xfrm>
          <a:prstGeom prst="roundRect">
            <a:avLst>
              <a:gd name="adj" fmla="val 50000"/>
            </a:avLst>
          </a:prstGeom>
          <a:solidFill>
            <a:srgbClr val="CE8D3E"/>
          </a:solidFill>
          <a:ln>
            <a:noFill/>
          </a:ln>
        </p:spPr>
        <p:txBody>
          <a:bodyPr lIns="45720" tIns="44450" rIns="45720" bIns="44450" anchor="ctr" anchorCtr="1"/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ysClr val="window" lastClr="FFFFFF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" lastClr="FFFFFF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" lastClr="FFFFFF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" lastClr="FFFFFF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" lastClr="FFFFFF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TW" altLang="en-US" sz="2000" b="0" dirty="0">
                <a:solidFill>
                  <a:sysClr val="window" lastClr="FFFFFF"/>
                </a:solidFill>
                <a:latin typeface="Calibri" panose="020F0502020204030204" charset="0"/>
                <a:ea typeface="PMingLiU" charset="0"/>
                <a:sym typeface="Arial" panose="020B0604020202020204" pitchFamily="34" charset="0"/>
              </a:rPr>
              <a:t>2、任务具体的开始时间和结束时间</a:t>
            </a:r>
            <a:endParaRPr lang="zh-TW" altLang="en-US" sz="2000" b="0" dirty="0">
              <a:solidFill>
                <a:sysClr val="window" lastClr="FFFFFF"/>
              </a:solidFill>
              <a:latin typeface="Calibri" panose="020F0502020204030204" charset="0"/>
              <a:ea typeface="PMingLiU" charset="0"/>
              <a:sym typeface="Arial" panose="020B0604020202020204" pitchFamily="34" charset="0"/>
            </a:endParaRPr>
          </a:p>
        </p:txBody>
      </p:sp>
      <p:sp>
        <p:nvSpPr>
          <p:cNvPr id="30" name="AutoShape 8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4827905" y="4584700"/>
            <a:ext cx="4779010" cy="646430"/>
          </a:xfrm>
          <a:prstGeom prst="roundRect">
            <a:avLst>
              <a:gd name="adj" fmla="val 50000"/>
            </a:avLst>
          </a:prstGeom>
          <a:solidFill>
            <a:srgbClr val="E74D51"/>
          </a:solidFill>
          <a:ln>
            <a:noFill/>
          </a:ln>
        </p:spPr>
        <p:txBody>
          <a:bodyPr lIns="45720" tIns="44450" rIns="45720" bIns="44450" anchor="ctr" anchorCtr="1"/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ysClr val="window" lastClr="FFFFFF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" lastClr="FFFFFF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" lastClr="FFFFFF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" lastClr="FFFFFF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" lastClr="FFFFFF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 b="0" dirty="0">
                <a:solidFill>
                  <a:sysClr val="window" lastClr="FFFFFF"/>
                </a:solidFill>
                <a:latin typeface="Calibri" panose="020F0502020204030204" charset="0"/>
                <a:ea typeface="PMingLiU" charset="0"/>
                <a:sym typeface="Arial" panose="020B0604020202020204" pitchFamily="34" charset="0"/>
              </a:rPr>
              <a:t>3、该任务在整个项目计划中所处的位置</a:t>
            </a:r>
            <a:endParaRPr lang="zh-TW" altLang="en-US" sz="2000" b="0" dirty="0">
              <a:solidFill>
                <a:sysClr val="window" lastClr="FFFFFF"/>
              </a:solidFill>
              <a:latin typeface="Calibri" panose="020F0502020204030204" charset="0"/>
              <a:ea typeface="PMingLiU" charset="0"/>
              <a:sym typeface="Arial" panose="020B0604020202020204" pitchFamily="34" charset="0"/>
            </a:endParaRPr>
          </a:p>
        </p:txBody>
      </p:sp>
      <p:sp>
        <p:nvSpPr>
          <p:cNvPr id="31" name="Oval 3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857691" y="3422648"/>
            <a:ext cx="1903693" cy="1903655"/>
          </a:xfrm>
          <a:prstGeom prst="ellipse">
            <a:avLst/>
          </a:prstGeom>
          <a:solidFill>
            <a:srgbClr val="FA8550">
              <a:lumMod val="20000"/>
              <a:lumOff val="80000"/>
            </a:srgbClr>
          </a:solidFill>
          <a:ln>
            <a:noFill/>
          </a:ln>
        </p:spPr>
        <p:txBody>
          <a:bodyPr lIns="45720" tIns="44450" rIns="45720" bIns="44450" anchor="ctr" anchorCtr="1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ysClr val="window" lastClr="FFFFFF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" lastClr="FFFFFF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" lastClr="FFFFFF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" lastClr="FFFFFF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ysClr val="window" lastClr="FFFFFF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 b="0" dirty="0">
              <a:solidFill>
                <a:sysClr val="window" lastClr="FFFFFF"/>
              </a:solidFill>
              <a:latin typeface="Calibri" panose="020F0502020204030204" charset="0"/>
              <a:ea typeface="PMingLiU" charset="0"/>
              <a:sym typeface="Arial" panose="020B0604020202020204" pitchFamily="34" charset="0"/>
            </a:endParaRPr>
          </a:p>
        </p:txBody>
      </p:sp>
      <p:sp>
        <p:nvSpPr>
          <p:cNvPr id="32" name="椭圆 31"/>
          <p:cNvSpPr/>
          <p:nvPr>
            <p:custDataLst>
              <p:tags r:id="rId10"/>
            </p:custDataLst>
          </p:nvPr>
        </p:nvSpPr>
        <p:spPr>
          <a:xfrm>
            <a:off x="1069805" y="3634744"/>
            <a:ext cx="1479462" cy="1479463"/>
          </a:xfrm>
          <a:prstGeom prst="ellipse">
            <a:avLst/>
          </a:prstGeom>
          <a:solidFill>
            <a:srgbClr val="FA8550"/>
          </a:solidFill>
          <a:ln>
            <a:noFill/>
          </a:ln>
        </p:spPr>
        <p:style>
          <a:lnRef idx="2">
            <a:srgbClr val="FA8550">
              <a:shade val="50000"/>
            </a:srgbClr>
          </a:lnRef>
          <a:fillRef idx="1">
            <a:srgbClr val="FA8550"/>
          </a:fillRef>
          <a:effectRef idx="0">
            <a:srgbClr val="FA8550"/>
          </a:effectRef>
          <a:fontRef idx="minor">
            <a:sysClr val="window" lastClr="FFFFFF"/>
          </a:fontRef>
        </p:style>
        <p:txBody>
          <a:bodyPr lIns="0" tIns="0" rIns="0" bIns="0" rtlCol="0" anchor="ctr">
            <a:normAutofit fontScale="80000"/>
          </a:bodyPr>
          <a:lstStyle/>
          <a:p>
            <a:pPr algn="l"/>
            <a:r>
              <a:rPr lang="zh-CN" altLang="zh-TW" sz="2000" dirty="0">
                <a:solidFill>
                  <a:sysClr val="window" lastClr="FFFFFF"/>
                </a:solidFill>
                <a:sym typeface="Arial" panose="020B0604020202020204" pitchFamily="34" charset="0"/>
              </a:rPr>
              <a:t>在甘特图上，我们可以直观地</a:t>
            </a:r>
            <a:r>
              <a:rPr lang="zh-CN" altLang="zh-TW" sz="2000" dirty="0">
                <a:solidFill>
                  <a:sysClr val="window" lastClr="FFFFFF"/>
                </a:solidFill>
                <a:sym typeface="Arial" panose="020B0604020202020204" pitchFamily="34" charset="0"/>
              </a:rPr>
              <a:t>看到：</a:t>
            </a:r>
            <a:endParaRPr lang="zh-CN" altLang="zh-TW" sz="2000" dirty="0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具体步骤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第一步：在新建里面找到甘特图，单击创建新界面。</a:t>
            </a:r>
            <a:endParaRPr lang="zh-CN" altLang="en-US"/>
          </a:p>
        </p:txBody>
      </p:sp>
      <p:pic>
        <p:nvPicPr>
          <p:cNvPr id="4" name="图片 3" descr="微信图片_202111171137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957705"/>
            <a:ext cx="861695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1805" y="490855"/>
            <a:ext cx="1074547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pc="15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第二步：点击创建后，会弹出如下选择框，根据自己的需求设置相关内容，然后点击确定。这里选择任务数量为5，时间单位默认，设置输入总的起止时间。</a:t>
            </a:r>
            <a:endParaRPr lang="zh-CN" altLang="en-US" spc="15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2480" y="1884680"/>
            <a:ext cx="8004175" cy="42176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0535" y="510540"/>
            <a:ext cx="8616315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pc="15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第三步：点击确定后会出现甘特图的大体形状，在这里你可以修改任务名称，设定任务的持续时间，用鼠标点击选择就可以拖动任务栏移至开始时间。</a:t>
            </a:r>
            <a:endParaRPr lang="zh-CN" altLang="en-US" spc="15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0535" y="4518660"/>
            <a:ext cx="8672195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pc="15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第四步：设置完成后，或许不是很美观，这时可以点击设计，更换主题，选择变体，更换颜色。</a:t>
            </a:r>
            <a:endParaRPr lang="zh-CN" altLang="en-US" spc="15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8" name="图片 7" descr="微信图片_202111171212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" y="5328920"/>
            <a:ext cx="11841480" cy="1234440"/>
          </a:xfrm>
          <a:prstGeom prst="rect">
            <a:avLst/>
          </a:prstGeom>
        </p:spPr>
      </p:pic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080" y="1645285"/>
            <a:ext cx="10149840" cy="2400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z="1800" b="0" spc="150">
                <a:solidFill>
                  <a:schemeClr val="bg1">
                    <a:lumMod val="85000"/>
                  </a:schemeClr>
                </a:solidFill>
                <a:cs typeface="+mn-cs"/>
              </a:rPr>
              <a:t>第五步：绘制完成后，若突然发现漏添加了一个任务，这是可以点击鼠标右键，选择新建任务，反之，发现多添加了一个任务，点击鼠标右键，选择删除任务。</a:t>
            </a:r>
            <a:endParaRPr lang="zh-CN" altLang="en-US" sz="1800" b="0" spc="150">
              <a:solidFill>
                <a:schemeClr val="bg1">
                  <a:lumMod val="85000"/>
                </a:schemeClr>
              </a:solidFill>
              <a:cs typeface="+mn-cs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6145" y="2000885"/>
            <a:ext cx="8455025" cy="40271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z="1800" b="0" spc="150">
                <a:solidFill>
                  <a:schemeClr val="bg1">
                    <a:lumMod val="85000"/>
                  </a:schemeClr>
                </a:solidFill>
                <a:cs typeface="+mn-cs"/>
              </a:rPr>
              <a:t>第六步：在这里我们发现，该甘特图上周六与周天是不工作的，那如果想要周六与周天也算工作日的话应该怎么操作呢？</a:t>
            </a:r>
            <a:endParaRPr lang="zh-CN" altLang="en-US" sz="1800" b="0" spc="150">
              <a:solidFill>
                <a:schemeClr val="bg1">
                  <a:lumMod val="85000"/>
                </a:schemeClr>
              </a:solidFill>
              <a:cs typeface="+mn-cs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608330" y="2589530"/>
            <a:ext cx="1109535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800" b="0" spc="150">
                <a:solidFill>
                  <a:schemeClr val="bg1">
                    <a:lumMod val="85000"/>
                  </a:schemeClr>
                </a:solidFill>
                <a:cs typeface="+mn-cs"/>
              </a:rPr>
              <a:t>选择日期，点击鼠标右键，选择配置工作时间，在弹出的窗口中勾选上星期六与星期日。</a:t>
            </a:r>
            <a:endParaRPr lang="zh-CN" altLang="en-US" sz="18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8845" y="1535430"/>
            <a:ext cx="10165080" cy="9372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45" y="3152140"/>
            <a:ext cx="3905885" cy="33210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z="1800" b="0" spc="150">
                <a:solidFill>
                  <a:schemeClr val="bg1">
                    <a:lumMod val="85000"/>
                  </a:schemeClr>
                </a:solidFill>
                <a:cs typeface="+mn-cs"/>
              </a:rPr>
              <a:t>至此，一张简易的甘特图就绘制完成了！</a:t>
            </a:r>
            <a:endParaRPr lang="zh-CN" altLang="en-US" sz="1800" b="0" spc="150">
              <a:solidFill>
                <a:schemeClr val="bg1">
                  <a:lumMod val="85000"/>
                </a:schemeClr>
              </a:solidFill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91480" y="4858385"/>
            <a:ext cx="6085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pc="15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本次绘图工具为</a:t>
            </a:r>
            <a:r>
              <a:rPr lang="en-US" altLang="zh-CN" spc="15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Microsoft Visio </a:t>
            </a:r>
            <a:r>
              <a:rPr lang="zh-CN" altLang="en-US" spc="15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专业版</a:t>
            </a:r>
            <a:r>
              <a:rPr lang="en-US" altLang="zh-CN" spc="15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 2016</a:t>
            </a:r>
            <a:endParaRPr lang="en-US" altLang="zh-CN" spc="150">
              <a:solidFill>
                <a:schemeClr val="bg1">
                  <a:lumMod val="8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7" name="图片 6" descr="32313535303332373b32313535303333363bb8d0b6f7d0bbd0bb7468416e6b796f75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618105" y="4073525"/>
            <a:ext cx="1938655" cy="1938655"/>
          </a:xfrm>
          <a:prstGeom prst="rect">
            <a:avLst/>
          </a:prstGeom>
        </p:spPr>
      </p:pic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5495" y="1650365"/>
            <a:ext cx="10165080" cy="24231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5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5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5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5_1*a*1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5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5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1"/>
  <p:tag name="KSO_WM_UNIT_TYPE" val="n_h_f"/>
  <p:tag name="KSO_WM_UNIT_INDEX" val="1_2_4"/>
  <p:tag name="KSO_WM_UNIT_ID" val="diagram160351_3*n_h_f*1_2_4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5"/>
  <p:tag name="KSO_WM_UNIT_PRESET_TEXT_LEN" val="26"/>
  <p:tag name="KSO_WM_DIAGRAM_GROUP_CODE" val="n1-1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1"/>
  <p:tag name="KSO_WM_UNIT_TYPE" val="n_i"/>
  <p:tag name="KSO_WM_UNIT_INDEX" val="1_1"/>
  <p:tag name="KSO_WM_UNIT_ID" val="diagram160351_3*n_i*1_1"/>
  <p:tag name="KSO_WM_UNIT_CLEAR" val="1"/>
  <p:tag name="KSO_WM_UNIT_LAYERLEVEL" val="1_1"/>
  <p:tag name="KSO_WM_DIAGRAM_GROUP_CODE" val="n1-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1"/>
  <p:tag name="KSO_WM_UNIT_TYPE" val="n_i"/>
  <p:tag name="KSO_WM_UNIT_INDEX" val="1_2"/>
  <p:tag name="KSO_WM_UNIT_ID" val="diagram160351_3*n_i*1_2"/>
  <p:tag name="KSO_WM_UNIT_CLEAR" val="1"/>
  <p:tag name="KSO_WM_UNIT_LAYERLEVEL" val="1_1"/>
  <p:tag name="KSO_WM_DIAGRAM_GROUP_CODE" val="n1-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1"/>
  <p:tag name="KSO_WM_UNIT_TYPE" val="n_i"/>
  <p:tag name="KSO_WM_UNIT_INDEX" val="1_3"/>
  <p:tag name="KSO_WM_UNIT_ID" val="diagram160351_3*n_i*1_3"/>
  <p:tag name="KSO_WM_UNIT_CLEAR" val="1"/>
  <p:tag name="KSO_WM_UNIT_LAYERLEVEL" val="1_1"/>
  <p:tag name="KSO_WM_DIAGRAM_GROUP_CODE" val="n1-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1"/>
  <p:tag name="KSO_WM_UNIT_TYPE" val="n_i"/>
  <p:tag name="KSO_WM_UNIT_INDEX" val="1_4"/>
  <p:tag name="KSO_WM_UNIT_ID" val="diagram160351_3*n_i*1_4"/>
  <p:tag name="KSO_WM_UNIT_CLEAR" val="1"/>
  <p:tag name="KSO_WM_UNIT_LAYERLEVEL" val="1_1"/>
  <p:tag name="KSO_WM_DIAGRAM_GROUP_CODE" val="n1-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1"/>
  <p:tag name="KSO_WM_UNIT_TYPE" val="n_h_f"/>
  <p:tag name="KSO_WM_UNIT_INDEX" val="1_2_1"/>
  <p:tag name="KSO_WM_UNIT_ID" val="diagram160351_3*n_h_f*1_2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26"/>
  <p:tag name="KSO_WM_DIAGRAM_GROUP_CODE" val="n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1"/>
  <p:tag name="KSO_WM_UNIT_TYPE" val="n_h_f"/>
  <p:tag name="KSO_WM_UNIT_INDEX" val="1_2_2"/>
  <p:tag name="KSO_WM_UNIT_ID" val="diagram160351_3*n_h_f*1_2_2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26"/>
  <p:tag name="KSO_WM_DIAGRAM_GROUP_CODE" val="n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1"/>
  <p:tag name="KSO_WM_UNIT_TYPE" val="n_h_f"/>
  <p:tag name="KSO_WM_UNIT_INDEX" val="1_2_3"/>
  <p:tag name="KSO_WM_UNIT_ID" val="diagram160351_3*n_h_f*1_2_3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26"/>
  <p:tag name="KSO_WM_DIAGRAM_GROUP_CODE" val="n1-1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1"/>
  <p:tag name="KSO_WM_UNIT_TYPE" val="n_i"/>
  <p:tag name="KSO_WM_UNIT_INDEX" val="1_5"/>
  <p:tag name="KSO_WM_UNIT_ID" val="diagram160351_3*n_i*1_5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51"/>
  <p:tag name="KSO_WM_UNIT_TYPE" val="n_h_f"/>
  <p:tag name="KSO_WM_UNIT_INDEX" val="1_1_1"/>
  <p:tag name="KSO_WM_UNIT_ID" val="diagram160351_3*n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26"/>
  <p:tag name="KSO_WM_DIAGRAM_GROUP_CODE" val="n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7.xml><?xml version="1.0" encoding="utf-8"?>
<p:tagLst xmlns:p="http://schemas.openxmlformats.org/presentationml/2006/main">
  <p:tag name="KSO_WM_UNIT_PLACING_PICTURE_USER_VIEWPORT" val="{&quot;height&quot;:5520,&quot;width&quot;:10476}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</Words>
  <Application>WPS 演示</Application>
  <PresentationFormat>宽屏</PresentationFormat>
  <Paragraphs>36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Wingdings</vt:lpstr>
      <vt:lpstr>Microsoft JhengHei</vt:lpstr>
      <vt:lpstr>PMingLiU</vt:lpstr>
      <vt:lpstr>MingLiU-ExtB</vt:lpstr>
      <vt:lpstr>Calibri</vt:lpstr>
      <vt:lpstr>PMingLiU</vt:lpstr>
      <vt:lpstr>Segoe Print</vt:lpstr>
      <vt:lpstr>Arial Unicode MS</vt:lpstr>
      <vt:lpstr>Office 主题​​</vt:lpstr>
      <vt:lpstr>利用Visio绘制简易的甘特图</vt:lpstr>
      <vt:lpstr>甘特图简介</vt:lpstr>
      <vt:lpstr>具体步骤</vt:lpstr>
      <vt:lpstr>PowerPoint 演示文稿</vt:lpstr>
      <vt:lpstr>PowerPoint 演示文稿</vt:lpstr>
      <vt:lpstr>第五步：绘制完成后，若突然发现漏添加了一个任务，这是可以点击鼠标右键，选择新建任务，反之，发现多添加了一个任务，点击鼠标右键，选择删除任务。</vt:lpstr>
      <vt:lpstr>第六步：在这里我们发现，该甘特图上周六与周天是不工作的，那如果想要周六与周天也算工作日的话应该怎么操作呢？</vt:lpstr>
      <vt:lpstr>至此，一张简易的甘特图就绘制完成了！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梓</cp:lastModifiedBy>
  <cp:revision>214</cp:revision>
  <dcterms:created xsi:type="dcterms:W3CDTF">2019-06-19T02:08:00Z</dcterms:created>
  <dcterms:modified xsi:type="dcterms:W3CDTF">2022-04-07T11:57:04Z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E2EFC297EA6B4456BA0F1604D36644D5</vt:lpwstr>
  </property>
</Properties>
</file>