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>
      <p:cViewPr>
        <p:scale>
          <a:sx n="108" d="100"/>
          <a:sy n="108" d="100"/>
        </p:scale>
        <p:origin x="73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764C2-FBAA-AF3E-0281-E73991E6F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 шифрования </a:t>
            </a:r>
            <a:r>
              <a:rPr lang="en-US" dirty="0"/>
              <a:t>Blowfish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9C53EC-6E0C-4EF2-F106-43850996E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2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4352D-0A0B-1097-3F0B-3A7F1C72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780" y="632140"/>
            <a:ext cx="5725748" cy="1188720"/>
          </a:xfrm>
        </p:spPr>
        <p:txBody>
          <a:bodyPr/>
          <a:lstStyle/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Fira Sans" panose="020F0502020204030204" pitchFamily="34" charset="0"/>
              </a:rPr>
              <a:t>Сеть 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Fira Sans" panose="020F0502020204030204" pitchFamily="34" charset="0"/>
              </a:rPr>
              <a:t>Фейстеля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09D2E-9009-7C13-FCC9-75B3D1EE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4343" y="2059505"/>
            <a:ext cx="6058622" cy="4701219"/>
          </a:xfrm>
        </p:spPr>
        <p:txBody>
          <a:bodyPr>
            <a:normAutofit fontScale="92500" lnSpcReduction="20000"/>
          </a:bodyPr>
          <a:lstStyle/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Исходные данные разбиваются на блоки фиксированной длины (как правило кратно степени двойки — 64 бит, 128 бит)</a:t>
            </a: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Блок делится на два равных подблока — «левый»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L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0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и «правый»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R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0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ru-RU" b="0" i="0" u="none" strike="noStrike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«Левый подблок»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L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0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видоизменяется функцией итерации </a:t>
            </a:r>
            <a:r>
              <a:rPr lang="en" b="0" i="1" u="none" strike="noStrike" dirty="0">
                <a:solidFill>
                  <a:srgbClr val="333333"/>
                </a:solidFill>
                <a:effectLst/>
                <a:latin typeface="-apple-system"/>
              </a:rPr>
              <a:t>F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(L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0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, P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0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)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в зависимости от ключа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P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0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,</a:t>
            </a:r>
            <a:br>
              <a:rPr lang="en" dirty="0"/>
            </a:b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после чего он складывается по модулю 2 (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XOR)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 «правым подблоком»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R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0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ru-RU" dirty="0"/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Результат сложения присваивается новому левому подблоку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L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который становится левой половиной входных данных для следующего раунда, а «левый подблок»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L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0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присваивается без изменений новому правому подблоку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R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который становится правой половиной.</a:t>
            </a: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Эта операция повторяется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n-1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раз, при этом при переходе от одного этапа к другому меняются раундовые ключи (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P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0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, P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, P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2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и т.д.), где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n —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количество раундов для используемого алгоритма.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F1E0BE-D19C-FB7A-FE19-EAC6089AD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3" y="283483"/>
            <a:ext cx="4212982" cy="627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6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CC2BA-5C4F-93D2-011F-773B1C58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03" y="843683"/>
            <a:ext cx="5738267" cy="1188720"/>
          </a:xfrm>
        </p:spPr>
        <p:txBody>
          <a:bodyPr/>
          <a:lstStyle/>
          <a:p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Blowfish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E306EE-8A35-32B6-7559-CBED26B57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03" y="2280063"/>
            <a:ext cx="5880771" cy="44294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  <a:latin typeface="-apple-system"/>
              </a:rPr>
              <a:t>Ф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ункция итерации </a:t>
            </a:r>
            <a:r>
              <a:rPr lang="en" b="0" i="1" u="none" strike="noStrike" dirty="0">
                <a:solidFill>
                  <a:srgbClr val="333333"/>
                </a:solidFill>
                <a:effectLst/>
                <a:latin typeface="-apple-system"/>
              </a:rPr>
              <a:t>F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в алгоритме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Blowfish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принимает на входе и выдает на выходе 32-битное число (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DWORD).</a:t>
            </a:r>
            <a:br>
              <a:rPr lang="en" dirty="0"/>
            </a:br>
            <a:br>
              <a:rPr lang="en" dirty="0"/>
            </a:b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При этом 32-битные раундовые ключи </a:t>
            </a:r>
            <a:r>
              <a:rPr lang="en" b="0" i="0" u="none" strike="noStrike" dirty="0" err="1">
                <a:solidFill>
                  <a:srgbClr val="333333"/>
                </a:solidFill>
                <a:effectLst/>
                <a:latin typeface="-apple-system"/>
              </a:rPr>
              <a:t>Pn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  <a:endParaRPr lang="ru-RU" b="0" i="0" u="none" strike="noStrike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вычисляются по некоторому правилу от исходного ключа (длиной до 448 бит)</a:t>
            </a:r>
            <a:endParaRPr lang="ru-RU" dirty="0">
              <a:solidFill>
                <a:srgbClr val="333333"/>
              </a:solidFill>
              <a:latin typeface="-apple-system"/>
            </a:endParaRP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не являются аргументами для функции итерации </a:t>
            </a:r>
            <a:r>
              <a:rPr lang="en" b="0" i="1" u="none" strike="noStrike" dirty="0">
                <a:solidFill>
                  <a:srgbClr val="333333"/>
                </a:solidFill>
                <a:effectLst/>
                <a:latin typeface="-apple-system"/>
              </a:rPr>
              <a:t>F</a:t>
            </a:r>
            <a:endParaRPr lang="en" b="0" i="0" u="none" strike="noStrike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непосредственно складываются по модулю 2 (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XOR)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 «левым 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-apple-system"/>
              </a:rPr>
              <a:t>блоком».Результат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 этой операции является входящим 32-битным аргументом для функции </a:t>
            </a:r>
            <a:r>
              <a:rPr lang="en" b="0" i="1" u="none" strike="noStrike" dirty="0">
                <a:solidFill>
                  <a:srgbClr val="333333"/>
                </a:solidFill>
                <a:effectLst/>
                <a:latin typeface="-apple-system"/>
              </a:rPr>
              <a:t>F</a:t>
            </a:r>
            <a:endParaRPr lang="ru-RU" b="0" i="1" u="none" strike="noStrike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В алгоритме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Blowfish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при шифрации выполняется 16 раундов (внутри сети 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-apple-system"/>
              </a:rPr>
              <a:t>Фейстеля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), а 17-й и 18-й ключи складываются с левым и правым выходным блоком последнего раунда. 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FAD675-9BED-956E-C653-D0BA10C05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75" y="249382"/>
            <a:ext cx="4759122" cy="63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54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74D2B-F98F-345B-25C3-369F4384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9056"/>
            <a:ext cx="7729728" cy="1188720"/>
          </a:xfrm>
        </p:spPr>
        <p:txBody>
          <a:bodyPr/>
          <a:lstStyle/>
          <a:p>
            <a:r>
              <a:rPr lang="ru-RU" dirty="0"/>
              <a:t>Расширение ключей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21E383-5E84-6A36-A054-F02C1D73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71" y="1999907"/>
            <a:ext cx="6330973" cy="46621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В процессе этого этапа строится матрица раундовых ключей </a:t>
            </a:r>
            <a:r>
              <a:rPr lang="en" b="0" i="0" u="none" strike="noStrike" dirty="0" err="1">
                <a:solidFill>
                  <a:srgbClr val="333333"/>
                </a:solidFill>
                <a:effectLst/>
                <a:latin typeface="-apple-system"/>
              </a:rPr>
              <a:t>Pn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и матрица подстановки — 4 блока замены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S-Box (Substitution-box),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каждый из которых состоит из 256 32-х битных элементов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Выбирается «искреннее число»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Это такое число, которое изначально не содержит каких-либо повторяющихся последовательностей и является известным.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 (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В качестве такого искреннего числа в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Blowfish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обычно используется число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PI.)</a:t>
            </a: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Значением мантиссы числа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PI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заполняется матрица раундовых ключей и матрицы подстановки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Значение каждого раундового ключа </a:t>
            </a:r>
            <a:r>
              <a:rPr lang="en" b="0" i="0" u="none" strike="noStrike" dirty="0" err="1">
                <a:solidFill>
                  <a:srgbClr val="333333"/>
                </a:solidFill>
                <a:effectLst/>
                <a:latin typeface="-apple-system"/>
              </a:rPr>
              <a:t>Pn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 (P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, P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2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 …)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складывается по модулю 2 (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XOR)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 соответствующим элементами исходного ключа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K.</a:t>
            </a: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Далее нам необходимо зашифровать (вычислить новые значения) элементов матрицы раундовых ключей и матрицы подстановки. Для этого мы </a:t>
            </a:r>
            <a:r>
              <a:rPr lang="ru-RU" dirty="0">
                <a:solidFill>
                  <a:srgbClr val="333333"/>
                </a:solidFill>
                <a:latin typeface="-apple-system"/>
              </a:rPr>
              <a:t>используют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 алгоритм сети 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-apple-system"/>
              </a:rPr>
              <a:t>Фейстеля</a:t>
            </a:r>
            <a:br>
              <a:rPr lang="en" dirty="0"/>
            </a:br>
            <a:endParaRPr lang="en-US" dirty="0">
              <a:solidFill>
                <a:srgbClr val="333333"/>
              </a:solidFill>
              <a:latin typeface="-apple-system"/>
            </a:endParaRPr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A0BF59-E612-55DE-FBEC-BE26E2578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93" y="2195674"/>
            <a:ext cx="4517128" cy="292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61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FE29B-C6F7-C432-3D0E-3774E868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5605"/>
            <a:ext cx="7729728" cy="1188720"/>
          </a:xfrm>
        </p:spPr>
        <p:txBody>
          <a:bodyPr/>
          <a:lstStyle/>
          <a:p>
            <a:r>
              <a:rPr lang="ru-RU" dirty="0"/>
              <a:t>Функция итераций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6BB442-C788-13FE-DD05-5DED4D4F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827" y="1984901"/>
            <a:ext cx="6722859" cy="3101983"/>
          </a:xfrm>
        </p:spPr>
        <p:txBody>
          <a:bodyPr/>
          <a:lstStyle/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Входящий 32-битный блок делится на четыре 8-битных блока, назовем их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X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, X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2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, X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3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, X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4</a:t>
            </a:r>
            <a:r>
              <a:rPr lang="ru-RU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,</a:t>
            </a:r>
            <a:r>
              <a:rPr lang="ru-RU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каждый из которых является индексом массива таблицы замен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—S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4</a:t>
            </a:r>
            <a:endParaRPr lang="ru-RU" b="0" i="0" u="none" strike="noStrike" baseline="-2500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Значения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[X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]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и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2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[X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2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]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складываются по модулю 2</a:t>
            </a:r>
            <a:r>
              <a:rPr lang="ru-RU" b="0" i="0" u="none" strike="noStrike" baseline="30000" dirty="0">
                <a:solidFill>
                  <a:srgbClr val="333333"/>
                </a:solidFill>
                <a:effectLst/>
                <a:latin typeface="-apple-system"/>
              </a:rPr>
              <a:t>32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, затем результат складывается по модулю 2 (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XOR)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3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[X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3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]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и, наконец, складываются с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4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[X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4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]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опять же по модулю 2</a:t>
            </a:r>
            <a:r>
              <a:rPr lang="ru-RU" b="0" i="0" u="none" strike="noStrike" baseline="30000" dirty="0">
                <a:solidFill>
                  <a:srgbClr val="333333"/>
                </a:solidFill>
                <a:effectLst/>
                <a:latin typeface="-apple-system"/>
              </a:rPr>
              <a:t>32</a:t>
            </a: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Результат вычислений и будет значением функции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F(X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—X</a:t>
            </a:r>
            <a:r>
              <a:rPr lang="en" b="0" i="0" u="none" strike="noStrike" baseline="-25000" dirty="0">
                <a:solidFill>
                  <a:srgbClr val="333333"/>
                </a:solidFill>
                <a:effectLst/>
                <a:latin typeface="-apple-system"/>
              </a:rPr>
              <a:t>4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475884-BAC3-03F2-42AB-A22E3954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45" y="1833161"/>
            <a:ext cx="3852547" cy="472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B4B5C7F-2F1B-D3E1-6E8D-BE22C298A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83" y="4913004"/>
            <a:ext cx="75438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90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27157-2A4D-6E40-F84C-9A42ED89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4061C-20B2-D49B-9E21-7F7E0B8B9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275" y="2638043"/>
            <a:ext cx="10723419" cy="3786507"/>
          </a:xfrm>
        </p:spPr>
        <p:txBody>
          <a:bodyPr>
            <a:normAutofit fontScale="85000" lnSpcReduction="10000"/>
          </a:bodyPr>
          <a:lstStyle/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Выделяем массив из 18 элементов для раундовых ключей сети 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-apple-system"/>
              </a:rPr>
              <a:t>Фейстеля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 и 4 матриц подстановки по 256 элементов в каждой.</a:t>
            </a:r>
            <a:b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</a:br>
            <a:b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</a:br>
            <a:endParaRPr lang="ru-RU" b="0" i="0" u="none" strike="noStrike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Заполняем выделенный массив значением мантиссы числа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PI.</a:t>
            </a:r>
            <a:b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</a:br>
            <a:b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</a:br>
            <a:endParaRPr lang="en" b="0" i="0" u="none" strike="noStrike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Делаем итеративный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XOR: Pi = Pi XOR Ki (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где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Pi —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раундовый ключ, а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Ki —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исходный ключ).</a:t>
            </a:r>
            <a:b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</a:br>
            <a:b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</a:br>
            <a:endParaRPr lang="ru-RU" b="0" i="0" u="none" strike="noStrike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Шифруем раундовые ключи и матрицы подстановки с помощью сети 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-apple-system"/>
              </a:rPr>
              <a:t>Фейстеля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 (в качестве входящего параметра для функции внутри сети используются матрица подстановки; раундовые ключи внутри сети берутся из матрицы раундовых ключей).</a:t>
            </a:r>
            <a:b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</a:br>
            <a:b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</a:br>
            <a:endParaRPr lang="ru-RU" b="0" i="0" u="none" strike="noStrike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Шифруем/дешифруем блоки исходных данных по 64 бита также с помощью сети 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-apple-system"/>
              </a:rPr>
              <a:t>Фейстеля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b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</a:br>
            <a:endParaRPr lang="ru-RU" b="0" i="0" u="none" strike="noStrike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78420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28</TotalTime>
  <Words>577</Words>
  <Application>Microsoft Macintosh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Corbel</vt:lpstr>
      <vt:lpstr>Fira Sans</vt:lpstr>
      <vt:lpstr>Gill Sans MT</vt:lpstr>
      <vt:lpstr>Посылка</vt:lpstr>
      <vt:lpstr>Алгоритм шифрования Blowfish</vt:lpstr>
      <vt:lpstr>Сеть Фейстеля</vt:lpstr>
      <vt:lpstr>Blowfish</vt:lpstr>
      <vt:lpstr>Расширение ключей</vt:lpstr>
      <vt:lpstr>Функция итераций</vt:lpstr>
      <vt:lpstr>Резюме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шифрования Blowfish</dc:title>
  <dc:creator>arutiunianani2003@outlook.com</dc:creator>
  <cp:lastModifiedBy>arutiunianani2003@outlook.com</cp:lastModifiedBy>
  <cp:revision>1</cp:revision>
  <dcterms:created xsi:type="dcterms:W3CDTF">2024-12-14T06:04:14Z</dcterms:created>
  <dcterms:modified xsi:type="dcterms:W3CDTF">2024-12-14T06:32:17Z</dcterms:modified>
</cp:coreProperties>
</file>