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6"/>
  </p:notesMasterIdLst>
  <p:sldIdLst>
    <p:sldId id="259" r:id="rId2"/>
    <p:sldId id="2147473558" r:id="rId3"/>
    <p:sldId id="2147473573" r:id="rId4"/>
    <p:sldId id="2147473576" r:id="rId5"/>
    <p:sldId id="2147473559" r:id="rId6"/>
    <p:sldId id="2147473498" r:id="rId7"/>
    <p:sldId id="2147473570" r:id="rId8"/>
    <p:sldId id="267" r:id="rId9"/>
    <p:sldId id="2147473544" r:id="rId10"/>
    <p:sldId id="2147473506" r:id="rId11"/>
    <p:sldId id="2147473554" r:id="rId12"/>
    <p:sldId id="781" r:id="rId13"/>
    <p:sldId id="2147473519" r:id="rId14"/>
    <p:sldId id="2147473575"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EFF"/>
    <a:srgbClr val="97FFF8"/>
    <a:srgbClr val="B6ECEB"/>
    <a:srgbClr val="F7FDC8"/>
    <a:srgbClr val="FFEF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p:restoredTop sz="0"/>
  </p:normalViewPr>
  <p:slideViewPr>
    <p:cSldViewPr>
      <p:cViewPr varScale="1">
        <p:scale>
          <a:sx n="128" d="100"/>
          <a:sy n="128" d="100"/>
        </p:scale>
        <p:origin x="1888" y="176"/>
      </p:cViewPr>
      <p:guideLst/>
    </p:cSldViewPr>
  </p:slideViewPr>
  <p:notesTextViewPr>
    <p:cViewPr>
      <p:scale>
        <a:sx n="1" d="1"/>
        <a:sy n="1" d="1"/>
      </p:scale>
      <p:origin x="0" y="0"/>
    </p:cViewPr>
  </p:notesTextViewPr>
  <p:sorterViewPr>
    <p:cViewPr>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C7BDE-FBAD-844C-BB03-67838022DDAA}" type="datetimeFigureOut">
              <a:rPr kumimoji="1" lang="ja-JP" altLang="en-US" smtClean="0"/>
              <a:t>2023/10/16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E2498-3091-814E-9A2D-CA203FFDA080}" type="slidenum">
              <a:rPr kumimoji="1" lang="ja-JP" altLang="en-US" smtClean="0"/>
              <a:t>‹#›</a:t>
            </a:fld>
            <a:endParaRPr kumimoji="1" lang="ja-JP" altLang="en-US"/>
          </a:p>
        </p:txBody>
      </p:sp>
    </p:spTree>
    <p:extLst>
      <p:ext uri="{BB962C8B-B14F-4D97-AF65-F5344CB8AC3E}">
        <p14:creationId xmlns:p14="http://schemas.microsoft.com/office/powerpoint/2010/main" val="13392602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EXS13354_1121_JA_J_Kyowakirin slides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6B3D46-5FC7-47D7-8745-52B65F8A34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03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jdelijke aanduiding voor dia-afbeelding 1"/>
          <p:cNvSpPr>
            <a:spLocks noGrp="1" noRot="1" noChangeAspect="1" noTextEdit="1"/>
          </p:cNvSpPr>
          <p:nvPr>
            <p:ph type="sldImg"/>
          </p:nvPr>
        </p:nvSpPr>
        <p:spPr>
          <a:ln/>
        </p:spPr>
      </p:sp>
      <p:sp>
        <p:nvSpPr>
          <p:cNvPr id="3" name="Tijdelijke aanduiding voor notities 2"/>
          <p:cNvSpPr>
            <a:spLocks noGrp="1"/>
          </p:cNvSpPr>
          <p:nvPr>
            <p:ph type="body" idx="1"/>
          </p:nvPr>
        </p:nvSpPr>
        <p:spPr/>
        <p:txBody>
          <a:bodyPr/>
          <a:lstStyle/>
          <a:p>
            <a:pPr>
              <a:defRPr/>
            </a:pPr>
            <a:r>
              <a:rPr lang="nl-NL" dirty="0"/>
              <a:t>Success rate published: 98% for ODX / 80% for MP</a:t>
            </a:r>
          </a:p>
          <a:p>
            <a:pPr>
              <a:defRPr/>
            </a:pPr>
            <a:r>
              <a:rPr lang="nl-NL" dirty="0"/>
              <a:t>Test run </a:t>
            </a:r>
            <a:r>
              <a:rPr lang="nl-NL"/>
              <a:t>in triplicate /samples reviewed by pathologist</a:t>
            </a:r>
            <a:endParaRPr lang="nl-NL" dirty="0"/>
          </a:p>
          <a:p>
            <a:pPr>
              <a:defRPr/>
            </a:pPr>
            <a:r>
              <a:rPr lang="en-AU" sz="1300" dirty="0">
                <a:latin typeface="+mn-lt"/>
              </a:rPr>
              <a:t>gene expression describes the transcription of information encoded within DNA sequences into messenger RNA (mRNA) – RTPCR quantitatively measure RNA expression levels of genes / cancer gene expression is normalised against expression level of reference gene </a:t>
            </a:r>
            <a:endParaRPr lang="nl-NL" dirty="0"/>
          </a:p>
        </p:txBody>
      </p:sp>
      <p:sp>
        <p:nvSpPr>
          <p:cNvPr id="4" name="Tijdelijke aanduiding voor dianummer 3"/>
          <p:cNvSpPr>
            <a:spLocks noGrp="1"/>
          </p:cNvSpPr>
          <p:nvPr>
            <p:ph type="sldNum" sz="quarter" idx="5"/>
          </p:nvPr>
        </p:nvSpPr>
        <p:spPr/>
        <p:txBody>
          <a:bodyPr/>
          <a:lstStyle>
            <a:lvl1pPr defTabSz="965200" eaLnBrk="0" hangingPunct="0">
              <a:defRPr baseline="30000">
                <a:solidFill>
                  <a:schemeClr val="tx1"/>
                </a:solidFill>
                <a:latin typeface="Arial" panose="020B0604020202020204" pitchFamily="34" charset="0"/>
                <a:cs typeface="Arial" panose="020B0604020202020204" pitchFamily="34" charset="0"/>
              </a:defRPr>
            </a:lvl1pPr>
            <a:lvl2pPr marL="742950" indent="-285750" defTabSz="965200" eaLnBrk="0" hangingPunct="0">
              <a:defRPr baseline="30000">
                <a:solidFill>
                  <a:schemeClr val="tx1"/>
                </a:solidFill>
                <a:latin typeface="Arial" panose="020B0604020202020204" pitchFamily="34" charset="0"/>
                <a:cs typeface="Arial" panose="020B0604020202020204" pitchFamily="34" charset="0"/>
              </a:defRPr>
            </a:lvl2pPr>
            <a:lvl3pPr marL="1143000" indent="-228600" defTabSz="965200" eaLnBrk="0" hangingPunct="0">
              <a:defRPr baseline="30000">
                <a:solidFill>
                  <a:schemeClr val="tx1"/>
                </a:solidFill>
                <a:latin typeface="Arial" panose="020B0604020202020204" pitchFamily="34" charset="0"/>
                <a:cs typeface="Arial" panose="020B0604020202020204" pitchFamily="34" charset="0"/>
              </a:defRPr>
            </a:lvl3pPr>
            <a:lvl4pPr marL="1600200" indent="-228600" defTabSz="965200" eaLnBrk="0" hangingPunct="0">
              <a:defRPr baseline="30000">
                <a:solidFill>
                  <a:schemeClr val="tx1"/>
                </a:solidFill>
                <a:latin typeface="Arial" panose="020B0604020202020204" pitchFamily="34" charset="0"/>
                <a:cs typeface="Arial" panose="020B0604020202020204" pitchFamily="34" charset="0"/>
              </a:defRPr>
            </a:lvl4pPr>
            <a:lvl5pPr marL="2057400" indent="-228600" defTabSz="965200" eaLnBrk="0" hangingPunct="0">
              <a:defRPr baseline="300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9pPr>
          </a:lstStyle>
          <a:p>
            <a:pPr eaLnBrk="1" hangingPunct="1"/>
            <a:fld id="{5C314E76-5725-4234-B410-6EB373968CB5}" type="slidenum">
              <a:rPr lang="en-US" altLang="en-US" baseline="0">
                <a:solidFill>
                  <a:srgbClr val="000000"/>
                </a:solidFill>
              </a:rPr>
              <a:pPr eaLnBrk="1" hangingPunct="1"/>
              <a:t>12</a:t>
            </a:fld>
            <a:endParaRPr lang="en-US" altLang="en-US" baseline="0">
              <a:solidFill>
                <a:srgbClr val="000000"/>
              </a:solidFill>
            </a:endParaRPr>
          </a:p>
        </p:txBody>
      </p:sp>
    </p:spTree>
    <p:extLst>
      <p:ext uri="{BB962C8B-B14F-4D97-AF65-F5344CB8AC3E}">
        <p14:creationId xmlns:p14="http://schemas.microsoft.com/office/powerpoint/2010/main" val="2655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jdelijke aanduiding voor dia-afbeelding 1"/>
          <p:cNvSpPr>
            <a:spLocks noGrp="1" noRot="1" noChangeAspect="1" noTextEdit="1"/>
          </p:cNvSpPr>
          <p:nvPr>
            <p:ph type="sldImg"/>
          </p:nvPr>
        </p:nvSpPr>
        <p:spPr>
          <a:ln/>
        </p:spPr>
      </p:sp>
      <p:sp>
        <p:nvSpPr>
          <p:cNvPr id="3" name="Tijdelijke aanduiding voor notities 2"/>
          <p:cNvSpPr>
            <a:spLocks noGrp="1"/>
          </p:cNvSpPr>
          <p:nvPr>
            <p:ph type="body" idx="1"/>
          </p:nvPr>
        </p:nvSpPr>
        <p:spPr/>
        <p:txBody>
          <a:bodyPr/>
          <a:lstStyle/>
          <a:p>
            <a:pPr>
              <a:defRPr/>
            </a:pPr>
            <a:r>
              <a:rPr lang="nl-NL" dirty="0"/>
              <a:t>Success rate published: 98% for ODX / 80% for MP</a:t>
            </a:r>
          </a:p>
          <a:p>
            <a:pPr>
              <a:defRPr/>
            </a:pPr>
            <a:r>
              <a:rPr lang="nl-NL" dirty="0"/>
              <a:t>Test run </a:t>
            </a:r>
            <a:r>
              <a:rPr lang="nl-NL"/>
              <a:t>in triplicate /samples reviewed by pathologist</a:t>
            </a:r>
            <a:endParaRPr lang="nl-NL" dirty="0"/>
          </a:p>
          <a:p>
            <a:pPr>
              <a:defRPr/>
            </a:pPr>
            <a:r>
              <a:rPr lang="en-AU" sz="1300" dirty="0">
                <a:latin typeface="+mn-lt"/>
              </a:rPr>
              <a:t>gene expression describes the transcription of information encoded within DNA sequences into messenger RNA (mRNA) – RTPCR quantitatively measure RNA expression levels of genes / cancer gene expression is normalised against expression level of reference gene </a:t>
            </a:r>
            <a:endParaRPr lang="nl-NL" dirty="0"/>
          </a:p>
        </p:txBody>
      </p:sp>
      <p:sp>
        <p:nvSpPr>
          <p:cNvPr id="4" name="Tijdelijke aanduiding voor dianummer 3"/>
          <p:cNvSpPr>
            <a:spLocks noGrp="1"/>
          </p:cNvSpPr>
          <p:nvPr>
            <p:ph type="sldNum" sz="quarter" idx="5"/>
          </p:nvPr>
        </p:nvSpPr>
        <p:spPr/>
        <p:txBody>
          <a:bodyPr/>
          <a:lstStyle>
            <a:lvl1pPr defTabSz="965200" eaLnBrk="0" hangingPunct="0">
              <a:defRPr baseline="30000">
                <a:solidFill>
                  <a:schemeClr val="tx1"/>
                </a:solidFill>
                <a:latin typeface="Arial" panose="020B0604020202020204" pitchFamily="34" charset="0"/>
                <a:cs typeface="Arial" panose="020B0604020202020204" pitchFamily="34" charset="0"/>
              </a:defRPr>
            </a:lvl1pPr>
            <a:lvl2pPr marL="742950" indent="-285750" defTabSz="965200" eaLnBrk="0" hangingPunct="0">
              <a:defRPr baseline="30000">
                <a:solidFill>
                  <a:schemeClr val="tx1"/>
                </a:solidFill>
                <a:latin typeface="Arial" panose="020B0604020202020204" pitchFamily="34" charset="0"/>
                <a:cs typeface="Arial" panose="020B0604020202020204" pitchFamily="34" charset="0"/>
              </a:defRPr>
            </a:lvl2pPr>
            <a:lvl3pPr marL="1143000" indent="-228600" defTabSz="965200" eaLnBrk="0" hangingPunct="0">
              <a:defRPr baseline="30000">
                <a:solidFill>
                  <a:schemeClr val="tx1"/>
                </a:solidFill>
                <a:latin typeface="Arial" panose="020B0604020202020204" pitchFamily="34" charset="0"/>
                <a:cs typeface="Arial" panose="020B0604020202020204" pitchFamily="34" charset="0"/>
              </a:defRPr>
            </a:lvl3pPr>
            <a:lvl4pPr marL="1600200" indent="-228600" defTabSz="965200" eaLnBrk="0" hangingPunct="0">
              <a:defRPr baseline="30000">
                <a:solidFill>
                  <a:schemeClr val="tx1"/>
                </a:solidFill>
                <a:latin typeface="Arial" panose="020B0604020202020204" pitchFamily="34" charset="0"/>
                <a:cs typeface="Arial" panose="020B0604020202020204" pitchFamily="34" charset="0"/>
              </a:defRPr>
            </a:lvl4pPr>
            <a:lvl5pPr marL="2057400" indent="-228600" defTabSz="965200" eaLnBrk="0" hangingPunct="0">
              <a:defRPr baseline="300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9pPr>
          </a:lstStyle>
          <a:p>
            <a:pPr eaLnBrk="1" hangingPunct="1"/>
            <a:fld id="{5C314E76-5725-4234-B410-6EB373968CB5}" type="slidenum">
              <a:rPr lang="en-US" altLang="en-US" baseline="0">
                <a:solidFill>
                  <a:srgbClr val="000000"/>
                </a:solidFill>
              </a:rPr>
              <a:pPr eaLnBrk="1" hangingPunct="1"/>
              <a:t>13</a:t>
            </a:fld>
            <a:endParaRPr lang="en-US" altLang="en-US" baseline="0">
              <a:solidFill>
                <a:srgbClr val="000000"/>
              </a:solidFill>
            </a:endParaRPr>
          </a:p>
        </p:txBody>
      </p:sp>
    </p:spTree>
    <p:extLst>
      <p:ext uri="{BB962C8B-B14F-4D97-AF65-F5344CB8AC3E}">
        <p14:creationId xmlns:p14="http://schemas.microsoft.com/office/powerpoint/2010/main" val="4141157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29385391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15548294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267114331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Heading- Content- Whi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5171054-62CF-44B2-93EF-E4656819B9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DD106C-0C6A-43E1-9868-B158901286E3}"/>
              </a:ext>
            </a:extLst>
          </p:cNvPr>
          <p:cNvSpPr>
            <a:spLocks noGrp="1"/>
          </p:cNvSpPr>
          <p:nvPr>
            <p:ph type="sldNum" sz="quarter" idx="12"/>
          </p:nvPr>
        </p:nvSpPr>
        <p:spPr/>
        <p:txBody>
          <a:bodyPr/>
          <a:lstStyle/>
          <a:p>
            <a:fld id="{857C9BCE-67C3-4E89-9B9C-38CCFE777CF5}" type="slidenum">
              <a:rPr lang="en-US" smtClean="0"/>
              <a:t>‹#›</a:t>
            </a:fld>
            <a:endParaRPr lang="en-US"/>
          </a:p>
        </p:txBody>
      </p:sp>
      <p:sp>
        <p:nvSpPr>
          <p:cNvPr id="7" name="Content Placeholder 2">
            <a:extLst>
              <a:ext uri="{FF2B5EF4-FFF2-40B4-BE49-F238E27FC236}">
                <a16:creationId xmlns:a16="http://schemas.microsoft.com/office/drawing/2014/main" id="{5F357150-8EA2-4FD8-A229-50140EF1914F}"/>
              </a:ext>
            </a:extLst>
          </p:cNvPr>
          <p:cNvSpPr>
            <a:spLocks noGrp="1"/>
          </p:cNvSpPr>
          <p:nvPr>
            <p:ph idx="1" hasCustomPrompt="1"/>
          </p:nvPr>
        </p:nvSpPr>
        <p:spPr>
          <a:xfrm>
            <a:off x="342900" y="1839562"/>
            <a:ext cx="8458200" cy="3898048"/>
          </a:xfrm>
        </p:spPr>
        <p:txBody>
          <a:bodyPr lIns="0" tIns="0" rIns="0" bIns="0"/>
          <a:lstStyle>
            <a:lvl1pPr marL="0" indent="0">
              <a:lnSpc>
                <a:spcPct val="100000"/>
              </a:lnSpc>
              <a:buNone/>
              <a:defRPr sz="900"/>
            </a:lvl1pPr>
            <a:lvl2pPr marL="342892" indent="0">
              <a:lnSpc>
                <a:spcPct val="100000"/>
              </a:lnSpc>
              <a:buNone/>
              <a:defRPr sz="900"/>
            </a:lvl2pPr>
            <a:lvl3pPr marL="685783" indent="0">
              <a:lnSpc>
                <a:spcPct val="100000"/>
              </a:lnSpc>
              <a:buNone/>
              <a:defRPr sz="900"/>
            </a:lvl3pPr>
            <a:lvl4pPr marL="1028675" indent="0">
              <a:lnSpc>
                <a:spcPct val="100000"/>
              </a:lnSpc>
              <a:buNone/>
              <a:defRPr sz="900"/>
            </a:lvl4pPr>
            <a:lvl5pPr marL="1371566" indent="0">
              <a:lnSpc>
                <a:spcPct val="100000"/>
              </a:lnSpc>
              <a:buNone/>
              <a:defRPr sz="900"/>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autem</a:t>
            </a:r>
            <a:r>
              <a:rPr lang="en-US" dirty="0"/>
              <a:t> vel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p>
        </p:txBody>
      </p:sp>
      <p:sp>
        <p:nvSpPr>
          <p:cNvPr id="11" name="Title 1">
            <a:extLst>
              <a:ext uri="{FF2B5EF4-FFF2-40B4-BE49-F238E27FC236}">
                <a16:creationId xmlns:a16="http://schemas.microsoft.com/office/drawing/2014/main" id="{CEFBDCEB-5A1B-4803-86C0-0FE0C3998BF9}"/>
              </a:ext>
            </a:extLst>
          </p:cNvPr>
          <p:cNvSpPr>
            <a:spLocks noGrp="1"/>
          </p:cNvSpPr>
          <p:nvPr>
            <p:ph type="title"/>
          </p:nvPr>
        </p:nvSpPr>
        <p:spPr>
          <a:xfrm>
            <a:off x="342900" y="457200"/>
            <a:ext cx="8458200" cy="899327"/>
          </a:xfrm>
        </p:spPr>
        <p:txBody>
          <a:bodyPr lIns="0" tIns="0" rIns="0" bIns="0" anchor="t" anchorCtr="0"/>
          <a:lstStyle>
            <a:lvl1pPr>
              <a:lnSpc>
                <a:spcPts val="2550"/>
              </a:lnSpc>
              <a:defRPr sz="2400" b="1"/>
            </a:lvl1pPr>
          </a:lstStyle>
          <a:p>
            <a:r>
              <a:rPr lang="en-US"/>
              <a:t>Click to edit Master title style</a:t>
            </a:r>
            <a:endParaRPr lang="en-US" dirty="0"/>
          </a:p>
        </p:txBody>
      </p:sp>
    </p:spTree>
    <p:extLst>
      <p:ext uri="{BB962C8B-B14F-4D97-AF65-F5344CB8AC3E}">
        <p14:creationId xmlns:p14="http://schemas.microsoft.com/office/powerpoint/2010/main" val="280158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1766743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107481721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136399722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13332286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26012321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237917104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14191261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719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F048FE-A2A7-0543-825C-32EB95D5993D}"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02600" y="6356350"/>
            <a:ext cx="584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5E579C-813A-FC41-8507-B8FBAF3A2159}" type="slidenum">
              <a:rPr lang="en-US" smtClean="0"/>
              <a:t>‹#›</a:t>
            </a:fld>
            <a:endParaRPr lang="en-US"/>
          </a:p>
        </p:txBody>
      </p:sp>
    </p:spTree>
    <p:extLst>
      <p:ext uri="{BB962C8B-B14F-4D97-AF65-F5344CB8AC3E}">
        <p14:creationId xmlns:p14="http://schemas.microsoft.com/office/powerpoint/2010/main" val="31915156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0"/>
            <a:ext cx="21209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t>Company Name</a:t>
            </a:r>
          </a:p>
        </p:txBody>
      </p:sp>
    </p:spTree>
    <p:extLst>
      <p:ext uri="{BB962C8B-B14F-4D97-AF65-F5344CB8AC3E}">
        <p14:creationId xmlns:p14="http://schemas.microsoft.com/office/powerpoint/2010/main" val="343013077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Lst>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hyperlink" Target="http://www.zdnet.com/downloads/clipart/tech/science/testtube.html" TargetMode="External"/><Relationship Id="rId4" Type="http://schemas.openxmlformats.org/officeDocument/2006/relationships/image" Target="../media/image16.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2.jpeg"/><Relationship Id="rId7"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18.png"/><Relationship Id="rId5" Type="http://schemas.openxmlformats.org/officeDocument/2006/relationships/image" Target="../media/image26.png"/><Relationship Id="rId10"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500" dirty="0">
                <a:solidFill>
                  <a:schemeClr val="tx1">
                    <a:lumMod val="75000"/>
                    <a:lumOff val="25000"/>
                  </a:schemeClr>
                </a:solidFill>
                <a:latin typeface="Trebuchet MS"/>
                <a:cs typeface="Trebuchet MS"/>
              </a:rPr>
              <a:t>Development Plan</a:t>
            </a:r>
            <a:br>
              <a:rPr lang="en-US" sz="4500" dirty="0">
                <a:solidFill>
                  <a:schemeClr val="tx1">
                    <a:lumMod val="75000"/>
                    <a:lumOff val="25000"/>
                  </a:schemeClr>
                </a:solidFill>
                <a:latin typeface="Trebuchet MS"/>
                <a:cs typeface="Trebuchet MS"/>
              </a:rPr>
            </a:br>
            <a:r>
              <a:rPr lang="en-US" sz="4500" dirty="0">
                <a:solidFill>
                  <a:schemeClr val="tx1">
                    <a:lumMod val="75000"/>
                    <a:lumOff val="25000"/>
                  </a:schemeClr>
                </a:solidFill>
                <a:latin typeface="Trebuchet MS"/>
                <a:cs typeface="Trebuchet MS"/>
              </a:rPr>
              <a:t>for</a:t>
            </a:r>
            <a:br>
              <a:rPr lang="en-US" sz="4500" dirty="0">
                <a:solidFill>
                  <a:schemeClr val="tx1">
                    <a:lumMod val="75000"/>
                    <a:lumOff val="25000"/>
                  </a:schemeClr>
                </a:solidFill>
                <a:latin typeface="Trebuchet MS"/>
                <a:cs typeface="Trebuchet MS"/>
              </a:rPr>
            </a:br>
            <a:r>
              <a:rPr lang="en-US" sz="4500" dirty="0">
                <a:solidFill>
                  <a:schemeClr val="tx1">
                    <a:lumMod val="75000"/>
                    <a:lumOff val="25000"/>
                  </a:schemeClr>
                </a:solidFill>
                <a:latin typeface="Trebuchet MS"/>
                <a:cs typeface="Trebuchet MS"/>
              </a:rPr>
              <a:t>Genomic Test Service in Japan (ver. 3)</a:t>
            </a:r>
          </a:p>
        </p:txBody>
      </p:sp>
      <p:sp>
        <p:nvSpPr>
          <p:cNvPr id="3" name="字幕 2">
            <a:extLst>
              <a:ext uri="{FF2B5EF4-FFF2-40B4-BE49-F238E27FC236}">
                <a16:creationId xmlns:a16="http://schemas.microsoft.com/office/drawing/2014/main" id="{DA87F362-F027-D2B9-E2C7-78C0E64765C7}"/>
              </a:ext>
            </a:extLst>
          </p:cNvPr>
          <p:cNvSpPr>
            <a:spLocks noGrp="1"/>
          </p:cNvSpPr>
          <p:nvPr>
            <p:ph type="subTitle" idx="1"/>
          </p:nvPr>
        </p:nvSpPr>
        <p:spPr>
          <a:xfrm>
            <a:off x="1371600" y="5229200"/>
            <a:ext cx="6400800" cy="841648"/>
          </a:xfrm>
        </p:spPr>
        <p:txBody>
          <a:bodyPr>
            <a:normAutofit fontScale="85000" lnSpcReduction="20000"/>
          </a:bodyPr>
          <a:lstStyle/>
          <a:p>
            <a:r>
              <a:rPr lang="en-US" altLang="ja-JP" dirty="0">
                <a:solidFill>
                  <a:schemeClr val="tx1">
                    <a:lumMod val="75000"/>
                    <a:lumOff val="25000"/>
                  </a:schemeClr>
                </a:solidFill>
                <a:latin typeface="Trebuchet MS"/>
                <a:cs typeface="Trebuchet MS"/>
              </a:rPr>
              <a:t>Dr. </a:t>
            </a:r>
            <a:r>
              <a:rPr lang="en-US" altLang="ja-JP" dirty="0" err="1">
                <a:solidFill>
                  <a:schemeClr val="tx1">
                    <a:lumMod val="75000"/>
                    <a:lumOff val="25000"/>
                  </a:schemeClr>
                </a:solidFill>
                <a:latin typeface="Trebuchet MS"/>
                <a:cs typeface="Trebuchet MS"/>
              </a:rPr>
              <a:t>Kahaku</a:t>
            </a:r>
            <a:r>
              <a:rPr lang="en-US" altLang="ja-JP" dirty="0">
                <a:solidFill>
                  <a:schemeClr val="tx1">
                    <a:lumMod val="75000"/>
                    <a:lumOff val="25000"/>
                  </a:schemeClr>
                </a:solidFill>
                <a:latin typeface="Trebuchet MS"/>
                <a:cs typeface="Trebuchet MS"/>
              </a:rPr>
              <a:t> </a:t>
            </a:r>
            <a:r>
              <a:rPr lang="en-US" altLang="ja-JP" dirty="0" err="1">
                <a:solidFill>
                  <a:schemeClr val="tx1">
                    <a:lumMod val="75000"/>
                    <a:lumOff val="25000"/>
                  </a:schemeClr>
                </a:solidFill>
                <a:latin typeface="Trebuchet MS"/>
                <a:cs typeface="Trebuchet MS"/>
              </a:rPr>
              <a:t>Emoto</a:t>
            </a:r>
            <a:endParaRPr lang="en-US" altLang="ja-JP" dirty="0">
              <a:solidFill>
                <a:schemeClr val="tx1">
                  <a:lumMod val="75000"/>
                  <a:lumOff val="25000"/>
                </a:schemeClr>
              </a:solidFill>
              <a:latin typeface="Trebuchet MS"/>
              <a:cs typeface="Trebuchet MS"/>
            </a:endParaRPr>
          </a:p>
          <a:p>
            <a:r>
              <a:rPr lang="en-US" altLang="ja-JP" sz="3200" dirty="0">
                <a:solidFill>
                  <a:schemeClr val="tx1">
                    <a:lumMod val="75000"/>
                    <a:lumOff val="25000"/>
                  </a:schemeClr>
                </a:solidFill>
                <a:latin typeface="Trebuchet MS"/>
                <a:cs typeface="Trebuchet MS"/>
              </a:rPr>
              <a:t>3-Age Co., Ltd.</a:t>
            </a:r>
            <a:endParaRPr lang="ja-JP" altLang="en-US"/>
          </a:p>
        </p:txBody>
      </p:sp>
      <p:sp>
        <p:nvSpPr>
          <p:cNvPr id="4" name="テキスト ボックス 3">
            <a:extLst>
              <a:ext uri="{FF2B5EF4-FFF2-40B4-BE49-F238E27FC236}">
                <a16:creationId xmlns:a16="http://schemas.microsoft.com/office/drawing/2014/main" id="{5FF12C7A-C305-DF5F-1A06-096A7F9891AF}"/>
              </a:ext>
            </a:extLst>
          </p:cNvPr>
          <p:cNvSpPr txBox="1"/>
          <p:nvPr/>
        </p:nvSpPr>
        <p:spPr>
          <a:xfrm>
            <a:off x="3923928" y="4581128"/>
            <a:ext cx="1465466" cy="369332"/>
          </a:xfrm>
          <a:prstGeom prst="rect">
            <a:avLst/>
          </a:prstGeom>
          <a:noFill/>
        </p:spPr>
        <p:txBody>
          <a:bodyPr wrap="none" rtlCol="0">
            <a:spAutoFit/>
          </a:bodyPr>
          <a:lstStyle/>
          <a:p>
            <a:r>
              <a:rPr kumimoji="1" lang="en-US" altLang="ja-JP" dirty="0"/>
              <a:t>Sep. 9</a:t>
            </a:r>
            <a:r>
              <a:rPr kumimoji="1" lang="en-US" altLang="ja-JP" baseline="30000" dirty="0"/>
              <a:t>th</a:t>
            </a:r>
            <a:r>
              <a:rPr kumimoji="1" lang="en-US" altLang="ja-JP" dirty="0"/>
              <a:t>, 2023</a:t>
            </a:r>
            <a:endParaRPr kumimoji="1" lang="ja-JP" altLang="en-US"/>
          </a:p>
        </p:txBody>
      </p:sp>
    </p:spTree>
    <p:extLst>
      <p:ext uri="{BB962C8B-B14F-4D97-AF65-F5344CB8AC3E}">
        <p14:creationId xmlns:p14="http://schemas.microsoft.com/office/powerpoint/2010/main" val="297155447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a:extLst>
              <a:ext uri="{FF2B5EF4-FFF2-40B4-BE49-F238E27FC236}">
                <a16:creationId xmlns:a16="http://schemas.microsoft.com/office/drawing/2014/main" id="{3DA44126-3505-CA25-F1B2-0344CB44E5C1}"/>
              </a:ext>
            </a:extLst>
          </p:cNvPr>
          <p:cNvSpPr/>
          <p:nvPr/>
        </p:nvSpPr>
        <p:spPr>
          <a:xfrm>
            <a:off x="196940" y="1146752"/>
            <a:ext cx="6747822" cy="2664296"/>
          </a:xfrm>
          <a:prstGeom prst="rect">
            <a:avLst/>
          </a:prstGeom>
          <a:solidFill>
            <a:srgbClr val="F6AEFF"/>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C9E0FB6D-7813-356C-2CEB-FB6AE416F220}"/>
              </a:ext>
            </a:extLst>
          </p:cNvPr>
          <p:cNvSpPr/>
          <p:nvPr/>
        </p:nvSpPr>
        <p:spPr>
          <a:xfrm>
            <a:off x="196940" y="4005064"/>
            <a:ext cx="6747822" cy="2664296"/>
          </a:xfrm>
          <a:prstGeom prst="rect">
            <a:avLst/>
          </a:prstGeom>
          <a:solidFill>
            <a:srgbClr val="97FFF8"/>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526F95E9-626C-943D-2E18-160909EA7239}"/>
              </a:ext>
            </a:extLst>
          </p:cNvPr>
          <p:cNvSpPr>
            <a:spLocks noGrp="1"/>
          </p:cNvSpPr>
          <p:nvPr>
            <p:ph type="title"/>
          </p:nvPr>
        </p:nvSpPr>
        <p:spPr>
          <a:xfrm>
            <a:off x="342900" y="124663"/>
            <a:ext cx="8458200" cy="899327"/>
          </a:xfrm>
        </p:spPr>
        <p:txBody>
          <a:bodyPr>
            <a:normAutofit fontScale="90000"/>
          </a:bodyPr>
          <a:lstStyle/>
          <a:p>
            <a:r>
              <a:rPr kumimoji="1" lang="en-US" altLang="ja-JP" dirty="0"/>
              <a:t>Oncotype DX</a:t>
            </a:r>
            <a:r>
              <a:rPr kumimoji="1" lang="ja-JP" altLang="en-US"/>
              <a:t>はプログラム医療機器として薬事承認されていている検体検査サービスである</a:t>
            </a:r>
            <a:br>
              <a:rPr kumimoji="1" lang="en-US" altLang="ja-JP" dirty="0"/>
            </a:br>
            <a:r>
              <a:rPr kumimoji="1" lang="en-US" altLang="ja-JP" sz="2000" dirty="0"/>
              <a:t>(</a:t>
            </a:r>
            <a:r>
              <a:rPr kumimoji="1" lang="ja-JP" altLang="en-US" sz="2000"/>
              <a:t>病理組織検体は会社の中央ラボで処理されたのちプログラムでスコアを算出する</a:t>
            </a:r>
            <a:r>
              <a:rPr kumimoji="1" lang="en-US" altLang="ja-JP" sz="2000" dirty="0"/>
              <a:t>)</a:t>
            </a:r>
            <a:endParaRPr kumimoji="1" lang="ja-JP" altLang="en-US"/>
          </a:p>
        </p:txBody>
      </p:sp>
      <p:grpSp>
        <p:nvGrpSpPr>
          <p:cNvPr id="9" name="グループ化 8">
            <a:extLst>
              <a:ext uri="{FF2B5EF4-FFF2-40B4-BE49-F238E27FC236}">
                <a16:creationId xmlns:a16="http://schemas.microsoft.com/office/drawing/2014/main" id="{857E593C-D859-361B-EB1E-9E9F13206C71}"/>
              </a:ext>
            </a:extLst>
          </p:cNvPr>
          <p:cNvGrpSpPr/>
          <p:nvPr/>
        </p:nvGrpSpPr>
        <p:grpSpPr>
          <a:xfrm>
            <a:off x="611560" y="2168356"/>
            <a:ext cx="5695652" cy="1524000"/>
            <a:chOff x="539552" y="1905000"/>
            <a:chExt cx="6343724" cy="1892300"/>
          </a:xfrm>
        </p:grpSpPr>
        <p:pic>
          <p:nvPicPr>
            <p:cNvPr id="7" name="図 6">
              <a:extLst>
                <a:ext uri="{FF2B5EF4-FFF2-40B4-BE49-F238E27FC236}">
                  <a16:creationId xmlns:a16="http://schemas.microsoft.com/office/drawing/2014/main" id="{97E43FE6-431F-3252-E4A2-CD8E4E1A391B}"/>
                </a:ext>
              </a:extLst>
            </p:cNvPr>
            <p:cNvPicPr>
              <a:picLocks noChangeAspect="1"/>
            </p:cNvPicPr>
            <p:nvPr/>
          </p:nvPicPr>
          <p:blipFill>
            <a:blip r:embed="rId2"/>
            <a:stretch>
              <a:fillRect/>
            </a:stretch>
          </p:blipFill>
          <p:spPr>
            <a:xfrm>
              <a:off x="539552" y="1905000"/>
              <a:ext cx="3746500" cy="1892300"/>
            </a:xfrm>
            <a:prstGeom prst="rect">
              <a:avLst/>
            </a:prstGeom>
          </p:spPr>
        </p:pic>
        <p:pic>
          <p:nvPicPr>
            <p:cNvPr id="8" name="図 7">
              <a:extLst>
                <a:ext uri="{FF2B5EF4-FFF2-40B4-BE49-F238E27FC236}">
                  <a16:creationId xmlns:a16="http://schemas.microsoft.com/office/drawing/2014/main" id="{73C04A78-2CF0-2F97-A4A0-01A68D15BEA3}"/>
                </a:ext>
              </a:extLst>
            </p:cNvPr>
            <p:cNvPicPr>
              <a:picLocks noChangeAspect="1"/>
            </p:cNvPicPr>
            <p:nvPr/>
          </p:nvPicPr>
          <p:blipFill>
            <a:blip r:embed="rId3"/>
            <a:stretch>
              <a:fillRect/>
            </a:stretch>
          </p:blipFill>
          <p:spPr>
            <a:xfrm>
              <a:off x="4355976" y="1905000"/>
              <a:ext cx="2527300" cy="1155700"/>
            </a:xfrm>
            <a:prstGeom prst="rect">
              <a:avLst/>
            </a:prstGeom>
          </p:spPr>
        </p:pic>
      </p:grpSp>
      <p:pic>
        <p:nvPicPr>
          <p:cNvPr id="10" name="図 9">
            <a:extLst>
              <a:ext uri="{FF2B5EF4-FFF2-40B4-BE49-F238E27FC236}">
                <a16:creationId xmlns:a16="http://schemas.microsoft.com/office/drawing/2014/main" id="{5279B368-243E-1E90-A3A8-418CBC36B94B}"/>
              </a:ext>
            </a:extLst>
          </p:cNvPr>
          <p:cNvPicPr>
            <a:picLocks noChangeAspect="1"/>
          </p:cNvPicPr>
          <p:nvPr/>
        </p:nvPicPr>
        <p:blipFill>
          <a:blip r:embed="rId4"/>
          <a:stretch>
            <a:fillRect/>
          </a:stretch>
        </p:blipFill>
        <p:spPr>
          <a:xfrm>
            <a:off x="1834655" y="4652082"/>
            <a:ext cx="716704" cy="936104"/>
          </a:xfrm>
          <a:prstGeom prst="rect">
            <a:avLst/>
          </a:prstGeom>
        </p:spPr>
      </p:pic>
      <p:pic>
        <p:nvPicPr>
          <p:cNvPr id="11" name="Picture 7" descr="testtube">
            <a:hlinkClick r:id="rId5"/>
            <a:extLst>
              <a:ext uri="{FF2B5EF4-FFF2-40B4-BE49-F238E27FC236}">
                <a16:creationId xmlns:a16="http://schemas.microsoft.com/office/drawing/2014/main" id="{83330944-EB24-6DC5-0BB8-2AE1C158E216}"/>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544" y="4757313"/>
            <a:ext cx="696913"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0">
            <a:extLst>
              <a:ext uri="{FF2B5EF4-FFF2-40B4-BE49-F238E27FC236}">
                <a16:creationId xmlns:a16="http://schemas.microsoft.com/office/drawing/2014/main" id="{104D476F-8D9A-DBA2-852C-26F96BC1C990}"/>
              </a:ext>
            </a:extLst>
          </p:cNvPr>
          <p:cNvSpPr txBox="1">
            <a:spLocks noChangeArrowheads="1"/>
          </p:cNvSpPr>
          <p:nvPr/>
        </p:nvSpPr>
        <p:spPr bwMode="auto">
          <a:xfrm>
            <a:off x="225755" y="5605950"/>
            <a:ext cx="902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1400" baseline="0" dirty="0" err="1">
                <a:cs typeface="Arial" charset="0"/>
              </a:rPr>
              <a:t>RNAを</a:t>
            </a:r>
            <a:br>
              <a:rPr lang="en-US" sz="1400" baseline="0" dirty="0">
                <a:cs typeface="Arial" charset="0"/>
              </a:rPr>
            </a:br>
            <a:r>
              <a:rPr lang="en-US" sz="1400" baseline="0" dirty="0" err="1">
                <a:cs typeface="Arial" charset="0"/>
              </a:rPr>
              <a:t>抽出する</a:t>
            </a:r>
            <a:endParaRPr lang="en-US" sz="1400" baseline="0" dirty="0">
              <a:cs typeface="Arial" charset="0"/>
            </a:endParaRPr>
          </a:p>
        </p:txBody>
      </p:sp>
      <p:sp>
        <p:nvSpPr>
          <p:cNvPr id="13" name="Text Box 10">
            <a:extLst>
              <a:ext uri="{FF2B5EF4-FFF2-40B4-BE49-F238E27FC236}">
                <a16:creationId xmlns:a16="http://schemas.microsoft.com/office/drawing/2014/main" id="{6F572267-2813-E054-0D39-191DF40A1967}"/>
              </a:ext>
            </a:extLst>
          </p:cNvPr>
          <p:cNvSpPr txBox="1">
            <a:spLocks noChangeArrowheads="1"/>
          </p:cNvSpPr>
          <p:nvPr/>
        </p:nvSpPr>
        <p:spPr bwMode="auto">
          <a:xfrm>
            <a:off x="2311269" y="1794588"/>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1000" baseline="0" dirty="0" err="1">
                <a:cs typeface="Arial" charset="0"/>
              </a:rPr>
              <a:t>外科手術より摘出された</a:t>
            </a:r>
            <a:endParaRPr lang="en-US" sz="1000" baseline="0" dirty="0">
              <a:cs typeface="Arial" charset="0"/>
            </a:endParaRPr>
          </a:p>
          <a:p>
            <a:pPr algn="ctr" eaLnBrk="1" hangingPunct="1"/>
            <a:r>
              <a:rPr lang="en-US" sz="1000" baseline="0" dirty="0" err="1">
                <a:cs typeface="Arial" charset="0"/>
              </a:rPr>
              <a:t>乳がん組織</a:t>
            </a:r>
            <a:endParaRPr lang="en-US" sz="1000" baseline="0" dirty="0">
              <a:cs typeface="Arial" charset="0"/>
            </a:endParaRPr>
          </a:p>
        </p:txBody>
      </p:sp>
      <p:sp>
        <p:nvSpPr>
          <p:cNvPr id="14" name="Text Box 10">
            <a:extLst>
              <a:ext uri="{FF2B5EF4-FFF2-40B4-BE49-F238E27FC236}">
                <a16:creationId xmlns:a16="http://schemas.microsoft.com/office/drawing/2014/main" id="{880B4E9F-B069-FBC4-7258-11D2C1859E23}"/>
              </a:ext>
            </a:extLst>
          </p:cNvPr>
          <p:cNvSpPr txBox="1">
            <a:spLocks noChangeArrowheads="1"/>
          </p:cNvSpPr>
          <p:nvPr/>
        </p:nvSpPr>
        <p:spPr bwMode="auto">
          <a:xfrm>
            <a:off x="3906578" y="1820929"/>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900" baseline="0" dirty="0" err="1">
                <a:cs typeface="Arial" charset="0"/>
              </a:rPr>
              <a:t>ホルマリン固定し</a:t>
            </a:r>
            <a:endParaRPr lang="en-US" sz="900" baseline="0" dirty="0">
              <a:cs typeface="Arial" charset="0"/>
            </a:endParaRPr>
          </a:p>
          <a:p>
            <a:pPr algn="ctr" eaLnBrk="1" hangingPunct="1"/>
            <a:r>
              <a:rPr lang="en-US" sz="900" baseline="0" dirty="0" err="1">
                <a:cs typeface="Arial" charset="0"/>
              </a:rPr>
              <a:t>パラフィン包埋した組織</a:t>
            </a:r>
            <a:endParaRPr lang="en-US" sz="900" baseline="0" dirty="0">
              <a:cs typeface="Arial" charset="0"/>
            </a:endParaRPr>
          </a:p>
        </p:txBody>
      </p:sp>
      <p:sp>
        <p:nvSpPr>
          <p:cNvPr id="15" name="Text Box 10">
            <a:extLst>
              <a:ext uri="{FF2B5EF4-FFF2-40B4-BE49-F238E27FC236}">
                <a16:creationId xmlns:a16="http://schemas.microsoft.com/office/drawing/2014/main" id="{B611750E-D3CE-3839-09B6-B16A154FCF65}"/>
              </a:ext>
            </a:extLst>
          </p:cNvPr>
          <p:cNvSpPr txBox="1">
            <a:spLocks noChangeArrowheads="1"/>
          </p:cNvSpPr>
          <p:nvPr/>
        </p:nvSpPr>
        <p:spPr bwMode="auto">
          <a:xfrm>
            <a:off x="5454822" y="1869087"/>
            <a:ext cx="10823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1000" baseline="0" dirty="0" err="1">
                <a:cs typeface="Arial" charset="0"/>
              </a:rPr>
              <a:t>切り出した切片</a:t>
            </a:r>
            <a:endParaRPr lang="en-US" sz="1000" baseline="0" dirty="0">
              <a:cs typeface="Arial" charset="0"/>
            </a:endParaRPr>
          </a:p>
        </p:txBody>
      </p:sp>
      <p:sp>
        <p:nvSpPr>
          <p:cNvPr id="17" name="Text Box 38">
            <a:extLst>
              <a:ext uri="{FF2B5EF4-FFF2-40B4-BE49-F238E27FC236}">
                <a16:creationId xmlns:a16="http://schemas.microsoft.com/office/drawing/2014/main" id="{6172C707-D6F0-0FEC-2CA2-9EB8AEFF6F3E}"/>
              </a:ext>
            </a:extLst>
          </p:cNvPr>
          <p:cNvSpPr txBox="1">
            <a:spLocks noChangeArrowheads="1"/>
          </p:cNvSpPr>
          <p:nvPr/>
        </p:nvSpPr>
        <p:spPr bwMode="auto">
          <a:xfrm>
            <a:off x="3014191" y="5705193"/>
            <a:ext cx="179301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1400" baseline="0" dirty="0">
                <a:cs typeface="Arial" charset="0"/>
              </a:rPr>
              <a:t>Analyze Based on 21個遺伝子の発現量を定量する</a:t>
            </a:r>
          </a:p>
        </p:txBody>
      </p:sp>
      <p:pic>
        <p:nvPicPr>
          <p:cNvPr id="9220" name="Picture 4" descr="qPCR Analysis Software | Bio-Rad">
            <a:extLst>
              <a:ext uri="{FF2B5EF4-FFF2-40B4-BE49-F238E27FC236}">
                <a16:creationId xmlns:a16="http://schemas.microsoft.com/office/drawing/2014/main" id="{959E15EC-0182-19C8-37FD-78095D452B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1060" y="4540172"/>
            <a:ext cx="1198625" cy="1198625"/>
          </a:xfrm>
          <a:prstGeom prst="rect">
            <a:avLst/>
          </a:prstGeom>
          <a:noFill/>
          <a:extLst>
            <a:ext uri="{909E8E84-426E-40DD-AFC4-6F175D3DCCD1}">
              <a14:hiddenFill xmlns:a14="http://schemas.microsoft.com/office/drawing/2010/main">
                <a:solidFill>
                  <a:srgbClr val="FFFFFF"/>
                </a:solidFill>
              </a14:hiddenFill>
            </a:ext>
          </a:extLst>
        </p:spPr>
      </p:pic>
      <p:pic>
        <p:nvPicPr>
          <p:cNvPr id="21" name="図 20">
            <a:extLst>
              <a:ext uri="{FF2B5EF4-FFF2-40B4-BE49-F238E27FC236}">
                <a16:creationId xmlns:a16="http://schemas.microsoft.com/office/drawing/2014/main" id="{D8CA3CF3-20E7-B01E-1ADF-14AC8F477EF8}"/>
              </a:ext>
            </a:extLst>
          </p:cNvPr>
          <p:cNvPicPr>
            <a:picLocks noChangeAspect="1"/>
          </p:cNvPicPr>
          <p:nvPr/>
        </p:nvPicPr>
        <p:blipFill rotWithShape="1">
          <a:blip r:embed="rId8"/>
          <a:srcRect t="23551"/>
          <a:stretch/>
        </p:blipFill>
        <p:spPr>
          <a:xfrm>
            <a:off x="3163571" y="4482749"/>
            <a:ext cx="1793010" cy="1028055"/>
          </a:xfrm>
          <a:prstGeom prst="rect">
            <a:avLst/>
          </a:prstGeom>
        </p:spPr>
      </p:pic>
      <p:sp>
        <p:nvSpPr>
          <p:cNvPr id="22" name="Text Box 38">
            <a:extLst>
              <a:ext uri="{FF2B5EF4-FFF2-40B4-BE49-F238E27FC236}">
                <a16:creationId xmlns:a16="http://schemas.microsoft.com/office/drawing/2014/main" id="{B3E67743-0B4B-9A28-A62B-5210EBD34588}"/>
              </a:ext>
            </a:extLst>
          </p:cNvPr>
          <p:cNvSpPr txBox="1">
            <a:spLocks noChangeArrowheads="1"/>
          </p:cNvSpPr>
          <p:nvPr/>
        </p:nvSpPr>
        <p:spPr bwMode="auto">
          <a:xfrm>
            <a:off x="7129591" y="4654515"/>
            <a:ext cx="2057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1400" baseline="0" dirty="0" err="1">
                <a:cs typeface="Arial" charset="0"/>
              </a:rPr>
              <a:t>スコアに基づいてリスクの度合いと抗がん剤の必要性の情報を提供する</a:t>
            </a:r>
            <a:endParaRPr lang="en-US" sz="1400" baseline="0" dirty="0">
              <a:cs typeface="Arial" charset="0"/>
            </a:endParaRPr>
          </a:p>
        </p:txBody>
      </p:sp>
      <p:sp>
        <p:nvSpPr>
          <p:cNvPr id="23" name="Text Box 38">
            <a:extLst>
              <a:ext uri="{FF2B5EF4-FFF2-40B4-BE49-F238E27FC236}">
                <a16:creationId xmlns:a16="http://schemas.microsoft.com/office/drawing/2014/main" id="{927E2DFA-528F-2133-9D89-33D1F092F187}"/>
              </a:ext>
            </a:extLst>
          </p:cNvPr>
          <p:cNvSpPr txBox="1">
            <a:spLocks noChangeArrowheads="1"/>
          </p:cNvSpPr>
          <p:nvPr/>
        </p:nvSpPr>
        <p:spPr bwMode="auto">
          <a:xfrm>
            <a:off x="5158312" y="5786100"/>
            <a:ext cx="17864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1400" baseline="0" dirty="0" err="1">
                <a:cs typeface="Arial" charset="0"/>
              </a:rPr>
              <a:t>開発した計算アルゴリズムでスコアを算出する</a:t>
            </a:r>
            <a:endParaRPr lang="en-US" sz="1400" baseline="0" dirty="0">
              <a:cs typeface="Arial" charset="0"/>
            </a:endParaRPr>
          </a:p>
        </p:txBody>
      </p:sp>
      <p:pic>
        <p:nvPicPr>
          <p:cNvPr id="24" name="Picture 2" descr="Testing to Avoid Treatment in Breast Cancer - CONQUER: the journey informed">
            <a:extLst>
              <a:ext uri="{FF2B5EF4-FFF2-40B4-BE49-F238E27FC236}">
                <a16:creationId xmlns:a16="http://schemas.microsoft.com/office/drawing/2014/main" id="{99CBFA22-5175-36B5-88E3-6B8C950B39C9}"/>
              </a:ext>
            </a:extLst>
          </p:cNvPr>
          <p:cNvPicPr>
            <a:picLocks noGrp="1" noChangeAspect="1" noChangeArrowheads="1"/>
          </p:cNvPicPr>
          <p:nvPr>
            <p:ph idx="1"/>
          </p:nvPr>
        </p:nvPicPr>
        <p:blipFill>
          <a:blip r:embed="rId9">
            <a:extLst>
              <a:ext uri="{28A0092B-C50C-407E-A947-70E740481C1C}">
                <a14:useLocalDpi xmlns:a14="http://schemas.microsoft.com/office/drawing/2010/main" val="0"/>
              </a:ext>
            </a:extLst>
          </a:blip>
          <a:srcRect/>
          <a:stretch>
            <a:fillRect/>
          </a:stretch>
        </p:blipFill>
        <p:spPr bwMode="auto">
          <a:xfrm>
            <a:off x="7211925" y="2470021"/>
            <a:ext cx="1793010" cy="214697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38">
            <a:extLst>
              <a:ext uri="{FF2B5EF4-FFF2-40B4-BE49-F238E27FC236}">
                <a16:creationId xmlns:a16="http://schemas.microsoft.com/office/drawing/2014/main" id="{A65936B9-7C1A-5924-418E-6D1491E4C805}"/>
              </a:ext>
            </a:extLst>
          </p:cNvPr>
          <p:cNvSpPr txBox="1">
            <a:spLocks noChangeArrowheads="1"/>
          </p:cNvSpPr>
          <p:nvPr/>
        </p:nvSpPr>
        <p:spPr bwMode="auto">
          <a:xfrm>
            <a:off x="1375781" y="5766748"/>
            <a:ext cx="1560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1400" baseline="0" dirty="0">
                <a:cs typeface="Arial" charset="0"/>
              </a:rPr>
              <a:t>Real-Time PCR</a:t>
            </a:r>
          </a:p>
        </p:txBody>
      </p:sp>
      <p:cxnSp>
        <p:nvCxnSpPr>
          <p:cNvPr id="27" name="直線矢印コネクタ 26">
            <a:extLst>
              <a:ext uri="{FF2B5EF4-FFF2-40B4-BE49-F238E27FC236}">
                <a16:creationId xmlns:a16="http://schemas.microsoft.com/office/drawing/2014/main" id="{43A7B76E-5F63-C6C7-9DC3-4B0E35CC7064}"/>
              </a:ext>
            </a:extLst>
          </p:cNvPr>
          <p:cNvCxnSpPr>
            <a:cxnSpLocks/>
          </p:cNvCxnSpPr>
          <p:nvPr/>
        </p:nvCxnSpPr>
        <p:spPr>
          <a:xfrm flipH="1">
            <a:off x="1157378" y="2835475"/>
            <a:ext cx="4134702" cy="180890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9" name="直線矢印コネクタ 28">
            <a:extLst>
              <a:ext uri="{FF2B5EF4-FFF2-40B4-BE49-F238E27FC236}">
                <a16:creationId xmlns:a16="http://schemas.microsoft.com/office/drawing/2014/main" id="{C527FB9C-1B21-E44D-0B72-F9613F266777}"/>
              </a:ext>
            </a:extLst>
          </p:cNvPr>
          <p:cNvCxnSpPr>
            <a:cxnSpLocks/>
          </p:cNvCxnSpPr>
          <p:nvPr/>
        </p:nvCxnSpPr>
        <p:spPr>
          <a:xfrm>
            <a:off x="1331640" y="5120134"/>
            <a:ext cx="446027"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2" name="直線矢印コネクタ 31">
            <a:extLst>
              <a:ext uri="{FF2B5EF4-FFF2-40B4-BE49-F238E27FC236}">
                <a16:creationId xmlns:a16="http://schemas.microsoft.com/office/drawing/2014/main" id="{B9543D8E-88A7-F1F6-4512-E77A9DB42E08}"/>
              </a:ext>
            </a:extLst>
          </p:cNvPr>
          <p:cNvCxnSpPr>
            <a:cxnSpLocks/>
          </p:cNvCxnSpPr>
          <p:nvPr/>
        </p:nvCxnSpPr>
        <p:spPr>
          <a:xfrm>
            <a:off x="2627784" y="5120134"/>
            <a:ext cx="446027"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直線矢印コネクタ 32">
            <a:extLst>
              <a:ext uri="{FF2B5EF4-FFF2-40B4-BE49-F238E27FC236}">
                <a16:creationId xmlns:a16="http://schemas.microsoft.com/office/drawing/2014/main" id="{FE2ABD64-28FF-E918-FFCC-D6C3EB71EA4B}"/>
              </a:ext>
            </a:extLst>
          </p:cNvPr>
          <p:cNvCxnSpPr>
            <a:cxnSpLocks/>
          </p:cNvCxnSpPr>
          <p:nvPr/>
        </p:nvCxnSpPr>
        <p:spPr>
          <a:xfrm>
            <a:off x="5036344" y="5105768"/>
            <a:ext cx="446027"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4" name="直線矢印コネクタ 33">
            <a:extLst>
              <a:ext uri="{FF2B5EF4-FFF2-40B4-BE49-F238E27FC236}">
                <a16:creationId xmlns:a16="http://schemas.microsoft.com/office/drawing/2014/main" id="{95F94723-7B46-7B57-16F0-B423200AFECD}"/>
              </a:ext>
            </a:extLst>
          </p:cNvPr>
          <p:cNvCxnSpPr>
            <a:cxnSpLocks/>
          </p:cNvCxnSpPr>
          <p:nvPr/>
        </p:nvCxnSpPr>
        <p:spPr>
          <a:xfrm flipV="1">
            <a:off x="6650516" y="4757313"/>
            <a:ext cx="446027" cy="348455"/>
          </a:xfrm>
          <a:prstGeom prst="straightConnector1">
            <a:avLst/>
          </a:prstGeom>
          <a:ln w="41275">
            <a:tailEnd type="triangle"/>
          </a:ln>
        </p:spPr>
        <p:style>
          <a:lnRef idx="1">
            <a:schemeClr val="accent6"/>
          </a:lnRef>
          <a:fillRef idx="0">
            <a:schemeClr val="accent6"/>
          </a:fillRef>
          <a:effectRef idx="0">
            <a:schemeClr val="accent6"/>
          </a:effectRef>
          <a:fontRef idx="minor">
            <a:schemeClr val="tx1"/>
          </a:fontRef>
        </p:style>
      </p:cxnSp>
      <p:sp>
        <p:nvSpPr>
          <p:cNvPr id="38" name="テキスト ボックス 37">
            <a:extLst>
              <a:ext uri="{FF2B5EF4-FFF2-40B4-BE49-F238E27FC236}">
                <a16:creationId xmlns:a16="http://schemas.microsoft.com/office/drawing/2014/main" id="{3CAE75E4-80FC-561E-D152-72A1FB225B45}"/>
              </a:ext>
            </a:extLst>
          </p:cNvPr>
          <p:cNvSpPr txBox="1"/>
          <p:nvPr/>
        </p:nvSpPr>
        <p:spPr>
          <a:xfrm>
            <a:off x="3163571" y="4009331"/>
            <a:ext cx="1744388" cy="369332"/>
          </a:xfrm>
          <a:prstGeom prst="rect">
            <a:avLst/>
          </a:prstGeom>
          <a:solidFill>
            <a:srgbClr val="FF0000"/>
          </a:solidFill>
        </p:spPr>
        <p:txBody>
          <a:bodyPr wrap="none" rtlCol="0">
            <a:spAutoFit/>
          </a:bodyPr>
          <a:lstStyle/>
          <a:p>
            <a:r>
              <a:rPr kumimoji="1" lang="ja-JP" altLang="en-US">
                <a:solidFill>
                  <a:srgbClr val="FFFF00"/>
                </a:solidFill>
              </a:rPr>
              <a:t>中央ラボ（米国）</a:t>
            </a:r>
          </a:p>
        </p:txBody>
      </p:sp>
      <p:sp>
        <p:nvSpPr>
          <p:cNvPr id="40" name="テキスト ボックス 39">
            <a:extLst>
              <a:ext uri="{FF2B5EF4-FFF2-40B4-BE49-F238E27FC236}">
                <a16:creationId xmlns:a16="http://schemas.microsoft.com/office/drawing/2014/main" id="{761696B4-922E-FDD6-0B40-35093F2D414F}"/>
              </a:ext>
            </a:extLst>
          </p:cNvPr>
          <p:cNvSpPr txBox="1"/>
          <p:nvPr/>
        </p:nvSpPr>
        <p:spPr>
          <a:xfrm>
            <a:off x="2949751" y="1175715"/>
            <a:ext cx="1107996" cy="369332"/>
          </a:xfrm>
          <a:prstGeom prst="rect">
            <a:avLst/>
          </a:prstGeom>
          <a:solidFill>
            <a:srgbClr val="0070C0"/>
          </a:solidFill>
        </p:spPr>
        <p:txBody>
          <a:bodyPr wrap="none" rtlCol="0">
            <a:spAutoFit/>
          </a:bodyPr>
          <a:lstStyle/>
          <a:p>
            <a:r>
              <a:rPr kumimoji="1" lang="ja-JP" altLang="en-US">
                <a:solidFill>
                  <a:srgbClr val="FFFF00"/>
                </a:solidFill>
              </a:rPr>
              <a:t>医療機関</a:t>
            </a:r>
          </a:p>
        </p:txBody>
      </p:sp>
    </p:spTree>
    <p:extLst>
      <p:ext uri="{BB962C8B-B14F-4D97-AF65-F5344CB8AC3E}">
        <p14:creationId xmlns:p14="http://schemas.microsoft.com/office/powerpoint/2010/main" val="245427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P spid="22" grpId="0"/>
      <p:bldP spid="23"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23D3D3-B880-4229-3885-887F8D22E0FC}"/>
              </a:ext>
            </a:extLst>
          </p:cNvPr>
          <p:cNvSpPr>
            <a:spLocks noGrp="1"/>
          </p:cNvSpPr>
          <p:nvPr>
            <p:ph type="title"/>
          </p:nvPr>
        </p:nvSpPr>
        <p:spPr/>
        <p:txBody>
          <a:bodyPr>
            <a:noAutofit/>
          </a:bodyPr>
          <a:lstStyle/>
          <a:p>
            <a:r>
              <a:rPr kumimoji="1" lang="ja-JP" altLang="en-US" sz="2000"/>
              <a:t>病理組織検査では、ホルモン受容体、</a:t>
            </a:r>
            <a:r>
              <a:rPr kumimoji="1" lang="en-US" altLang="ja-JP" sz="2000" dirty="0"/>
              <a:t>HER2</a:t>
            </a:r>
            <a:r>
              <a:rPr kumimoji="1" lang="ja-JP" altLang="en-US" sz="2000"/>
              <a:t>、</a:t>
            </a:r>
            <a:r>
              <a:rPr kumimoji="1" lang="en-US" altLang="ja-JP" sz="2000" dirty="0"/>
              <a:t>Ki-67</a:t>
            </a:r>
            <a:r>
              <a:rPr kumimoji="1" lang="ja-JP" altLang="en-US" sz="2000"/>
              <a:t>、及びがん細胞の悪性度などを評価し、抗がん剤投与の必要性を決定する</a:t>
            </a:r>
          </a:p>
        </p:txBody>
      </p:sp>
      <p:pic>
        <p:nvPicPr>
          <p:cNvPr id="4" name="図 3">
            <a:extLst>
              <a:ext uri="{FF2B5EF4-FFF2-40B4-BE49-F238E27FC236}">
                <a16:creationId xmlns:a16="http://schemas.microsoft.com/office/drawing/2014/main" id="{E95FE987-D6DB-21CD-9BB3-1F09629F03F8}"/>
              </a:ext>
            </a:extLst>
          </p:cNvPr>
          <p:cNvPicPr>
            <a:picLocks noChangeAspect="1"/>
          </p:cNvPicPr>
          <p:nvPr/>
        </p:nvPicPr>
        <p:blipFill>
          <a:blip r:embed="rId2"/>
          <a:stretch>
            <a:fillRect/>
          </a:stretch>
        </p:blipFill>
        <p:spPr>
          <a:xfrm>
            <a:off x="1979712" y="1783775"/>
            <a:ext cx="4824536" cy="4824536"/>
          </a:xfrm>
          <a:prstGeom prst="rect">
            <a:avLst/>
          </a:prstGeom>
        </p:spPr>
      </p:pic>
      <p:sp>
        <p:nvSpPr>
          <p:cNvPr id="5" name="フレーム 4">
            <a:extLst>
              <a:ext uri="{FF2B5EF4-FFF2-40B4-BE49-F238E27FC236}">
                <a16:creationId xmlns:a16="http://schemas.microsoft.com/office/drawing/2014/main" id="{D2A5B340-C75D-7ABB-8328-D39AB58BFA80}"/>
              </a:ext>
            </a:extLst>
          </p:cNvPr>
          <p:cNvSpPr/>
          <p:nvPr/>
        </p:nvSpPr>
        <p:spPr>
          <a:xfrm>
            <a:off x="1978398" y="2924944"/>
            <a:ext cx="2377577" cy="1872208"/>
          </a:xfrm>
          <a:prstGeom prst="frame">
            <a:avLst>
              <a:gd name="adj1" fmla="val 1705"/>
            </a:avLst>
          </a:prstGeom>
          <a:solidFill>
            <a:srgbClr val="FF0000"/>
          </a:solid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吹き出し 5">
            <a:extLst>
              <a:ext uri="{FF2B5EF4-FFF2-40B4-BE49-F238E27FC236}">
                <a16:creationId xmlns:a16="http://schemas.microsoft.com/office/drawing/2014/main" id="{EA3CC379-78DA-7AA0-8534-CFAB9DC32437}"/>
              </a:ext>
            </a:extLst>
          </p:cNvPr>
          <p:cNvSpPr/>
          <p:nvPr/>
        </p:nvSpPr>
        <p:spPr>
          <a:xfrm>
            <a:off x="6876256" y="2598124"/>
            <a:ext cx="2160240" cy="982839"/>
          </a:xfrm>
          <a:prstGeom prst="wedgeRectCallout">
            <a:avLst>
              <a:gd name="adj1" fmla="val -66730"/>
              <a:gd name="adj2" fmla="val 105858"/>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a:solidFill>
                  <a:srgbClr val="FF0000"/>
                </a:solidFill>
              </a:rPr>
              <a:t>ホルモン受容体陽性、</a:t>
            </a:r>
            <a:r>
              <a:rPr kumimoji="1" lang="en-US" altLang="ja-JP" sz="1200" dirty="0">
                <a:solidFill>
                  <a:srgbClr val="FF0000"/>
                </a:solidFill>
              </a:rPr>
              <a:t>HER2</a:t>
            </a:r>
            <a:r>
              <a:rPr kumimoji="1" lang="ja-JP" altLang="en-US" sz="1200">
                <a:solidFill>
                  <a:srgbClr val="FF0000"/>
                </a:solidFill>
              </a:rPr>
              <a:t>陰性（全乳がんの約</a:t>
            </a:r>
            <a:r>
              <a:rPr kumimoji="1" lang="en-US" altLang="ja-JP" sz="1200" dirty="0">
                <a:solidFill>
                  <a:srgbClr val="FF0000"/>
                </a:solidFill>
              </a:rPr>
              <a:t>75%</a:t>
            </a:r>
            <a:r>
              <a:rPr kumimoji="1" lang="ja-JP" altLang="en-US" sz="1200">
                <a:solidFill>
                  <a:srgbClr val="FF0000"/>
                </a:solidFill>
              </a:rPr>
              <a:t>を占める）の乳がんでは、</a:t>
            </a:r>
            <a:r>
              <a:rPr kumimoji="1" lang="ja-JP" altLang="en-US" sz="1200">
                <a:solidFill>
                  <a:srgbClr val="00B0F0"/>
                </a:solidFill>
              </a:rPr>
              <a:t>抗がん剤をスキップしても良い</a:t>
            </a:r>
            <a:r>
              <a:rPr kumimoji="1" lang="ja-JP" altLang="en-US" sz="1200">
                <a:solidFill>
                  <a:srgbClr val="FF0000"/>
                </a:solidFill>
              </a:rPr>
              <a:t>場合がある</a:t>
            </a:r>
          </a:p>
        </p:txBody>
      </p:sp>
      <p:sp>
        <p:nvSpPr>
          <p:cNvPr id="7" name="テキスト ボックス 6">
            <a:extLst>
              <a:ext uri="{FF2B5EF4-FFF2-40B4-BE49-F238E27FC236}">
                <a16:creationId xmlns:a16="http://schemas.microsoft.com/office/drawing/2014/main" id="{81AB2897-4A9D-42E6-F04A-28140E862211}"/>
              </a:ext>
            </a:extLst>
          </p:cNvPr>
          <p:cNvSpPr txBox="1"/>
          <p:nvPr/>
        </p:nvSpPr>
        <p:spPr>
          <a:xfrm>
            <a:off x="114319" y="3580963"/>
            <a:ext cx="1107996" cy="646331"/>
          </a:xfrm>
          <a:prstGeom prst="rect">
            <a:avLst/>
          </a:prstGeom>
          <a:noFill/>
          <a:ln w="53975">
            <a:solidFill>
              <a:srgbClr val="00B0F0"/>
            </a:solidFill>
          </a:ln>
        </p:spPr>
        <p:txBody>
          <a:bodyPr wrap="none" rtlCol="0">
            <a:spAutoFit/>
          </a:bodyPr>
          <a:lstStyle/>
          <a:p>
            <a:r>
              <a:rPr kumimoji="1" lang="ja-JP" altLang="en-US"/>
              <a:t>術後病理</a:t>
            </a:r>
            <a:endParaRPr kumimoji="1" lang="en-US" altLang="ja-JP" dirty="0"/>
          </a:p>
          <a:p>
            <a:r>
              <a:rPr kumimoji="1" lang="ja-JP" altLang="en-US"/>
              <a:t>組織検査</a:t>
            </a:r>
          </a:p>
        </p:txBody>
      </p:sp>
      <p:cxnSp>
        <p:nvCxnSpPr>
          <p:cNvPr id="10" name="直線矢印コネクタ 9">
            <a:extLst>
              <a:ext uri="{FF2B5EF4-FFF2-40B4-BE49-F238E27FC236}">
                <a16:creationId xmlns:a16="http://schemas.microsoft.com/office/drawing/2014/main" id="{2C3618E5-58AF-6C31-7A91-EF0369031272}"/>
              </a:ext>
            </a:extLst>
          </p:cNvPr>
          <p:cNvCxnSpPr>
            <a:cxnSpLocks/>
          </p:cNvCxnSpPr>
          <p:nvPr/>
        </p:nvCxnSpPr>
        <p:spPr>
          <a:xfrm flipV="1">
            <a:off x="1331640" y="3429000"/>
            <a:ext cx="646759" cy="432048"/>
          </a:xfrm>
          <a:prstGeom prst="straightConnector1">
            <a:avLst/>
          </a:prstGeom>
          <a:ln w="34925">
            <a:solidFill>
              <a:srgbClr val="00B0F0"/>
            </a:solidFill>
            <a:prstDash val="sysDash"/>
            <a:tailEnd type="triangle"/>
          </a:ln>
        </p:spPr>
        <p:style>
          <a:lnRef idx="2">
            <a:schemeClr val="dk1"/>
          </a:lnRef>
          <a:fillRef idx="0">
            <a:schemeClr val="dk1"/>
          </a:fillRef>
          <a:effectRef idx="1">
            <a:schemeClr val="dk1"/>
          </a:effectRef>
          <a:fontRef idx="minor">
            <a:schemeClr val="tx1"/>
          </a:fontRef>
        </p:style>
      </p:cxnSp>
      <p:cxnSp>
        <p:nvCxnSpPr>
          <p:cNvPr id="13" name="直線矢印コネクタ 12">
            <a:extLst>
              <a:ext uri="{FF2B5EF4-FFF2-40B4-BE49-F238E27FC236}">
                <a16:creationId xmlns:a16="http://schemas.microsoft.com/office/drawing/2014/main" id="{433C24B0-28CE-5F3B-4D4C-D20991A65FCE}"/>
              </a:ext>
            </a:extLst>
          </p:cNvPr>
          <p:cNvCxnSpPr>
            <a:cxnSpLocks/>
          </p:cNvCxnSpPr>
          <p:nvPr/>
        </p:nvCxnSpPr>
        <p:spPr>
          <a:xfrm>
            <a:off x="1275113" y="4365104"/>
            <a:ext cx="775294" cy="1121603"/>
          </a:xfrm>
          <a:prstGeom prst="straightConnector1">
            <a:avLst/>
          </a:prstGeom>
          <a:ln w="34925">
            <a:solidFill>
              <a:srgbClr val="00B0F0"/>
            </a:solidFill>
            <a:prstDash val="sysDash"/>
            <a:tailEnd type="triangle"/>
          </a:ln>
        </p:spPr>
        <p:style>
          <a:lnRef idx="2">
            <a:schemeClr val="dk1"/>
          </a:lnRef>
          <a:fillRef idx="0">
            <a:schemeClr val="dk1"/>
          </a:fillRef>
          <a:effectRef idx="1">
            <a:schemeClr val="dk1"/>
          </a:effectRef>
          <a:fontRef idx="minor">
            <a:schemeClr val="tx1"/>
          </a:fontRef>
        </p:style>
      </p:cxnSp>
      <p:sp>
        <p:nvSpPr>
          <p:cNvPr id="16" name="角丸四角形 15">
            <a:extLst>
              <a:ext uri="{FF2B5EF4-FFF2-40B4-BE49-F238E27FC236}">
                <a16:creationId xmlns:a16="http://schemas.microsoft.com/office/drawing/2014/main" id="{4E8F2700-35C0-D1A2-34B3-14E84FE9134E}"/>
              </a:ext>
            </a:extLst>
          </p:cNvPr>
          <p:cNvSpPr/>
          <p:nvPr/>
        </p:nvSpPr>
        <p:spPr>
          <a:xfrm>
            <a:off x="5436096" y="4005064"/>
            <a:ext cx="1296144" cy="576064"/>
          </a:xfrm>
          <a:prstGeom prst="roundRect">
            <a:avLst/>
          </a:prstGeom>
          <a:noFill/>
          <a:ln w="34925">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301339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02314" y="513556"/>
            <a:ext cx="8229600" cy="1143000"/>
          </a:xfrm>
        </p:spPr>
        <p:txBody>
          <a:bodyPr>
            <a:normAutofit/>
          </a:bodyPr>
          <a:lstStyle/>
          <a:p>
            <a:r>
              <a:rPr lang="en-US" altLang="en-US" sz="2800" dirty="0"/>
              <a:t>The Turnaround Time Is Very Long due to the Shipment to US Central Laboratory</a:t>
            </a:r>
          </a:p>
        </p:txBody>
      </p:sp>
      <p:grpSp>
        <p:nvGrpSpPr>
          <p:cNvPr id="45059" name="Group 98"/>
          <p:cNvGrpSpPr>
            <a:grpSpLocks/>
          </p:cNvGrpSpPr>
          <p:nvPr/>
        </p:nvGrpSpPr>
        <p:grpSpPr bwMode="auto">
          <a:xfrm>
            <a:off x="393700" y="2335213"/>
            <a:ext cx="8437563" cy="2751137"/>
            <a:chOff x="393597" y="2335697"/>
            <a:chExt cx="8437666" cy="2751167"/>
          </a:xfrm>
        </p:grpSpPr>
        <p:sp>
          <p:nvSpPr>
            <p:cNvPr id="37" name="Text Box 45"/>
            <p:cNvSpPr txBox="1">
              <a:spLocks noChangeArrowheads="1"/>
            </p:cNvSpPr>
            <p:nvPr/>
          </p:nvSpPr>
          <p:spPr bwMode="auto">
            <a:xfrm>
              <a:off x="471386" y="2337284"/>
              <a:ext cx="760421" cy="271466"/>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100" b="1" baseline="0" dirty="0">
                  <a:solidFill>
                    <a:prstClr val="white"/>
                  </a:solidFill>
                  <a:ea typeface="PMingLiU" pitchFamily="18" charset="-120"/>
                  <a:cs typeface="+mn-cs"/>
                </a:rPr>
                <a:t>ORDER ENTRY</a:t>
              </a:r>
            </a:p>
          </p:txBody>
        </p:sp>
        <p:sp>
          <p:nvSpPr>
            <p:cNvPr id="38" name="Text Box 46"/>
            <p:cNvSpPr txBox="1">
              <a:spLocks noChangeArrowheads="1"/>
            </p:cNvSpPr>
            <p:nvPr/>
          </p:nvSpPr>
          <p:spPr bwMode="auto">
            <a:xfrm>
              <a:off x="1962066" y="2405548"/>
              <a:ext cx="760422" cy="134938"/>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100" b="1" baseline="0" dirty="0">
                  <a:solidFill>
                    <a:prstClr val="white"/>
                  </a:solidFill>
                  <a:ea typeface="PMingLiU" pitchFamily="18" charset="-120"/>
                  <a:cs typeface="+mn-cs"/>
                </a:rPr>
                <a:t>INTAKE</a:t>
              </a:r>
            </a:p>
          </p:txBody>
        </p:sp>
        <p:sp>
          <p:nvSpPr>
            <p:cNvPr id="39" name="Text Box 47"/>
            <p:cNvSpPr txBox="1">
              <a:spLocks noChangeArrowheads="1"/>
            </p:cNvSpPr>
            <p:nvPr/>
          </p:nvSpPr>
          <p:spPr bwMode="auto">
            <a:xfrm>
              <a:off x="3359083" y="2407135"/>
              <a:ext cx="862024" cy="130176"/>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50" b="1" baseline="0" dirty="0">
                  <a:solidFill>
                    <a:prstClr val="white"/>
                  </a:solidFill>
                  <a:ea typeface="PMingLiU" pitchFamily="18" charset="-120"/>
                  <a:cs typeface="+mn-cs"/>
                </a:rPr>
                <a:t>PATHOLOGY</a:t>
              </a:r>
            </a:p>
          </p:txBody>
        </p:sp>
        <p:sp>
          <p:nvSpPr>
            <p:cNvPr id="40" name="Text Box 48"/>
            <p:cNvSpPr txBox="1">
              <a:spLocks noChangeArrowheads="1"/>
            </p:cNvSpPr>
            <p:nvPr/>
          </p:nvSpPr>
          <p:spPr bwMode="auto">
            <a:xfrm>
              <a:off x="4495747" y="2335697"/>
              <a:ext cx="1066813" cy="271465"/>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100" b="1" baseline="0" dirty="0">
                  <a:solidFill>
                    <a:prstClr val="white"/>
                  </a:solidFill>
                  <a:ea typeface="PMingLiU" pitchFamily="18" charset="-120"/>
                  <a:cs typeface="+mn-cs"/>
                </a:rPr>
                <a:t>ANALYTICAL LABORATORY</a:t>
              </a:r>
            </a:p>
          </p:txBody>
        </p:sp>
        <p:sp>
          <p:nvSpPr>
            <p:cNvPr id="41" name="Text Box 49"/>
            <p:cNvSpPr txBox="1">
              <a:spLocks noChangeArrowheads="1"/>
            </p:cNvSpPr>
            <p:nvPr/>
          </p:nvSpPr>
          <p:spPr bwMode="auto">
            <a:xfrm>
              <a:off x="6337270" y="2343634"/>
              <a:ext cx="1054113" cy="258766"/>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50" b="1" baseline="0" dirty="0">
                  <a:solidFill>
                    <a:prstClr val="white"/>
                  </a:solidFill>
                  <a:ea typeface="PMingLiU" pitchFamily="18" charset="-120"/>
                  <a:cs typeface="+mn-cs"/>
                </a:rPr>
                <a:t>REPORT FULFILLMENT</a:t>
              </a:r>
            </a:p>
          </p:txBody>
        </p:sp>
        <p:sp>
          <p:nvSpPr>
            <p:cNvPr id="42" name="Text Box 50"/>
            <p:cNvSpPr txBox="1">
              <a:spLocks noChangeArrowheads="1"/>
            </p:cNvSpPr>
            <p:nvPr/>
          </p:nvSpPr>
          <p:spPr bwMode="auto">
            <a:xfrm>
              <a:off x="7861288" y="2337284"/>
              <a:ext cx="760422" cy="271466"/>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100" b="1" baseline="0">
                  <a:solidFill>
                    <a:prstClr val="white"/>
                  </a:solidFill>
                  <a:ea typeface="PMingLiU" pitchFamily="18" charset="-120"/>
                  <a:cs typeface="+mn-cs"/>
                </a:rPr>
                <a:t>MATERIAL RETURN</a:t>
              </a:r>
            </a:p>
          </p:txBody>
        </p:sp>
        <p:sp>
          <p:nvSpPr>
            <p:cNvPr id="43" name="Rectangle 51"/>
            <p:cNvSpPr>
              <a:spLocks noChangeArrowheads="1"/>
            </p:cNvSpPr>
            <p:nvPr/>
          </p:nvSpPr>
          <p:spPr bwMode="auto">
            <a:xfrm>
              <a:off x="471386" y="4118478"/>
              <a:ext cx="800110" cy="596907"/>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44" name="Text Box 52"/>
            <p:cNvSpPr txBox="1">
              <a:spLocks noChangeArrowheads="1"/>
            </p:cNvSpPr>
            <p:nvPr/>
          </p:nvSpPr>
          <p:spPr bwMode="auto">
            <a:xfrm>
              <a:off x="439636" y="4348669"/>
              <a:ext cx="830272" cy="111126"/>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dirty="0">
                  <a:solidFill>
                    <a:schemeClr val="bg2">
                      <a:lumMod val="50000"/>
                    </a:schemeClr>
                  </a:solidFill>
                  <a:ea typeface="PMingLiU" pitchFamily="18" charset="-120"/>
                  <a:cs typeface="+mn-cs"/>
                </a:rPr>
                <a:t>Order Entry</a:t>
              </a:r>
            </a:p>
          </p:txBody>
        </p:sp>
        <p:sp>
          <p:nvSpPr>
            <p:cNvPr id="46" name="Line 56"/>
            <p:cNvSpPr>
              <a:spLocks noChangeShapeType="1"/>
            </p:cNvSpPr>
            <p:nvPr/>
          </p:nvSpPr>
          <p:spPr bwMode="auto">
            <a:xfrm>
              <a:off x="838102" y="3810500"/>
              <a:ext cx="0" cy="228602"/>
            </a:xfrm>
            <a:prstGeom prst="line">
              <a:avLst/>
            </a:prstGeom>
            <a:noFill/>
            <a:ln w="38100">
              <a:solidFill>
                <a:schemeClr val="tx1"/>
              </a:solidFill>
              <a:round/>
              <a:headEnd/>
              <a:tailEnd type="triangle" w="med" len="med"/>
            </a:ln>
          </p:spPr>
          <p:txBody>
            <a:bodyPr wrap="none" lIns="0" tIns="0" rIns="0" bIns="0" anchor="ctr"/>
            <a:lstStyle/>
            <a:p>
              <a:pPr eaLnBrk="0" hangingPunct="0">
                <a:defRPr/>
              </a:pPr>
              <a:endParaRPr lang="en-US" sz="2800" b="1" baseline="0">
                <a:solidFill>
                  <a:prstClr val="white"/>
                </a:solidFill>
                <a:cs typeface="+mn-cs"/>
              </a:endParaRPr>
            </a:p>
          </p:txBody>
        </p:sp>
        <p:sp>
          <p:nvSpPr>
            <p:cNvPr id="47" name="Line 57"/>
            <p:cNvSpPr>
              <a:spLocks noChangeShapeType="1"/>
            </p:cNvSpPr>
            <p:nvPr/>
          </p:nvSpPr>
          <p:spPr bwMode="auto">
            <a:xfrm>
              <a:off x="1752514" y="3277094"/>
              <a:ext cx="0" cy="282578"/>
            </a:xfrm>
            <a:prstGeom prst="line">
              <a:avLst/>
            </a:prstGeom>
            <a:noFill/>
            <a:ln w="38100">
              <a:solidFill>
                <a:schemeClr val="tx1"/>
              </a:solidFill>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49" name="Rectangle 60"/>
            <p:cNvSpPr>
              <a:spLocks noChangeArrowheads="1"/>
            </p:cNvSpPr>
            <p:nvPr/>
          </p:nvSpPr>
          <p:spPr bwMode="auto">
            <a:xfrm>
              <a:off x="1400084" y="3864476"/>
              <a:ext cx="873136" cy="349254"/>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50" name="Text Box 61"/>
            <p:cNvSpPr txBox="1">
              <a:spLocks noChangeArrowheads="1"/>
            </p:cNvSpPr>
            <p:nvPr/>
          </p:nvSpPr>
          <p:spPr bwMode="auto">
            <a:xfrm>
              <a:off x="1409609" y="3937501"/>
              <a:ext cx="830273" cy="222252"/>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Benefits Investigation</a:t>
              </a:r>
            </a:p>
          </p:txBody>
        </p:sp>
        <p:sp>
          <p:nvSpPr>
            <p:cNvPr id="51" name="Rectangle 62"/>
            <p:cNvSpPr>
              <a:spLocks noChangeArrowheads="1"/>
            </p:cNvSpPr>
            <p:nvPr/>
          </p:nvSpPr>
          <p:spPr bwMode="auto">
            <a:xfrm>
              <a:off x="1400084" y="4272468"/>
              <a:ext cx="873136" cy="609607"/>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52" name="Text Box 63"/>
            <p:cNvSpPr txBox="1">
              <a:spLocks noChangeArrowheads="1"/>
            </p:cNvSpPr>
            <p:nvPr/>
          </p:nvSpPr>
          <p:spPr bwMode="auto">
            <a:xfrm>
              <a:off x="1409609" y="4399470"/>
              <a:ext cx="830273" cy="331791"/>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dirty="0">
                  <a:solidFill>
                    <a:schemeClr val="bg2">
                      <a:lumMod val="50000"/>
                    </a:schemeClr>
                  </a:solidFill>
                  <a:ea typeface="PMingLiU" pitchFamily="18" charset="-120"/>
                  <a:cs typeface="+mn-cs"/>
                </a:rPr>
                <a:t>Patient Information Retrieval</a:t>
              </a:r>
            </a:p>
          </p:txBody>
        </p:sp>
        <p:sp>
          <p:nvSpPr>
            <p:cNvPr id="54" name="Rectangle 67"/>
            <p:cNvSpPr>
              <a:spLocks noChangeArrowheads="1"/>
            </p:cNvSpPr>
            <p:nvPr/>
          </p:nvSpPr>
          <p:spPr bwMode="auto">
            <a:xfrm>
              <a:off x="2362121" y="3864476"/>
              <a:ext cx="873136" cy="457205"/>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55" name="Text Box 68"/>
            <p:cNvSpPr txBox="1">
              <a:spLocks noChangeArrowheads="1"/>
            </p:cNvSpPr>
            <p:nvPr/>
          </p:nvSpPr>
          <p:spPr bwMode="auto">
            <a:xfrm>
              <a:off x="2371646" y="4001002"/>
              <a:ext cx="830273" cy="222252"/>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Specimen</a:t>
              </a:r>
            </a:p>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Retrieval</a:t>
              </a:r>
            </a:p>
          </p:txBody>
        </p:sp>
        <p:sp>
          <p:nvSpPr>
            <p:cNvPr id="56" name="Rectangle 69"/>
            <p:cNvSpPr>
              <a:spLocks noChangeArrowheads="1"/>
            </p:cNvSpPr>
            <p:nvPr/>
          </p:nvSpPr>
          <p:spPr bwMode="auto">
            <a:xfrm>
              <a:off x="2362121" y="4367719"/>
              <a:ext cx="873136" cy="514356"/>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57" name="Text Box 70"/>
            <p:cNvSpPr txBox="1">
              <a:spLocks noChangeArrowheads="1"/>
            </p:cNvSpPr>
            <p:nvPr/>
          </p:nvSpPr>
          <p:spPr bwMode="auto">
            <a:xfrm>
              <a:off x="2371646" y="4523296"/>
              <a:ext cx="830273" cy="222252"/>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dirty="0">
                  <a:solidFill>
                    <a:schemeClr val="bg2">
                      <a:lumMod val="50000"/>
                    </a:schemeClr>
                  </a:solidFill>
                  <a:ea typeface="PMingLiU" pitchFamily="18" charset="-120"/>
                  <a:cs typeface="+mn-cs"/>
                </a:rPr>
                <a:t>Specimen</a:t>
              </a:r>
            </a:p>
            <a:p>
              <a:pPr algn="ctr" eaLnBrk="0" hangingPunct="0">
                <a:lnSpc>
                  <a:spcPct val="80000"/>
                </a:lnSpc>
                <a:buClr>
                  <a:srgbClr val="FF6600"/>
                </a:buClr>
                <a:buFont typeface="Arial" charset="0"/>
                <a:buNone/>
                <a:defRPr/>
              </a:pPr>
              <a:r>
                <a:rPr lang="en-US" sz="900" b="1" baseline="0" dirty="0">
                  <a:solidFill>
                    <a:schemeClr val="bg2">
                      <a:lumMod val="50000"/>
                    </a:schemeClr>
                  </a:solidFill>
                  <a:ea typeface="PMingLiU" pitchFamily="18" charset="-120"/>
                  <a:cs typeface="+mn-cs"/>
                </a:rPr>
                <a:t>Accessioning</a:t>
              </a:r>
            </a:p>
          </p:txBody>
        </p:sp>
        <p:sp>
          <p:nvSpPr>
            <p:cNvPr id="59" name="Rectangle 73"/>
            <p:cNvSpPr>
              <a:spLocks noChangeArrowheads="1"/>
            </p:cNvSpPr>
            <p:nvPr/>
          </p:nvSpPr>
          <p:spPr bwMode="auto">
            <a:xfrm>
              <a:off x="3317808" y="3864476"/>
              <a:ext cx="873136" cy="457205"/>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60" name="Text Box 74"/>
            <p:cNvSpPr txBox="1">
              <a:spLocks noChangeArrowheads="1"/>
            </p:cNvSpPr>
            <p:nvPr/>
          </p:nvSpPr>
          <p:spPr bwMode="auto">
            <a:xfrm>
              <a:off x="3327333" y="4001002"/>
              <a:ext cx="830273" cy="222252"/>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Pathology </a:t>
              </a:r>
              <a:br>
                <a:rPr lang="en-US" sz="900" b="1" baseline="0">
                  <a:solidFill>
                    <a:schemeClr val="bg2">
                      <a:lumMod val="50000"/>
                    </a:schemeClr>
                  </a:solidFill>
                  <a:ea typeface="PMingLiU" pitchFamily="18" charset="-120"/>
                  <a:cs typeface="+mn-cs"/>
                </a:rPr>
              </a:br>
              <a:r>
                <a:rPr lang="en-US" sz="900" b="1" baseline="0">
                  <a:solidFill>
                    <a:schemeClr val="bg2">
                      <a:lumMod val="50000"/>
                    </a:schemeClr>
                  </a:solidFill>
                  <a:ea typeface="PMingLiU" pitchFamily="18" charset="-120"/>
                  <a:cs typeface="+mn-cs"/>
                </a:rPr>
                <a:t>Review</a:t>
              </a:r>
            </a:p>
          </p:txBody>
        </p:sp>
        <p:sp>
          <p:nvSpPr>
            <p:cNvPr id="61" name="Rectangle 75"/>
            <p:cNvSpPr>
              <a:spLocks noChangeArrowheads="1"/>
            </p:cNvSpPr>
            <p:nvPr/>
          </p:nvSpPr>
          <p:spPr bwMode="auto">
            <a:xfrm>
              <a:off x="3317808" y="4367719"/>
              <a:ext cx="873136" cy="514356"/>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62" name="Text Box 76"/>
            <p:cNvSpPr txBox="1">
              <a:spLocks noChangeArrowheads="1"/>
            </p:cNvSpPr>
            <p:nvPr/>
          </p:nvSpPr>
          <p:spPr bwMode="auto">
            <a:xfrm>
              <a:off x="3327333" y="4578858"/>
              <a:ext cx="830273" cy="111126"/>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dirty="0" err="1">
                  <a:solidFill>
                    <a:schemeClr val="bg2">
                      <a:lumMod val="50000"/>
                    </a:schemeClr>
                  </a:solidFill>
                  <a:ea typeface="PMingLiU" pitchFamily="18" charset="-120"/>
                  <a:cs typeface="+mn-cs"/>
                </a:rPr>
                <a:t>Histopath</a:t>
              </a:r>
              <a:endParaRPr lang="en-US" sz="900" b="1" baseline="0" dirty="0">
                <a:solidFill>
                  <a:schemeClr val="bg2">
                    <a:lumMod val="50000"/>
                  </a:schemeClr>
                </a:solidFill>
                <a:ea typeface="PMingLiU" pitchFamily="18" charset="-120"/>
                <a:cs typeface="+mn-cs"/>
              </a:endParaRPr>
            </a:p>
          </p:txBody>
        </p:sp>
        <p:sp>
          <p:nvSpPr>
            <p:cNvPr id="63" name="Rectangle 77"/>
            <p:cNvSpPr>
              <a:spLocks noChangeArrowheads="1"/>
            </p:cNvSpPr>
            <p:nvPr/>
          </p:nvSpPr>
          <p:spPr bwMode="auto">
            <a:xfrm>
              <a:off x="4308420" y="3867651"/>
              <a:ext cx="1531957" cy="184152"/>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64" name="Text Box 78"/>
            <p:cNvSpPr txBox="1">
              <a:spLocks noChangeArrowheads="1"/>
            </p:cNvSpPr>
            <p:nvPr/>
          </p:nvSpPr>
          <p:spPr bwMode="auto">
            <a:xfrm>
              <a:off x="4329058" y="3910514"/>
              <a:ext cx="1482743" cy="111126"/>
            </a:xfrm>
            <a:prstGeom prst="rect">
              <a:avLst/>
            </a:prstGeom>
            <a:solidFill>
              <a:srgbClr val="B8D2DF"/>
            </a:solid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dirty="0">
                  <a:solidFill>
                    <a:schemeClr val="bg2">
                      <a:lumMod val="50000"/>
                    </a:schemeClr>
                  </a:solidFill>
                  <a:ea typeface="PMingLiU" pitchFamily="18" charset="-120"/>
                  <a:cs typeface="+mn-cs"/>
                </a:rPr>
                <a:t>Extraction</a:t>
              </a:r>
            </a:p>
          </p:txBody>
        </p:sp>
        <p:sp>
          <p:nvSpPr>
            <p:cNvPr id="65" name="Rectangle 84"/>
            <p:cNvSpPr>
              <a:spLocks noChangeArrowheads="1"/>
            </p:cNvSpPr>
            <p:nvPr/>
          </p:nvSpPr>
          <p:spPr bwMode="auto">
            <a:xfrm>
              <a:off x="4308420" y="4077203"/>
              <a:ext cx="1531957" cy="184152"/>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66" name="Text Box 85"/>
            <p:cNvSpPr txBox="1">
              <a:spLocks noChangeArrowheads="1"/>
            </p:cNvSpPr>
            <p:nvPr/>
          </p:nvSpPr>
          <p:spPr bwMode="auto">
            <a:xfrm>
              <a:off x="4329058" y="4120066"/>
              <a:ext cx="1482743" cy="111126"/>
            </a:xfrm>
            <a:prstGeom prst="rect">
              <a:avLst/>
            </a:prstGeom>
            <a:solidFill>
              <a:srgbClr val="B8D2DF"/>
            </a:solid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Quantitation</a:t>
              </a:r>
            </a:p>
          </p:txBody>
        </p:sp>
        <p:sp>
          <p:nvSpPr>
            <p:cNvPr id="67" name="Rectangle 86"/>
            <p:cNvSpPr>
              <a:spLocks noChangeArrowheads="1"/>
            </p:cNvSpPr>
            <p:nvPr/>
          </p:nvSpPr>
          <p:spPr bwMode="auto">
            <a:xfrm>
              <a:off x="4308420" y="4280405"/>
              <a:ext cx="1531957" cy="184152"/>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68" name="Text Box 87"/>
            <p:cNvSpPr txBox="1">
              <a:spLocks noChangeArrowheads="1"/>
            </p:cNvSpPr>
            <p:nvPr/>
          </p:nvSpPr>
          <p:spPr bwMode="auto">
            <a:xfrm>
              <a:off x="4329058" y="4323269"/>
              <a:ext cx="1482743" cy="111126"/>
            </a:xfrm>
            <a:prstGeom prst="rect">
              <a:avLst/>
            </a:prstGeom>
            <a:solidFill>
              <a:srgbClr val="B8D2DF"/>
            </a:solid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gDNA Detection</a:t>
              </a:r>
            </a:p>
          </p:txBody>
        </p:sp>
        <p:sp>
          <p:nvSpPr>
            <p:cNvPr id="69" name="Rectangle 88"/>
            <p:cNvSpPr>
              <a:spLocks noChangeArrowheads="1"/>
            </p:cNvSpPr>
            <p:nvPr/>
          </p:nvSpPr>
          <p:spPr bwMode="auto">
            <a:xfrm>
              <a:off x="4308420" y="4489957"/>
              <a:ext cx="1531957" cy="184152"/>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70" name="Text Box 89"/>
            <p:cNvSpPr txBox="1">
              <a:spLocks noChangeArrowheads="1"/>
            </p:cNvSpPr>
            <p:nvPr/>
          </p:nvSpPr>
          <p:spPr bwMode="auto">
            <a:xfrm>
              <a:off x="4329058" y="4532821"/>
              <a:ext cx="1482743" cy="111126"/>
            </a:xfrm>
            <a:prstGeom prst="rect">
              <a:avLst/>
            </a:prstGeom>
            <a:solidFill>
              <a:srgbClr val="B8D2DF"/>
            </a:solid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Reverse Transcription</a:t>
              </a:r>
            </a:p>
          </p:txBody>
        </p:sp>
        <p:sp>
          <p:nvSpPr>
            <p:cNvPr id="71" name="Rectangle 90"/>
            <p:cNvSpPr>
              <a:spLocks noChangeArrowheads="1"/>
            </p:cNvSpPr>
            <p:nvPr/>
          </p:nvSpPr>
          <p:spPr bwMode="auto">
            <a:xfrm>
              <a:off x="4308420" y="4699510"/>
              <a:ext cx="1531957" cy="184152"/>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schemeClr val="bg2">
                    <a:lumMod val="50000"/>
                  </a:schemeClr>
                </a:solidFill>
                <a:ea typeface="PMingLiU" pitchFamily="18" charset="-120"/>
                <a:cs typeface="+mn-cs"/>
              </a:endParaRPr>
            </a:p>
          </p:txBody>
        </p:sp>
        <p:sp>
          <p:nvSpPr>
            <p:cNvPr id="72" name="Rectangle 94"/>
            <p:cNvSpPr>
              <a:spLocks noChangeArrowheads="1"/>
            </p:cNvSpPr>
            <p:nvPr/>
          </p:nvSpPr>
          <p:spPr bwMode="auto">
            <a:xfrm>
              <a:off x="5927690" y="3864476"/>
              <a:ext cx="873136" cy="457205"/>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73" name="Text Box 95"/>
            <p:cNvSpPr txBox="1">
              <a:spLocks noChangeArrowheads="1"/>
            </p:cNvSpPr>
            <p:nvPr/>
          </p:nvSpPr>
          <p:spPr bwMode="auto">
            <a:xfrm>
              <a:off x="5937215" y="4001002"/>
              <a:ext cx="830273" cy="222252"/>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Results Generation</a:t>
              </a:r>
            </a:p>
          </p:txBody>
        </p:sp>
        <p:sp>
          <p:nvSpPr>
            <p:cNvPr id="74" name="Rectangle 96"/>
            <p:cNvSpPr>
              <a:spLocks noChangeArrowheads="1"/>
            </p:cNvSpPr>
            <p:nvPr/>
          </p:nvSpPr>
          <p:spPr bwMode="auto">
            <a:xfrm>
              <a:off x="5927690" y="4367719"/>
              <a:ext cx="873136" cy="514356"/>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schemeClr val="bg2">
                    <a:lumMod val="50000"/>
                  </a:schemeClr>
                </a:solidFill>
                <a:ea typeface="PMingLiU" pitchFamily="18" charset="-120"/>
                <a:cs typeface="+mn-cs"/>
              </a:endParaRPr>
            </a:p>
          </p:txBody>
        </p:sp>
        <p:sp>
          <p:nvSpPr>
            <p:cNvPr id="75" name="Text Box 97"/>
            <p:cNvSpPr txBox="1">
              <a:spLocks noChangeArrowheads="1"/>
            </p:cNvSpPr>
            <p:nvPr/>
          </p:nvSpPr>
          <p:spPr bwMode="auto">
            <a:xfrm>
              <a:off x="5937215" y="4578858"/>
              <a:ext cx="830273" cy="111126"/>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dirty="0">
                  <a:solidFill>
                    <a:schemeClr val="bg2">
                      <a:lumMod val="50000"/>
                    </a:schemeClr>
                  </a:solidFill>
                  <a:ea typeface="PMingLiU" pitchFamily="18" charset="-120"/>
                  <a:cs typeface="+mn-cs"/>
                </a:rPr>
                <a:t>Billing</a:t>
              </a:r>
            </a:p>
          </p:txBody>
        </p:sp>
        <p:sp>
          <p:nvSpPr>
            <p:cNvPr id="76" name="Rectangle 98"/>
            <p:cNvSpPr>
              <a:spLocks noChangeArrowheads="1"/>
            </p:cNvSpPr>
            <p:nvPr/>
          </p:nvSpPr>
          <p:spPr bwMode="auto">
            <a:xfrm>
              <a:off x="6857976" y="3864476"/>
              <a:ext cx="873136" cy="457205"/>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77" name="Text Box 99"/>
            <p:cNvSpPr txBox="1">
              <a:spLocks noChangeArrowheads="1"/>
            </p:cNvSpPr>
            <p:nvPr/>
          </p:nvSpPr>
          <p:spPr bwMode="auto">
            <a:xfrm>
              <a:off x="6867501" y="4001002"/>
              <a:ext cx="830273" cy="222252"/>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Report </a:t>
              </a:r>
              <a:br>
                <a:rPr lang="en-US" sz="900" b="1" baseline="0">
                  <a:solidFill>
                    <a:schemeClr val="bg2">
                      <a:lumMod val="50000"/>
                    </a:schemeClr>
                  </a:solidFill>
                  <a:ea typeface="PMingLiU" pitchFamily="18" charset="-120"/>
                  <a:cs typeface="+mn-cs"/>
                </a:rPr>
              </a:br>
              <a:r>
                <a:rPr lang="en-US" sz="900" b="1" baseline="0">
                  <a:solidFill>
                    <a:schemeClr val="bg2">
                      <a:lumMod val="50000"/>
                    </a:schemeClr>
                  </a:solidFill>
                  <a:ea typeface="PMingLiU" pitchFamily="18" charset="-120"/>
                  <a:cs typeface="+mn-cs"/>
                </a:rPr>
                <a:t>Delivery</a:t>
              </a:r>
            </a:p>
          </p:txBody>
        </p:sp>
        <p:sp>
          <p:nvSpPr>
            <p:cNvPr id="78" name="Rectangle 102"/>
            <p:cNvSpPr>
              <a:spLocks noChangeArrowheads="1"/>
            </p:cNvSpPr>
            <p:nvPr/>
          </p:nvSpPr>
          <p:spPr bwMode="auto">
            <a:xfrm>
              <a:off x="7775562" y="3864476"/>
              <a:ext cx="873136" cy="457205"/>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79" name="Text Box 103"/>
            <p:cNvSpPr txBox="1">
              <a:spLocks noChangeArrowheads="1"/>
            </p:cNvSpPr>
            <p:nvPr/>
          </p:nvSpPr>
          <p:spPr bwMode="auto">
            <a:xfrm>
              <a:off x="7785087" y="4001002"/>
              <a:ext cx="830273" cy="222252"/>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dirty="0">
                  <a:solidFill>
                    <a:schemeClr val="bg2">
                      <a:lumMod val="50000"/>
                    </a:schemeClr>
                  </a:solidFill>
                  <a:ea typeface="PMingLiU" pitchFamily="18" charset="-120"/>
                  <a:cs typeface="+mn-cs"/>
                </a:rPr>
                <a:t>Materials</a:t>
              </a:r>
              <a:br>
                <a:rPr lang="en-US" sz="900" b="1" baseline="0" dirty="0">
                  <a:solidFill>
                    <a:schemeClr val="bg2">
                      <a:lumMod val="50000"/>
                    </a:schemeClr>
                  </a:solidFill>
                  <a:ea typeface="PMingLiU" pitchFamily="18" charset="-120"/>
                  <a:cs typeface="+mn-cs"/>
                </a:rPr>
              </a:br>
              <a:r>
                <a:rPr lang="en-US" sz="900" b="1" baseline="0" dirty="0">
                  <a:solidFill>
                    <a:schemeClr val="bg2">
                      <a:lumMod val="50000"/>
                    </a:schemeClr>
                  </a:solidFill>
                  <a:ea typeface="PMingLiU" pitchFamily="18" charset="-120"/>
                  <a:cs typeface="+mn-cs"/>
                </a:rPr>
                <a:t>Return</a:t>
              </a:r>
            </a:p>
          </p:txBody>
        </p:sp>
        <p:sp>
          <p:nvSpPr>
            <p:cNvPr id="82" name="Text Box 109"/>
            <p:cNvSpPr txBox="1">
              <a:spLocks noChangeArrowheads="1"/>
            </p:cNvSpPr>
            <p:nvPr/>
          </p:nvSpPr>
          <p:spPr bwMode="auto">
            <a:xfrm>
              <a:off x="6883376" y="4958276"/>
              <a:ext cx="830273" cy="128588"/>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50" b="1" baseline="0" dirty="0">
                  <a:solidFill>
                    <a:prstClr val="white"/>
                  </a:solidFill>
                  <a:ea typeface="PMingLiU" pitchFamily="18" charset="-120"/>
                  <a:cs typeface="+mn-cs"/>
                </a:rPr>
                <a:t>Online</a:t>
              </a:r>
            </a:p>
          </p:txBody>
        </p:sp>
        <p:pic>
          <p:nvPicPr>
            <p:cNvPr id="45104" name="Picture 112" descr="OncotypeboxI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2774950"/>
              <a:ext cx="6080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5" name="Picture 113" descr="OncotypeboxI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00" y="2796555"/>
              <a:ext cx="6080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6" name="Picture 117" descr="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300" y="2787030"/>
              <a:ext cx="15049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7" name="Picture 119" descr="Gene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6525" y="2756868"/>
              <a:ext cx="762000" cy="1017587"/>
            </a:xfrm>
            <a:prstGeom prst="rect">
              <a:avLst/>
            </a:prstGeom>
            <a:noFill/>
            <a:ln w="317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45108" name="Picture 121" descr="imag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7650" y="2729880"/>
              <a:ext cx="609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9" name="Picture 122" descr="imag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963" y="2748930"/>
              <a:ext cx="8143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 Box 123"/>
            <p:cNvSpPr txBox="1">
              <a:spLocks noChangeArrowheads="1"/>
            </p:cNvSpPr>
            <p:nvPr/>
          </p:nvSpPr>
          <p:spPr bwMode="auto">
            <a:xfrm>
              <a:off x="4329058" y="4736023"/>
              <a:ext cx="1482743" cy="111126"/>
            </a:xfrm>
            <a:prstGeom prst="rect">
              <a:avLst/>
            </a:prstGeom>
            <a:solidFill>
              <a:srgbClr val="B8D2DF"/>
            </a:solid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900" b="1" baseline="0">
                  <a:solidFill>
                    <a:schemeClr val="bg2">
                      <a:lumMod val="50000"/>
                    </a:schemeClr>
                  </a:solidFill>
                  <a:ea typeface="PMingLiU" pitchFamily="18" charset="-120"/>
                  <a:cs typeface="+mn-cs"/>
                </a:rPr>
                <a:t>QPCR</a:t>
              </a:r>
            </a:p>
          </p:txBody>
        </p:sp>
        <p:pic>
          <p:nvPicPr>
            <p:cNvPr id="45111" name="Picture 124" descr="fa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5638" y="4428505"/>
              <a:ext cx="582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 Box 53"/>
            <p:cNvSpPr txBox="1">
              <a:spLocks noChangeArrowheads="1"/>
            </p:cNvSpPr>
            <p:nvPr/>
          </p:nvSpPr>
          <p:spPr bwMode="auto">
            <a:xfrm>
              <a:off x="393597" y="3623173"/>
              <a:ext cx="901711" cy="122239"/>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00" b="1" baseline="0" dirty="0">
                  <a:solidFill>
                    <a:prstClr val="white"/>
                  </a:solidFill>
                  <a:ea typeface="PMingLiU" pitchFamily="18" charset="-120"/>
                  <a:cs typeface="+mn-cs"/>
                </a:rPr>
                <a:t>Online or Fax</a:t>
              </a:r>
            </a:p>
          </p:txBody>
        </p:sp>
        <p:sp>
          <p:nvSpPr>
            <p:cNvPr id="93" name="Text Box 58"/>
            <p:cNvSpPr txBox="1">
              <a:spLocks noChangeArrowheads="1"/>
            </p:cNvSpPr>
            <p:nvPr/>
          </p:nvSpPr>
          <p:spPr bwMode="auto">
            <a:xfrm>
              <a:off x="1523911" y="3642223"/>
              <a:ext cx="438155" cy="128589"/>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50" b="1" baseline="0" dirty="0">
                  <a:solidFill>
                    <a:prstClr val="white"/>
                  </a:solidFill>
                  <a:ea typeface="PMingLiU" pitchFamily="18" charset="-120"/>
                  <a:cs typeface="+mn-cs"/>
                </a:rPr>
                <a:t>Phone</a:t>
              </a:r>
            </a:p>
          </p:txBody>
        </p:sp>
        <p:sp>
          <p:nvSpPr>
            <p:cNvPr id="94" name="Text Box 65"/>
            <p:cNvSpPr txBox="1">
              <a:spLocks noChangeArrowheads="1"/>
            </p:cNvSpPr>
            <p:nvPr/>
          </p:nvSpPr>
          <p:spPr bwMode="auto">
            <a:xfrm>
              <a:off x="2438322" y="3464421"/>
              <a:ext cx="639771" cy="387354"/>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50" b="1" baseline="0" dirty="0">
                  <a:solidFill>
                    <a:prstClr val="white"/>
                  </a:solidFill>
                  <a:ea typeface="PMingLiU" pitchFamily="18" charset="-120"/>
                  <a:cs typeface="+mn-cs"/>
                </a:rPr>
                <a:t>Fax Request</a:t>
              </a:r>
            </a:p>
            <a:p>
              <a:pPr algn="ctr" eaLnBrk="0" hangingPunct="0">
                <a:lnSpc>
                  <a:spcPct val="80000"/>
                </a:lnSpc>
                <a:buClr>
                  <a:srgbClr val="FF6600"/>
                </a:buClr>
                <a:buFont typeface="Arial" charset="0"/>
                <a:buNone/>
                <a:defRPr/>
              </a:pPr>
              <a:r>
                <a:rPr lang="en-US" sz="1050" b="1" baseline="0" dirty="0" err="1">
                  <a:solidFill>
                    <a:prstClr val="white"/>
                  </a:solidFill>
                  <a:ea typeface="PMingLiU" pitchFamily="18" charset="-120"/>
                  <a:cs typeface="+mn-cs"/>
                </a:rPr>
                <a:t>FedEX</a:t>
              </a:r>
              <a:endParaRPr lang="en-US" sz="1050" b="1" baseline="0" dirty="0">
                <a:solidFill>
                  <a:prstClr val="white"/>
                </a:solidFill>
                <a:ea typeface="PMingLiU" pitchFamily="18" charset="-120"/>
                <a:cs typeface="+mn-cs"/>
              </a:endParaRPr>
            </a:p>
          </p:txBody>
        </p:sp>
        <p:sp>
          <p:nvSpPr>
            <p:cNvPr id="96" name="Text Box 116"/>
            <p:cNvSpPr txBox="1">
              <a:spLocks noChangeArrowheads="1"/>
            </p:cNvSpPr>
            <p:nvPr/>
          </p:nvSpPr>
          <p:spPr bwMode="auto">
            <a:xfrm>
              <a:off x="8305794" y="3632698"/>
              <a:ext cx="525469" cy="128589"/>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50" b="1" baseline="0" dirty="0">
                  <a:solidFill>
                    <a:prstClr val="white"/>
                  </a:solidFill>
                  <a:ea typeface="PMingLiU" pitchFamily="18" charset="-120"/>
                  <a:cs typeface="+mn-cs"/>
                </a:rPr>
                <a:t>FedEx</a:t>
              </a:r>
            </a:p>
          </p:txBody>
        </p:sp>
        <p:pic>
          <p:nvPicPr>
            <p:cNvPr id="45116" name="Picture 103" descr="path"/>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9463" y="2777505"/>
              <a:ext cx="87153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0" name="TextBox 99"/>
          <p:cNvSpPr txBox="1"/>
          <p:nvPr/>
        </p:nvSpPr>
        <p:spPr>
          <a:xfrm>
            <a:off x="461963" y="6505575"/>
            <a:ext cx="1793875" cy="247650"/>
          </a:xfrm>
          <a:prstGeom prst="rect">
            <a:avLst/>
          </a:prstGeom>
          <a:noFill/>
        </p:spPr>
        <p:txBody>
          <a:bodyPr wrap="none">
            <a:spAutoFit/>
          </a:bodyPr>
          <a:lstStyle/>
          <a:p>
            <a:pPr eaLnBrk="0" hangingPunct="0">
              <a:defRPr/>
            </a:pPr>
            <a:r>
              <a:rPr lang="en-US" sz="1000" b="1" i="1" baseline="0" dirty="0">
                <a:solidFill>
                  <a:srgbClr val="333333"/>
                </a:solidFill>
                <a:latin typeface="arial"/>
                <a:cs typeface="+mn-cs"/>
              </a:rPr>
              <a:t>*Anderson JM et al, 2009.  </a:t>
            </a:r>
            <a:endParaRPr lang="en-US" sz="1000" b="1" i="1" baseline="0" dirty="0">
              <a:solidFill>
                <a:prstClr val="white"/>
              </a:solidFill>
              <a:cs typeface="+mn-cs"/>
            </a:endParaRPr>
          </a:p>
        </p:txBody>
      </p:sp>
      <p:sp>
        <p:nvSpPr>
          <p:cNvPr id="102" name="Striped Right Arrow 101"/>
          <p:cNvSpPr/>
          <p:nvPr/>
        </p:nvSpPr>
        <p:spPr>
          <a:xfrm>
            <a:off x="539750" y="5229225"/>
            <a:ext cx="7272338" cy="863600"/>
          </a:xfrm>
          <a:prstGeom prst="stripedRightArrow">
            <a:avLst>
              <a:gd name="adj1" fmla="val 4686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2400" b="1" baseline="0" dirty="0">
                <a:solidFill>
                  <a:srgbClr val="FF0000"/>
                </a:solidFill>
              </a:rPr>
              <a:t>As Long As 10-14 </a:t>
            </a:r>
            <a:r>
              <a:rPr lang="en-US" sz="2400" b="1" dirty="0">
                <a:solidFill>
                  <a:srgbClr val="FF0000"/>
                </a:solidFill>
              </a:rPr>
              <a:t>W</a:t>
            </a:r>
            <a:r>
              <a:rPr lang="en-US" sz="2400" b="1" baseline="0" dirty="0">
                <a:solidFill>
                  <a:srgbClr val="FF0000"/>
                </a:solidFill>
              </a:rPr>
              <a:t>orking </a:t>
            </a:r>
            <a:r>
              <a:rPr lang="en-US" sz="2400" b="1" dirty="0">
                <a:solidFill>
                  <a:srgbClr val="FF0000"/>
                </a:solidFill>
              </a:rPr>
              <a:t>D</a:t>
            </a:r>
            <a:r>
              <a:rPr lang="en-US" sz="2400" b="1" baseline="0" dirty="0">
                <a:solidFill>
                  <a:srgbClr val="FF0000"/>
                </a:solidFill>
              </a:rPr>
              <a:t>ays</a:t>
            </a:r>
          </a:p>
        </p:txBody>
      </p:sp>
      <p:sp>
        <p:nvSpPr>
          <p:cNvPr id="80" name="Line 57"/>
          <p:cNvSpPr>
            <a:spLocks noChangeShapeType="1"/>
          </p:cNvSpPr>
          <p:nvPr/>
        </p:nvSpPr>
        <p:spPr bwMode="auto">
          <a:xfrm>
            <a:off x="8229600" y="3429000"/>
            <a:ext cx="0" cy="284163"/>
          </a:xfrm>
          <a:prstGeom prst="line">
            <a:avLst/>
          </a:prstGeom>
          <a:noFill/>
          <a:ln w="38100">
            <a:solidFill>
              <a:schemeClr val="tx1"/>
            </a:solidFill>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吹き出し 12">
            <a:extLst>
              <a:ext uri="{FF2B5EF4-FFF2-40B4-BE49-F238E27FC236}">
                <a16:creationId xmlns:a16="http://schemas.microsoft.com/office/drawing/2014/main" id="{A5BCED68-8465-D191-1869-AEB40118CBDC}"/>
              </a:ext>
            </a:extLst>
          </p:cNvPr>
          <p:cNvSpPr/>
          <p:nvPr/>
        </p:nvSpPr>
        <p:spPr>
          <a:xfrm>
            <a:off x="866614" y="2504174"/>
            <a:ext cx="1004514" cy="3702181"/>
          </a:xfrm>
          <a:prstGeom prst="wedgeRectCallout">
            <a:avLst>
              <a:gd name="adj1" fmla="val 159614"/>
              <a:gd name="adj2" fmla="val 32118"/>
            </a:avLst>
          </a:prstGeom>
          <a:noFill/>
          <a:ln w="34925">
            <a:solidFill>
              <a:srgbClr val="FF0000">
                <a:alpha val="18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E97EDAF6-F8B3-E8B2-05F5-091D2802E553}"/>
              </a:ext>
            </a:extLst>
          </p:cNvPr>
          <p:cNvPicPr>
            <a:picLocks noChangeAspect="1"/>
          </p:cNvPicPr>
          <p:nvPr/>
        </p:nvPicPr>
        <p:blipFill>
          <a:blip r:embed="rId3"/>
          <a:stretch>
            <a:fillRect/>
          </a:stretch>
        </p:blipFill>
        <p:spPr>
          <a:xfrm>
            <a:off x="3394892" y="2771827"/>
            <a:ext cx="1422400" cy="1422400"/>
          </a:xfrm>
          <a:prstGeom prst="rect">
            <a:avLst/>
          </a:prstGeom>
        </p:spPr>
      </p:pic>
      <p:sp>
        <p:nvSpPr>
          <p:cNvPr id="45058" name="Title 1"/>
          <p:cNvSpPr>
            <a:spLocks noGrp="1"/>
          </p:cNvSpPr>
          <p:nvPr>
            <p:ph type="title"/>
          </p:nvPr>
        </p:nvSpPr>
        <p:spPr>
          <a:xfrm>
            <a:off x="402314" y="513556"/>
            <a:ext cx="8229600" cy="1143000"/>
          </a:xfrm>
        </p:spPr>
        <p:txBody>
          <a:bodyPr>
            <a:normAutofit/>
          </a:bodyPr>
          <a:lstStyle/>
          <a:p>
            <a:r>
              <a:rPr lang="en-US" altLang="en-US" sz="2800" dirty="0"/>
              <a:t>Establish a local laboratory to shorten the turnaround time and raise the reliability of our service</a:t>
            </a:r>
          </a:p>
        </p:txBody>
      </p:sp>
      <p:sp>
        <p:nvSpPr>
          <p:cNvPr id="38" name="Text Box 46"/>
          <p:cNvSpPr txBox="1">
            <a:spLocks noChangeArrowheads="1"/>
          </p:cNvSpPr>
          <p:nvPr/>
        </p:nvSpPr>
        <p:spPr bwMode="auto">
          <a:xfrm>
            <a:off x="1970764" y="2504174"/>
            <a:ext cx="760413" cy="134937"/>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100" b="1" baseline="0" dirty="0">
                <a:solidFill>
                  <a:prstClr val="white"/>
                </a:solidFill>
                <a:ea typeface="PMingLiU" pitchFamily="18" charset="-120"/>
                <a:cs typeface="+mn-cs"/>
              </a:rPr>
              <a:t>INTAKE</a:t>
            </a:r>
          </a:p>
        </p:txBody>
      </p:sp>
      <p:sp>
        <p:nvSpPr>
          <p:cNvPr id="39" name="Text Box 47"/>
          <p:cNvSpPr txBox="1">
            <a:spLocks noChangeArrowheads="1"/>
          </p:cNvSpPr>
          <p:nvPr/>
        </p:nvSpPr>
        <p:spPr bwMode="auto">
          <a:xfrm>
            <a:off x="3367764" y="2505761"/>
            <a:ext cx="862013" cy="130175"/>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50" b="1" baseline="0" dirty="0">
                <a:solidFill>
                  <a:prstClr val="white"/>
                </a:solidFill>
                <a:ea typeface="PMingLiU" pitchFamily="18" charset="-120"/>
                <a:cs typeface="+mn-cs"/>
              </a:rPr>
              <a:t>PATHOLOGY</a:t>
            </a:r>
          </a:p>
        </p:txBody>
      </p:sp>
      <p:sp>
        <p:nvSpPr>
          <p:cNvPr id="40" name="Text Box 48"/>
          <p:cNvSpPr txBox="1">
            <a:spLocks noChangeArrowheads="1"/>
          </p:cNvSpPr>
          <p:nvPr/>
        </p:nvSpPr>
        <p:spPr bwMode="auto">
          <a:xfrm>
            <a:off x="4504414" y="2434324"/>
            <a:ext cx="1066800" cy="271462"/>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100" b="1" baseline="0" dirty="0">
                <a:solidFill>
                  <a:prstClr val="white"/>
                </a:solidFill>
                <a:ea typeface="PMingLiU" pitchFamily="18" charset="-120"/>
                <a:cs typeface="+mn-cs"/>
              </a:rPr>
              <a:t>ANALYTICAL LABORATORY</a:t>
            </a:r>
          </a:p>
        </p:txBody>
      </p:sp>
      <p:sp>
        <p:nvSpPr>
          <p:cNvPr id="41" name="Text Box 49"/>
          <p:cNvSpPr txBox="1">
            <a:spLocks noChangeArrowheads="1"/>
          </p:cNvSpPr>
          <p:nvPr/>
        </p:nvSpPr>
        <p:spPr bwMode="auto">
          <a:xfrm>
            <a:off x="6345914" y="2442261"/>
            <a:ext cx="1054100" cy="258763"/>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50" b="1" baseline="0" dirty="0">
                <a:solidFill>
                  <a:prstClr val="white"/>
                </a:solidFill>
                <a:ea typeface="PMingLiU" pitchFamily="18" charset="-120"/>
                <a:cs typeface="+mn-cs"/>
              </a:rPr>
              <a:t>REPORT FULFILLMENT</a:t>
            </a:r>
          </a:p>
        </p:txBody>
      </p:sp>
      <p:sp>
        <p:nvSpPr>
          <p:cNvPr id="42" name="Text Box 50"/>
          <p:cNvSpPr txBox="1">
            <a:spLocks noChangeArrowheads="1"/>
          </p:cNvSpPr>
          <p:nvPr/>
        </p:nvSpPr>
        <p:spPr bwMode="auto">
          <a:xfrm>
            <a:off x="7869914" y="2435911"/>
            <a:ext cx="760413" cy="271463"/>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100" b="1" baseline="0">
                <a:solidFill>
                  <a:prstClr val="white"/>
                </a:solidFill>
                <a:ea typeface="PMingLiU" pitchFamily="18" charset="-120"/>
                <a:cs typeface="+mn-cs"/>
              </a:rPr>
              <a:t>MATERIAL RETURN</a:t>
            </a:r>
          </a:p>
        </p:txBody>
      </p:sp>
      <p:sp>
        <p:nvSpPr>
          <p:cNvPr id="47" name="Line 57"/>
          <p:cNvSpPr>
            <a:spLocks noChangeShapeType="1"/>
          </p:cNvSpPr>
          <p:nvPr/>
        </p:nvSpPr>
        <p:spPr bwMode="auto">
          <a:xfrm flipH="1" flipV="1">
            <a:off x="1875632" y="3029710"/>
            <a:ext cx="1296984" cy="273656"/>
          </a:xfrm>
          <a:prstGeom prst="line">
            <a:avLst/>
          </a:prstGeom>
          <a:noFill/>
          <a:ln w="38100">
            <a:solidFill>
              <a:srgbClr val="00B0F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82" name="Text Box 109"/>
          <p:cNvSpPr txBox="1">
            <a:spLocks noChangeArrowheads="1"/>
          </p:cNvSpPr>
          <p:nvPr/>
        </p:nvSpPr>
        <p:spPr bwMode="auto">
          <a:xfrm>
            <a:off x="6892014" y="5056874"/>
            <a:ext cx="830263" cy="128587"/>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050" b="1" baseline="0" dirty="0">
                <a:solidFill>
                  <a:prstClr val="white"/>
                </a:solidFill>
                <a:ea typeface="PMingLiU" pitchFamily="18" charset="-120"/>
                <a:cs typeface="+mn-cs"/>
              </a:rPr>
              <a:t>Online</a:t>
            </a:r>
          </a:p>
        </p:txBody>
      </p:sp>
      <p:sp>
        <p:nvSpPr>
          <p:cNvPr id="100" name="TextBox 99"/>
          <p:cNvSpPr txBox="1"/>
          <p:nvPr/>
        </p:nvSpPr>
        <p:spPr>
          <a:xfrm>
            <a:off x="461963" y="6505575"/>
            <a:ext cx="1793875" cy="247650"/>
          </a:xfrm>
          <a:prstGeom prst="rect">
            <a:avLst/>
          </a:prstGeom>
          <a:noFill/>
        </p:spPr>
        <p:txBody>
          <a:bodyPr wrap="none">
            <a:spAutoFit/>
          </a:bodyPr>
          <a:lstStyle/>
          <a:p>
            <a:pPr eaLnBrk="0" hangingPunct="0">
              <a:defRPr/>
            </a:pPr>
            <a:r>
              <a:rPr lang="en-US" sz="1000" b="1" i="1" baseline="0" dirty="0">
                <a:solidFill>
                  <a:srgbClr val="333333"/>
                </a:solidFill>
                <a:latin typeface="arial"/>
                <a:cs typeface="+mn-cs"/>
              </a:rPr>
              <a:t>*Anderson JM et al, 2009.  </a:t>
            </a:r>
            <a:endParaRPr lang="en-US" sz="1000" b="1" i="1" baseline="0" dirty="0">
              <a:solidFill>
                <a:prstClr val="white"/>
              </a:solidFill>
              <a:cs typeface="+mn-cs"/>
            </a:endParaRPr>
          </a:p>
        </p:txBody>
      </p:sp>
      <p:sp>
        <p:nvSpPr>
          <p:cNvPr id="102" name="Striped Right Arrow 101"/>
          <p:cNvSpPr/>
          <p:nvPr/>
        </p:nvSpPr>
        <p:spPr>
          <a:xfrm>
            <a:off x="819973" y="1711325"/>
            <a:ext cx="7272338" cy="863600"/>
          </a:xfrm>
          <a:prstGeom prst="stripedRightArrow">
            <a:avLst>
              <a:gd name="adj1" fmla="val 4686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2400" b="1" baseline="0" dirty="0">
                <a:solidFill>
                  <a:srgbClr val="FF0000"/>
                </a:solidFill>
              </a:rPr>
              <a:t>Establish TAT of 5 </a:t>
            </a:r>
            <a:r>
              <a:rPr lang="en-US" sz="2400" b="1" dirty="0">
                <a:solidFill>
                  <a:srgbClr val="FF0000"/>
                </a:solidFill>
              </a:rPr>
              <a:t>W</a:t>
            </a:r>
            <a:r>
              <a:rPr lang="en-US" sz="2400" b="1" baseline="0" dirty="0">
                <a:solidFill>
                  <a:srgbClr val="FF0000"/>
                </a:solidFill>
              </a:rPr>
              <a:t>orking </a:t>
            </a:r>
            <a:r>
              <a:rPr lang="en-US" sz="2400" b="1" dirty="0">
                <a:solidFill>
                  <a:srgbClr val="FF0000"/>
                </a:solidFill>
              </a:rPr>
              <a:t>D</a:t>
            </a:r>
            <a:r>
              <a:rPr lang="en-US" sz="2400" b="1" baseline="0" dirty="0">
                <a:solidFill>
                  <a:srgbClr val="FF0000"/>
                </a:solidFill>
              </a:rPr>
              <a:t>ays as </a:t>
            </a:r>
            <a:r>
              <a:rPr lang="en-US" altLang="ja-JP" sz="2400" b="1" dirty="0">
                <a:solidFill>
                  <a:srgbClr val="FF0000"/>
                </a:solidFill>
              </a:rPr>
              <a:t>a Standard </a:t>
            </a:r>
            <a:endParaRPr lang="en-US" sz="2400" b="1" baseline="0" dirty="0">
              <a:solidFill>
                <a:srgbClr val="FF0000"/>
              </a:solidFill>
            </a:endParaRPr>
          </a:p>
        </p:txBody>
      </p:sp>
      <p:sp>
        <p:nvSpPr>
          <p:cNvPr id="80" name="Line 57"/>
          <p:cNvSpPr>
            <a:spLocks noChangeShapeType="1"/>
          </p:cNvSpPr>
          <p:nvPr/>
        </p:nvSpPr>
        <p:spPr bwMode="auto">
          <a:xfrm>
            <a:off x="4759468" y="3515617"/>
            <a:ext cx="2073101" cy="433555"/>
          </a:xfrm>
          <a:prstGeom prst="line">
            <a:avLst/>
          </a:prstGeom>
          <a:noFill/>
          <a:ln w="38100">
            <a:solidFill>
              <a:srgbClr val="00B0F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pic>
        <p:nvPicPr>
          <p:cNvPr id="4" name="図 3">
            <a:extLst>
              <a:ext uri="{FF2B5EF4-FFF2-40B4-BE49-F238E27FC236}">
                <a16:creationId xmlns:a16="http://schemas.microsoft.com/office/drawing/2014/main" id="{D20DF19F-32A6-40AE-1070-EC9AE2D38ACE}"/>
              </a:ext>
            </a:extLst>
          </p:cNvPr>
          <p:cNvPicPr>
            <a:picLocks noChangeAspect="1"/>
          </p:cNvPicPr>
          <p:nvPr/>
        </p:nvPicPr>
        <p:blipFill>
          <a:blip r:embed="rId4"/>
          <a:stretch>
            <a:fillRect/>
          </a:stretch>
        </p:blipFill>
        <p:spPr>
          <a:xfrm>
            <a:off x="6429077" y="3813029"/>
            <a:ext cx="1824876" cy="1472994"/>
          </a:xfrm>
          <a:prstGeom prst="rect">
            <a:avLst/>
          </a:prstGeom>
        </p:spPr>
      </p:pic>
      <p:pic>
        <p:nvPicPr>
          <p:cNvPr id="2" name="図 1">
            <a:extLst>
              <a:ext uri="{FF2B5EF4-FFF2-40B4-BE49-F238E27FC236}">
                <a16:creationId xmlns:a16="http://schemas.microsoft.com/office/drawing/2014/main" id="{447E1614-2B9A-7165-A2CD-8863AC62FBC9}"/>
              </a:ext>
            </a:extLst>
          </p:cNvPr>
          <p:cNvPicPr>
            <a:picLocks noChangeAspect="1"/>
          </p:cNvPicPr>
          <p:nvPr/>
        </p:nvPicPr>
        <p:blipFill>
          <a:blip r:embed="rId5"/>
          <a:stretch>
            <a:fillRect/>
          </a:stretch>
        </p:blipFill>
        <p:spPr>
          <a:xfrm>
            <a:off x="1008981" y="2570055"/>
            <a:ext cx="699835" cy="699835"/>
          </a:xfrm>
          <a:prstGeom prst="rect">
            <a:avLst/>
          </a:prstGeom>
        </p:spPr>
      </p:pic>
      <p:pic>
        <p:nvPicPr>
          <p:cNvPr id="3" name="図 2">
            <a:extLst>
              <a:ext uri="{FF2B5EF4-FFF2-40B4-BE49-F238E27FC236}">
                <a16:creationId xmlns:a16="http://schemas.microsoft.com/office/drawing/2014/main" id="{535D0646-51DD-0EF9-6BAE-0A2D233C5506}"/>
              </a:ext>
            </a:extLst>
          </p:cNvPr>
          <p:cNvPicPr>
            <a:picLocks noChangeAspect="1"/>
          </p:cNvPicPr>
          <p:nvPr/>
        </p:nvPicPr>
        <p:blipFill>
          <a:blip r:embed="rId5"/>
          <a:stretch>
            <a:fillRect/>
          </a:stretch>
        </p:blipFill>
        <p:spPr>
          <a:xfrm>
            <a:off x="1008981" y="3463112"/>
            <a:ext cx="699835" cy="699835"/>
          </a:xfrm>
          <a:prstGeom prst="rect">
            <a:avLst/>
          </a:prstGeom>
        </p:spPr>
      </p:pic>
      <p:pic>
        <p:nvPicPr>
          <p:cNvPr id="6" name="図 5">
            <a:extLst>
              <a:ext uri="{FF2B5EF4-FFF2-40B4-BE49-F238E27FC236}">
                <a16:creationId xmlns:a16="http://schemas.microsoft.com/office/drawing/2014/main" id="{4F51535F-9C4D-6D37-DC2D-DF31D75DA4A6}"/>
              </a:ext>
            </a:extLst>
          </p:cNvPr>
          <p:cNvPicPr>
            <a:picLocks noChangeAspect="1"/>
          </p:cNvPicPr>
          <p:nvPr/>
        </p:nvPicPr>
        <p:blipFill>
          <a:blip r:embed="rId5"/>
          <a:stretch>
            <a:fillRect/>
          </a:stretch>
        </p:blipFill>
        <p:spPr>
          <a:xfrm>
            <a:off x="1008981" y="4393465"/>
            <a:ext cx="699835" cy="699835"/>
          </a:xfrm>
          <a:prstGeom prst="rect">
            <a:avLst/>
          </a:prstGeom>
        </p:spPr>
      </p:pic>
      <p:pic>
        <p:nvPicPr>
          <p:cNvPr id="7" name="図 6">
            <a:extLst>
              <a:ext uri="{FF2B5EF4-FFF2-40B4-BE49-F238E27FC236}">
                <a16:creationId xmlns:a16="http://schemas.microsoft.com/office/drawing/2014/main" id="{4D183B91-39DA-6528-84D4-8412003FC3DF}"/>
              </a:ext>
            </a:extLst>
          </p:cNvPr>
          <p:cNvPicPr>
            <a:picLocks noChangeAspect="1"/>
          </p:cNvPicPr>
          <p:nvPr/>
        </p:nvPicPr>
        <p:blipFill>
          <a:blip r:embed="rId5"/>
          <a:stretch>
            <a:fillRect/>
          </a:stretch>
        </p:blipFill>
        <p:spPr>
          <a:xfrm>
            <a:off x="1008982" y="5372600"/>
            <a:ext cx="699835" cy="699835"/>
          </a:xfrm>
          <a:prstGeom prst="rect">
            <a:avLst/>
          </a:prstGeom>
        </p:spPr>
      </p:pic>
      <p:sp>
        <p:nvSpPr>
          <p:cNvPr id="8" name="Line 57">
            <a:extLst>
              <a:ext uri="{FF2B5EF4-FFF2-40B4-BE49-F238E27FC236}">
                <a16:creationId xmlns:a16="http://schemas.microsoft.com/office/drawing/2014/main" id="{56ADADC1-5E1B-B314-C04E-FD84DC81406D}"/>
              </a:ext>
            </a:extLst>
          </p:cNvPr>
          <p:cNvSpPr>
            <a:spLocks noChangeShapeType="1"/>
          </p:cNvSpPr>
          <p:nvPr/>
        </p:nvSpPr>
        <p:spPr bwMode="auto">
          <a:xfrm flipH="1">
            <a:off x="1925884" y="3804331"/>
            <a:ext cx="1313001" cy="961656"/>
          </a:xfrm>
          <a:prstGeom prst="line">
            <a:avLst/>
          </a:prstGeom>
          <a:noFill/>
          <a:ln w="38100">
            <a:solidFill>
              <a:srgbClr val="00B0F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9" name="Line 57">
            <a:extLst>
              <a:ext uri="{FF2B5EF4-FFF2-40B4-BE49-F238E27FC236}">
                <a16:creationId xmlns:a16="http://schemas.microsoft.com/office/drawing/2014/main" id="{E741DDAC-7AD4-1371-36CB-B8CA775B12D2}"/>
              </a:ext>
            </a:extLst>
          </p:cNvPr>
          <p:cNvSpPr>
            <a:spLocks noChangeShapeType="1"/>
          </p:cNvSpPr>
          <p:nvPr/>
        </p:nvSpPr>
        <p:spPr bwMode="auto">
          <a:xfrm flipH="1">
            <a:off x="1894710" y="3602588"/>
            <a:ext cx="1178681" cy="140359"/>
          </a:xfrm>
          <a:prstGeom prst="line">
            <a:avLst/>
          </a:prstGeom>
          <a:noFill/>
          <a:ln w="38100">
            <a:solidFill>
              <a:srgbClr val="00B0F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10" name="Line 57">
            <a:extLst>
              <a:ext uri="{FF2B5EF4-FFF2-40B4-BE49-F238E27FC236}">
                <a16:creationId xmlns:a16="http://schemas.microsoft.com/office/drawing/2014/main" id="{24D97CC6-5A56-E761-F66A-5AB79C681A7B}"/>
              </a:ext>
            </a:extLst>
          </p:cNvPr>
          <p:cNvSpPr>
            <a:spLocks noChangeShapeType="1"/>
          </p:cNvSpPr>
          <p:nvPr/>
        </p:nvSpPr>
        <p:spPr bwMode="auto">
          <a:xfrm flipH="1">
            <a:off x="1864821" y="4042168"/>
            <a:ext cx="1455779" cy="1688186"/>
          </a:xfrm>
          <a:prstGeom prst="line">
            <a:avLst/>
          </a:prstGeom>
          <a:noFill/>
          <a:ln w="38100">
            <a:solidFill>
              <a:srgbClr val="00B0F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12" name="テキスト ボックス 11">
            <a:extLst>
              <a:ext uri="{FF2B5EF4-FFF2-40B4-BE49-F238E27FC236}">
                <a16:creationId xmlns:a16="http://schemas.microsoft.com/office/drawing/2014/main" id="{57D4247A-D945-BE3F-6635-3DCF5C170904}"/>
              </a:ext>
            </a:extLst>
          </p:cNvPr>
          <p:cNvSpPr txBox="1"/>
          <p:nvPr/>
        </p:nvSpPr>
        <p:spPr>
          <a:xfrm>
            <a:off x="1931092" y="2773128"/>
            <a:ext cx="1954766" cy="276999"/>
          </a:xfrm>
          <a:prstGeom prst="rect">
            <a:avLst/>
          </a:prstGeom>
          <a:noFill/>
        </p:spPr>
        <p:txBody>
          <a:bodyPr wrap="none" rtlCol="0">
            <a:spAutoFit/>
          </a:bodyPr>
          <a:lstStyle/>
          <a:p>
            <a:r>
              <a:rPr kumimoji="1" lang="en-US" altLang="ja-JP" sz="1200" dirty="0"/>
              <a:t>HCPs Order through website</a:t>
            </a:r>
            <a:endParaRPr kumimoji="1" lang="ja-JP" altLang="en-US" sz="1200"/>
          </a:p>
        </p:txBody>
      </p:sp>
      <p:pic>
        <p:nvPicPr>
          <p:cNvPr id="15" name="図 14">
            <a:extLst>
              <a:ext uri="{FF2B5EF4-FFF2-40B4-BE49-F238E27FC236}">
                <a16:creationId xmlns:a16="http://schemas.microsoft.com/office/drawing/2014/main" id="{4A08DF1F-C7FA-C309-C762-F3514507FC0B}"/>
              </a:ext>
            </a:extLst>
          </p:cNvPr>
          <p:cNvPicPr>
            <a:picLocks noChangeAspect="1"/>
          </p:cNvPicPr>
          <p:nvPr/>
        </p:nvPicPr>
        <p:blipFill>
          <a:blip r:embed="rId6"/>
          <a:stretch>
            <a:fillRect/>
          </a:stretch>
        </p:blipFill>
        <p:spPr>
          <a:xfrm>
            <a:off x="3367764" y="5090123"/>
            <a:ext cx="1422400" cy="874183"/>
          </a:xfrm>
          <a:prstGeom prst="rect">
            <a:avLst/>
          </a:prstGeom>
        </p:spPr>
      </p:pic>
      <p:sp>
        <p:nvSpPr>
          <p:cNvPr id="16" name="テキスト ボックス 15">
            <a:extLst>
              <a:ext uri="{FF2B5EF4-FFF2-40B4-BE49-F238E27FC236}">
                <a16:creationId xmlns:a16="http://schemas.microsoft.com/office/drawing/2014/main" id="{7CE15C90-A1F5-B806-D827-4630375B3E8E}"/>
              </a:ext>
            </a:extLst>
          </p:cNvPr>
          <p:cNvSpPr txBox="1"/>
          <p:nvPr/>
        </p:nvSpPr>
        <p:spPr>
          <a:xfrm>
            <a:off x="2739497" y="4876598"/>
            <a:ext cx="3010632" cy="276999"/>
          </a:xfrm>
          <a:prstGeom prst="rect">
            <a:avLst/>
          </a:prstGeom>
          <a:noFill/>
        </p:spPr>
        <p:txBody>
          <a:bodyPr wrap="none" rtlCol="0">
            <a:spAutoFit/>
          </a:bodyPr>
          <a:lstStyle/>
          <a:p>
            <a:r>
              <a:rPr kumimoji="1" lang="en-US" altLang="ja-JP" sz="1200" dirty="0"/>
              <a:t>Partner Local labs collect and deliver samples</a:t>
            </a:r>
            <a:endParaRPr kumimoji="1" lang="ja-JP" altLang="en-US" sz="1200"/>
          </a:p>
        </p:txBody>
      </p:sp>
      <p:sp>
        <p:nvSpPr>
          <p:cNvPr id="17" name="Line 57">
            <a:extLst>
              <a:ext uri="{FF2B5EF4-FFF2-40B4-BE49-F238E27FC236}">
                <a16:creationId xmlns:a16="http://schemas.microsoft.com/office/drawing/2014/main" id="{17CCDA25-3E39-BC75-04BF-9F2113CDC9DA}"/>
              </a:ext>
            </a:extLst>
          </p:cNvPr>
          <p:cNvSpPr>
            <a:spLocks noChangeShapeType="1"/>
          </p:cNvSpPr>
          <p:nvPr/>
        </p:nvSpPr>
        <p:spPr bwMode="auto">
          <a:xfrm flipH="1">
            <a:off x="5084755" y="4924445"/>
            <a:ext cx="1344321" cy="572325"/>
          </a:xfrm>
          <a:prstGeom prst="line">
            <a:avLst/>
          </a:prstGeom>
          <a:noFill/>
          <a:ln w="38100">
            <a:solidFill>
              <a:schemeClr val="tx1"/>
            </a:solidFill>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18" name="テキスト ボックス 17">
            <a:extLst>
              <a:ext uri="{FF2B5EF4-FFF2-40B4-BE49-F238E27FC236}">
                <a16:creationId xmlns:a16="http://schemas.microsoft.com/office/drawing/2014/main" id="{F0C2A74B-EFB4-28F2-7704-5B975C21A9F2}"/>
              </a:ext>
            </a:extLst>
          </p:cNvPr>
          <p:cNvSpPr txBox="1"/>
          <p:nvPr/>
        </p:nvSpPr>
        <p:spPr>
          <a:xfrm>
            <a:off x="6317997" y="3153923"/>
            <a:ext cx="2047035" cy="461665"/>
          </a:xfrm>
          <a:prstGeom prst="rect">
            <a:avLst/>
          </a:prstGeom>
          <a:noFill/>
        </p:spPr>
        <p:txBody>
          <a:bodyPr wrap="none" rtlCol="0">
            <a:spAutoFit/>
          </a:bodyPr>
          <a:lstStyle/>
          <a:p>
            <a:r>
              <a:rPr kumimoji="1" lang="en-US" altLang="ja-JP" sz="1200" dirty="0"/>
              <a:t>We analyze at central lab and </a:t>
            </a:r>
          </a:p>
          <a:p>
            <a:r>
              <a:rPr kumimoji="1" lang="en-US" altLang="ja-JP" sz="1200" dirty="0"/>
              <a:t>return results via web</a:t>
            </a:r>
            <a:endParaRPr kumimoji="1" lang="ja-JP" altLang="en-US" sz="1200"/>
          </a:p>
        </p:txBody>
      </p:sp>
      <p:sp>
        <p:nvSpPr>
          <p:cNvPr id="19" name="テキスト ボックス 18">
            <a:extLst>
              <a:ext uri="{FF2B5EF4-FFF2-40B4-BE49-F238E27FC236}">
                <a16:creationId xmlns:a16="http://schemas.microsoft.com/office/drawing/2014/main" id="{636936E1-1B68-BED1-D7E9-8AFDAE796854}"/>
              </a:ext>
            </a:extLst>
          </p:cNvPr>
          <p:cNvSpPr txBox="1"/>
          <p:nvPr/>
        </p:nvSpPr>
        <p:spPr>
          <a:xfrm>
            <a:off x="6774694" y="5398769"/>
            <a:ext cx="1649362" cy="369332"/>
          </a:xfrm>
          <a:prstGeom prst="rect">
            <a:avLst/>
          </a:prstGeom>
          <a:solidFill>
            <a:srgbClr val="FFFF00"/>
          </a:solidFill>
        </p:spPr>
        <p:txBody>
          <a:bodyPr wrap="none" rtlCol="0">
            <a:spAutoFit/>
          </a:bodyPr>
          <a:lstStyle/>
          <a:p>
            <a:r>
              <a:rPr kumimoji="1" lang="en-US" altLang="ja-JP" dirty="0"/>
              <a:t>Our Central Lab</a:t>
            </a:r>
            <a:endParaRPr kumimoji="1" lang="ja-JP" altLang="en-US"/>
          </a:p>
        </p:txBody>
      </p:sp>
      <p:sp>
        <p:nvSpPr>
          <p:cNvPr id="20" name="テキスト ボックス 19">
            <a:extLst>
              <a:ext uri="{FF2B5EF4-FFF2-40B4-BE49-F238E27FC236}">
                <a16:creationId xmlns:a16="http://schemas.microsoft.com/office/drawing/2014/main" id="{D0C94FBC-E8DC-866C-09BC-204B723F9A99}"/>
              </a:ext>
            </a:extLst>
          </p:cNvPr>
          <p:cNvSpPr txBox="1"/>
          <p:nvPr/>
        </p:nvSpPr>
        <p:spPr>
          <a:xfrm rot="16200000">
            <a:off x="-11451" y="3896399"/>
            <a:ext cx="1042658" cy="369332"/>
          </a:xfrm>
          <a:prstGeom prst="rect">
            <a:avLst/>
          </a:prstGeom>
          <a:solidFill>
            <a:srgbClr val="F6AEFF"/>
          </a:solidFill>
        </p:spPr>
        <p:txBody>
          <a:bodyPr wrap="none" rtlCol="0">
            <a:spAutoFit/>
          </a:bodyPr>
          <a:lstStyle/>
          <a:p>
            <a:r>
              <a:rPr kumimoji="1" lang="en-US" altLang="ja-JP" dirty="0"/>
              <a:t>Hospitals</a:t>
            </a:r>
            <a:endParaRPr kumimoji="1" lang="ja-JP" altLang="en-US"/>
          </a:p>
        </p:txBody>
      </p:sp>
      <p:sp>
        <p:nvSpPr>
          <p:cNvPr id="21" name="テキスト ボックス 20">
            <a:extLst>
              <a:ext uri="{FF2B5EF4-FFF2-40B4-BE49-F238E27FC236}">
                <a16:creationId xmlns:a16="http://schemas.microsoft.com/office/drawing/2014/main" id="{3C195675-5568-D387-BA60-C12E1854B00A}"/>
              </a:ext>
            </a:extLst>
          </p:cNvPr>
          <p:cNvSpPr txBox="1"/>
          <p:nvPr/>
        </p:nvSpPr>
        <p:spPr>
          <a:xfrm>
            <a:off x="2742454" y="5989036"/>
            <a:ext cx="2982548" cy="369332"/>
          </a:xfrm>
          <a:prstGeom prst="rect">
            <a:avLst/>
          </a:prstGeom>
          <a:solidFill>
            <a:srgbClr val="00B0F0"/>
          </a:solidFill>
        </p:spPr>
        <p:txBody>
          <a:bodyPr wrap="none" rtlCol="0">
            <a:spAutoFit/>
          </a:bodyPr>
          <a:lstStyle/>
          <a:p>
            <a:r>
              <a:rPr kumimoji="1" lang="en-US" altLang="ja-JP" dirty="0"/>
              <a:t>Local commercial lab network</a:t>
            </a:r>
            <a:endParaRPr kumimoji="1" lang="ja-JP" altLang="en-US"/>
          </a:p>
        </p:txBody>
      </p:sp>
    </p:spTree>
    <p:extLst>
      <p:ext uri="{BB962C8B-B14F-4D97-AF65-F5344CB8AC3E}">
        <p14:creationId xmlns:p14="http://schemas.microsoft.com/office/powerpoint/2010/main" val="290403562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67591-C211-06BB-7097-239AD196AC0C}"/>
              </a:ext>
            </a:extLst>
          </p:cNvPr>
          <p:cNvSpPr>
            <a:spLocks noGrp="1"/>
          </p:cNvSpPr>
          <p:nvPr>
            <p:ph type="title"/>
          </p:nvPr>
        </p:nvSpPr>
        <p:spPr>
          <a:xfrm>
            <a:off x="457200" y="132685"/>
            <a:ext cx="8229600" cy="415790"/>
          </a:xfrm>
        </p:spPr>
        <p:txBody>
          <a:bodyPr>
            <a:noAutofit/>
          </a:bodyPr>
          <a:lstStyle/>
          <a:p>
            <a:r>
              <a:rPr kumimoji="1" lang="ja-JP" altLang="en-US" sz="2800"/>
              <a:t>病院検査システムと</a:t>
            </a:r>
            <a:r>
              <a:rPr kumimoji="1" lang="en-US" altLang="ja-JP" sz="2800" dirty="0"/>
              <a:t>3-Age</a:t>
            </a:r>
            <a:r>
              <a:rPr kumimoji="1" lang="ja-JP" altLang="en-US" sz="2800"/>
              <a:t>の</a:t>
            </a:r>
            <a:r>
              <a:rPr kumimoji="1" lang="en-US" altLang="ja-JP" sz="2800" dirty="0"/>
              <a:t>ODX</a:t>
            </a:r>
            <a:r>
              <a:rPr kumimoji="1" lang="ja-JP" altLang="en-US" sz="2800"/>
              <a:t>検査ポータルサイト</a:t>
            </a:r>
          </a:p>
        </p:txBody>
      </p:sp>
      <p:pic>
        <p:nvPicPr>
          <p:cNvPr id="4" name="図 3">
            <a:extLst>
              <a:ext uri="{FF2B5EF4-FFF2-40B4-BE49-F238E27FC236}">
                <a16:creationId xmlns:a16="http://schemas.microsoft.com/office/drawing/2014/main" id="{E706352D-01CA-B85F-E0E0-7FD8952BDD4D}"/>
              </a:ext>
            </a:extLst>
          </p:cNvPr>
          <p:cNvPicPr>
            <a:picLocks noChangeAspect="1"/>
          </p:cNvPicPr>
          <p:nvPr/>
        </p:nvPicPr>
        <p:blipFill>
          <a:blip r:embed="rId2"/>
          <a:stretch>
            <a:fillRect/>
          </a:stretch>
        </p:blipFill>
        <p:spPr>
          <a:xfrm>
            <a:off x="457200" y="1201907"/>
            <a:ext cx="4050249" cy="2703241"/>
          </a:xfrm>
          <a:prstGeom prst="rect">
            <a:avLst/>
          </a:prstGeom>
          <a:ln w="38100">
            <a:noFill/>
          </a:ln>
        </p:spPr>
      </p:pic>
      <p:sp>
        <p:nvSpPr>
          <p:cNvPr id="5" name="角丸四角形 4">
            <a:extLst>
              <a:ext uri="{FF2B5EF4-FFF2-40B4-BE49-F238E27FC236}">
                <a16:creationId xmlns:a16="http://schemas.microsoft.com/office/drawing/2014/main" id="{581CAA34-C2F8-7080-057D-4FC6642521DD}"/>
              </a:ext>
            </a:extLst>
          </p:cNvPr>
          <p:cNvSpPr/>
          <p:nvPr/>
        </p:nvSpPr>
        <p:spPr>
          <a:xfrm>
            <a:off x="2051720" y="3689123"/>
            <a:ext cx="935011" cy="388241"/>
          </a:xfrm>
          <a:prstGeom prst="roundRect">
            <a:avLst/>
          </a:prstGeom>
          <a:solidFill>
            <a:srgbClr val="00B0F0"/>
          </a:solidFill>
          <a:ln w="317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C8A2414-A697-ED87-A697-A927D04FDA80}"/>
              </a:ext>
            </a:extLst>
          </p:cNvPr>
          <p:cNvSpPr txBox="1"/>
          <p:nvPr/>
        </p:nvSpPr>
        <p:spPr>
          <a:xfrm>
            <a:off x="887047" y="4568973"/>
            <a:ext cx="1366080" cy="369332"/>
          </a:xfrm>
          <a:prstGeom prst="rect">
            <a:avLst/>
          </a:prstGeom>
          <a:noFill/>
        </p:spPr>
        <p:txBody>
          <a:bodyPr wrap="none" rtlCol="0">
            <a:spAutoFit/>
          </a:bodyPr>
          <a:lstStyle/>
          <a:p>
            <a:r>
              <a:rPr kumimoji="1" lang="ja-JP" altLang="en-US" sz="900"/>
              <a:t>①医師が外来診察室で</a:t>
            </a:r>
            <a:endParaRPr kumimoji="1" lang="en-US" altLang="ja-JP" sz="900" dirty="0"/>
          </a:p>
          <a:p>
            <a:r>
              <a:rPr kumimoji="1" lang="en-US" altLang="ja-JP" sz="900" dirty="0"/>
              <a:t>ODX</a:t>
            </a:r>
            <a:r>
              <a:rPr kumimoji="1" lang="ja-JP" altLang="en-US" sz="900"/>
              <a:t>検査をオーダーする</a:t>
            </a:r>
          </a:p>
        </p:txBody>
      </p:sp>
      <p:sp>
        <p:nvSpPr>
          <p:cNvPr id="8" name="角丸四角形 7">
            <a:extLst>
              <a:ext uri="{FF2B5EF4-FFF2-40B4-BE49-F238E27FC236}">
                <a16:creationId xmlns:a16="http://schemas.microsoft.com/office/drawing/2014/main" id="{7DAE7925-79B2-D98C-1032-E702D489D2B9}"/>
              </a:ext>
            </a:extLst>
          </p:cNvPr>
          <p:cNvSpPr/>
          <p:nvPr/>
        </p:nvSpPr>
        <p:spPr>
          <a:xfrm>
            <a:off x="3530975" y="3315413"/>
            <a:ext cx="1076330" cy="373710"/>
          </a:xfrm>
          <a:prstGeom prst="roundRect">
            <a:avLst/>
          </a:prstGeom>
          <a:solidFill>
            <a:srgbClr val="00B0F0"/>
          </a:solidFill>
          <a:ln w="317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0BA46BB-9EFA-79FA-6C94-F08F036F7E21}"/>
              </a:ext>
            </a:extLst>
          </p:cNvPr>
          <p:cNvPicPr>
            <a:picLocks noChangeAspect="1"/>
          </p:cNvPicPr>
          <p:nvPr/>
        </p:nvPicPr>
        <p:blipFill>
          <a:blip r:embed="rId3"/>
          <a:stretch>
            <a:fillRect/>
          </a:stretch>
        </p:blipFill>
        <p:spPr>
          <a:xfrm>
            <a:off x="3193737" y="3800465"/>
            <a:ext cx="653794" cy="579721"/>
          </a:xfrm>
          <a:prstGeom prst="rect">
            <a:avLst/>
          </a:prstGeom>
        </p:spPr>
      </p:pic>
      <p:sp>
        <p:nvSpPr>
          <p:cNvPr id="10" name="テキスト ボックス 9">
            <a:extLst>
              <a:ext uri="{FF2B5EF4-FFF2-40B4-BE49-F238E27FC236}">
                <a16:creationId xmlns:a16="http://schemas.microsoft.com/office/drawing/2014/main" id="{7B770022-2124-3D98-33A6-31590975481D}"/>
              </a:ext>
            </a:extLst>
          </p:cNvPr>
          <p:cNvSpPr txBox="1"/>
          <p:nvPr/>
        </p:nvSpPr>
        <p:spPr>
          <a:xfrm>
            <a:off x="2712449" y="4449310"/>
            <a:ext cx="1417376" cy="369332"/>
          </a:xfrm>
          <a:prstGeom prst="rect">
            <a:avLst/>
          </a:prstGeom>
          <a:noFill/>
        </p:spPr>
        <p:txBody>
          <a:bodyPr wrap="none" rtlCol="0">
            <a:spAutoFit/>
          </a:bodyPr>
          <a:lstStyle/>
          <a:p>
            <a:r>
              <a:rPr kumimoji="1" lang="ja-JP" altLang="en-US" sz="900"/>
              <a:t>②病理検査技師が</a:t>
            </a:r>
            <a:r>
              <a:rPr kumimoji="1" lang="en-US" altLang="ja-JP" sz="900" dirty="0"/>
              <a:t>ODX</a:t>
            </a:r>
          </a:p>
          <a:p>
            <a:r>
              <a:rPr kumimoji="1" lang="ja-JP" altLang="en-US" sz="900"/>
              <a:t>検査依頼状況を確認する</a:t>
            </a:r>
            <a:endParaRPr kumimoji="1" lang="en-US" altLang="ja-JP" sz="900" dirty="0"/>
          </a:p>
        </p:txBody>
      </p:sp>
      <p:sp>
        <p:nvSpPr>
          <p:cNvPr id="11" name="テキスト ボックス 10">
            <a:extLst>
              <a:ext uri="{FF2B5EF4-FFF2-40B4-BE49-F238E27FC236}">
                <a16:creationId xmlns:a16="http://schemas.microsoft.com/office/drawing/2014/main" id="{69B2E181-FD3E-38D6-44DD-DB54D7C3B417}"/>
              </a:ext>
            </a:extLst>
          </p:cNvPr>
          <p:cNvSpPr txBox="1"/>
          <p:nvPr/>
        </p:nvSpPr>
        <p:spPr>
          <a:xfrm>
            <a:off x="2007697" y="3718014"/>
            <a:ext cx="1005403" cy="338554"/>
          </a:xfrm>
          <a:prstGeom prst="rect">
            <a:avLst/>
          </a:prstGeom>
          <a:noFill/>
        </p:spPr>
        <p:txBody>
          <a:bodyPr wrap="none" rtlCol="0">
            <a:spAutoFit/>
          </a:bodyPr>
          <a:lstStyle/>
          <a:p>
            <a:r>
              <a:rPr kumimoji="1" lang="ja-JP" altLang="en-US" sz="1600">
                <a:solidFill>
                  <a:srgbClr val="FFFF00"/>
                </a:solidFill>
              </a:rPr>
              <a:t>各診療科</a:t>
            </a:r>
          </a:p>
        </p:txBody>
      </p:sp>
      <p:sp>
        <p:nvSpPr>
          <p:cNvPr id="12" name="テキスト ボックス 11">
            <a:extLst>
              <a:ext uri="{FF2B5EF4-FFF2-40B4-BE49-F238E27FC236}">
                <a16:creationId xmlns:a16="http://schemas.microsoft.com/office/drawing/2014/main" id="{BC998BE5-1001-4500-FF8A-718106D9EB63}"/>
              </a:ext>
            </a:extLst>
          </p:cNvPr>
          <p:cNvSpPr txBox="1"/>
          <p:nvPr/>
        </p:nvSpPr>
        <p:spPr>
          <a:xfrm>
            <a:off x="3486640" y="3336351"/>
            <a:ext cx="1210588" cy="338554"/>
          </a:xfrm>
          <a:prstGeom prst="rect">
            <a:avLst/>
          </a:prstGeom>
          <a:noFill/>
        </p:spPr>
        <p:txBody>
          <a:bodyPr wrap="none" rtlCol="0">
            <a:spAutoFit/>
          </a:bodyPr>
          <a:lstStyle/>
          <a:p>
            <a:r>
              <a:rPr kumimoji="1" lang="ja-JP" altLang="en-US" sz="1600">
                <a:solidFill>
                  <a:srgbClr val="FFFF00"/>
                </a:solidFill>
              </a:rPr>
              <a:t>病理検査科</a:t>
            </a:r>
          </a:p>
        </p:txBody>
      </p:sp>
      <p:pic>
        <p:nvPicPr>
          <p:cNvPr id="13" name="図 12">
            <a:extLst>
              <a:ext uri="{FF2B5EF4-FFF2-40B4-BE49-F238E27FC236}">
                <a16:creationId xmlns:a16="http://schemas.microsoft.com/office/drawing/2014/main" id="{12BA1D3D-7020-B40C-99A5-44E6948EB377}"/>
              </a:ext>
            </a:extLst>
          </p:cNvPr>
          <p:cNvPicPr>
            <a:picLocks noChangeAspect="1"/>
          </p:cNvPicPr>
          <p:nvPr/>
        </p:nvPicPr>
        <p:blipFill>
          <a:blip r:embed="rId4"/>
          <a:stretch>
            <a:fillRect/>
          </a:stretch>
        </p:blipFill>
        <p:spPr>
          <a:xfrm>
            <a:off x="1319932" y="4102811"/>
            <a:ext cx="687765" cy="486958"/>
          </a:xfrm>
          <a:prstGeom prst="rect">
            <a:avLst/>
          </a:prstGeom>
        </p:spPr>
      </p:pic>
      <p:pic>
        <p:nvPicPr>
          <p:cNvPr id="14" name="図 13">
            <a:extLst>
              <a:ext uri="{FF2B5EF4-FFF2-40B4-BE49-F238E27FC236}">
                <a16:creationId xmlns:a16="http://schemas.microsoft.com/office/drawing/2014/main" id="{D6BAF3C3-ED81-4768-D6DA-E981F5CBD269}"/>
              </a:ext>
            </a:extLst>
          </p:cNvPr>
          <p:cNvPicPr>
            <a:picLocks noChangeAspect="1"/>
          </p:cNvPicPr>
          <p:nvPr/>
        </p:nvPicPr>
        <p:blipFill>
          <a:blip r:embed="rId3"/>
          <a:stretch>
            <a:fillRect/>
          </a:stretch>
        </p:blipFill>
        <p:spPr>
          <a:xfrm flipH="1">
            <a:off x="4321857" y="3775721"/>
            <a:ext cx="608847" cy="579721"/>
          </a:xfrm>
          <a:prstGeom prst="rect">
            <a:avLst/>
          </a:prstGeom>
        </p:spPr>
      </p:pic>
      <p:pic>
        <p:nvPicPr>
          <p:cNvPr id="15" name="図 14">
            <a:extLst>
              <a:ext uri="{FF2B5EF4-FFF2-40B4-BE49-F238E27FC236}">
                <a16:creationId xmlns:a16="http://schemas.microsoft.com/office/drawing/2014/main" id="{162A50C7-6A71-ED05-F5C2-B27BAF8798E1}"/>
              </a:ext>
            </a:extLst>
          </p:cNvPr>
          <p:cNvPicPr>
            <a:picLocks noChangeAspect="1"/>
          </p:cNvPicPr>
          <p:nvPr/>
        </p:nvPicPr>
        <p:blipFill>
          <a:blip r:embed="rId5"/>
          <a:stretch>
            <a:fillRect/>
          </a:stretch>
        </p:blipFill>
        <p:spPr>
          <a:xfrm>
            <a:off x="5842249" y="1312006"/>
            <a:ext cx="1422400" cy="1422400"/>
          </a:xfrm>
          <a:prstGeom prst="rect">
            <a:avLst/>
          </a:prstGeom>
        </p:spPr>
      </p:pic>
      <p:sp>
        <p:nvSpPr>
          <p:cNvPr id="16" name="Line 57">
            <a:extLst>
              <a:ext uri="{FF2B5EF4-FFF2-40B4-BE49-F238E27FC236}">
                <a16:creationId xmlns:a16="http://schemas.microsoft.com/office/drawing/2014/main" id="{9C76BE6B-DB17-8F68-1EDA-8EC0D183B8FF}"/>
              </a:ext>
            </a:extLst>
          </p:cNvPr>
          <p:cNvSpPr>
            <a:spLocks noChangeShapeType="1"/>
          </p:cNvSpPr>
          <p:nvPr/>
        </p:nvSpPr>
        <p:spPr bwMode="auto">
          <a:xfrm flipH="1">
            <a:off x="4864195" y="2243282"/>
            <a:ext cx="1076331" cy="1584176"/>
          </a:xfrm>
          <a:prstGeom prst="line">
            <a:avLst/>
          </a:prstGeom>
          <a:noFill/>
          <a:ln w="38100">
            <a:solidFill>
              <a:srgbClr val="FF000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19" name="テキスト ボックス 18">
            <a:extLst>
              <a:ext uri="{FF2B5EF4-FFF2-40B4-BE49-F238E27FC236}">
                <a16:creationId xmlns:a16="http://schemas.microsoft.com/office/drawing/2014/main" id="{57DAAEF0-504D-00A3-BA0F-C4105A29436B}"/>
              </a:ext>
            </a:extLst>
          </p:cNvPr>
          <p:cNvSpPr txBox="1"/>
          <p:nvPr/>
        </p:nvSpPr>
        <p:spPr>
          <a:xfrm>
            <a:off x="4601551" y="6593592"/>
            <a:ext cx="6557717" cy="246221"/>
          </a:xfrm>
          <a:prstGeom prst="rect">
            <a:avLst/>
          </a:prstGeom>
          <a:noFill/>
        </p:spPr>
        <p:txBody>
          <a:bodyPr wrap="square">
            <a:spAutoFit/>
          </a:bodyPr>
          <a:lstStyle/>
          <a:p>
            <a:r>
              <a:rPr kumimoji="1" lang="ja-JP" altLang="en-US" sz="1000" baseline="30000"/>
              <a:t>★</a:t>
            </a:r>
            <a:r>
              <a:rPr lang="ja-JP" altLang="en-US" sz="1000"/>
              <a:t>患者</a:t>
            </a:r>
            <a:r>
              <a:rPr lang="en-US" altLang="ja-JP" sz="1000" dirty="0"/>
              <a:t>ID</a:t>
            </a:r>
            <a:r>
              <a:rPr lang="ja-JP" altLang="en-US" sz="1000"/>
              <a:t>、性別、生年月日、乳がんステージ、</a:t>
            </a:r>
            <a:r>
              <a:rPr lang="en-US" altLang="ja-JP" sz="1000" dirty="0"/>
              <a:t>HR /HER2</a:t>
            </a:r>
            <a:r>
              <a:rPr lang="ja-JP" altLang="en-US" sz="1000"/>
              <a:t>特長、リンパ節転移の有無</a:t>
            </a:r>
          </a:p>
        </p:txBody>
      </p:sp>
      <p:sp>
        <p:nvSpPr>
          <p:cNvPr id="20" name="Line 57">
            <a:extLst>
              <a:ext uri="{FF2B5EF4-FFF2-40B4-BE49-F238E27FC236}">
                <a16:creationId xmlns:a16="http://schemas.microsoft.com/office/drawing/2014/main" id="{5F79CAA8-78D6-9D22-3DCB-819F1123C263}"/>
              </a:ext>
            </a:extLst>
          </p:cNvPr>
          <p:cNvSpPr>
            <a:spLocks noChangeShapeType="1"/>
          </p:cNvSpPr>
          <p:nvPr/>
        </p:nvSpPr>
        <p:spPr bwMode="auto">
          <a:xfrm>
            <a:off x="6468828" y="2408140"/>
            <a:ext cx="33474" cy="2917987"/>
          </a:xfrm>
          <a:prstGeom prst="line">
            <a:avLst/>
          </a:prstGeom>
          <a:noFill/>
          <a:ln w="38100">
            <a:solidFill>
              <a:srgbClr val="FF000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22" name="正方形/長方形 21">
            <a:extLst>
              <a:ext uri="{FF2B5EF4-FFF2-40B4-BE49-F238E27FC236}">
                <a16:creationId xmlns:a16="http://schemas.microsoft.com/office/drawing/2014/main" id="{A2AC231C-9761-CD46-1B55-ED81934150CF}"/>
              </a:ext>
            </a:extLst>
          </p:cNvPr>
          <p:cNvSpPr/>
          <p:nvPr/>
        </p:nvSpPr>
        <p:spPr>
          <a:xfrm>
            <a:off x="488022" y="1132727"/>
            <a:ext cx="4155986" cy="3867133"/>
          </a:xfrm>
          <a:prstGeom prst="rect">
            <a:avLst/>
          </a:prstGeom>
          <a:noFill/>
          <a:ln w="4762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34B51D0-6E90-3499-EB51-E4B52B771A41}"/>
              </a:ext>
            </a:extLst>
          </p:cNvPr>
          <p:cNvSpPr/>
          <p:nvPr/>
        </p:nvSpPr>
        <p:spPr>
          <a:xfrm>
            <a:off x="4715426" y="1132727"/>
            <a:ext cx="2980420" cy="3867133"/>
          </a:xfrm>
          <a:prstGeom prst="rect">
            <a:avLst/>
          </a:prstGeom>
          <a:noFill/>
          <a:ln w="47625">
            <a:solidFill>
              <a:srgbClr val="F6AE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Line 57">
            <a:extLst>
              <a:ext uri="{FF2B5EF4-FFF2-40B4-BE49-F238E27FC236}">
                <a16:creationId xmlns:a16="http://schemas.microsoft.com/office/drawing/2014/main" id="{9CB8860D-0FCF-F16C-41A4-F83595A03E6C}"/>
              </a:ext>
            </a:extLst>
          </p:cNvPr>
          <p:cNvSpPr>
            <a:spLocks noChangeShapeType="1"/>
          </p:cNvSpPr>
          <p:nvPr/>
        </p:nvSpPr>
        <p:spPr bwMode="auto">
          <a:xfrm flipH="1" flipV="1">
            <a:off x="7029025" y="2430614"/>
            <a:ext cx="1025108" cy="905720"/>
          </a:xfrm>
          <a:prstGeom prst="line">
            <a:avLst/>
          </a:prstGeom>
          <a:noFill/>
          <a:ln w="38100">
            <a:solidFill>
              <a:srgbClr val="FF000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25" name="正方形/長方形 24">
            <a:extLst>
              <a:ext uri="{FF2B5EF4-FFF2-40B4-BE49-F238E27FC236}">
                <a16:creationId xmlns:a16="http://schemas.microsoft.com/office/drawing/2014/main" id="{CF2F4675-A32A-7DCA-C98B-D8A5620B0A97}"/>
              </a:ext>
            </a:extLst>
          </p:cNvPr>
          <p:cNvSpPr/>
          <p:nvPr/>
        </p:nvSpPr>
        <p:spPr>
          <a:xfrm>
            <a:off x="4741593" y="5115218"/>
            <a:ext cx="2980420" cy="972119"/>
          </a:xfrm>
          <a:prstGeom prst="rect">
            <a:avLst/>
          </a:prstGeom>
          <a:noFill/>
          <a:ln w="4762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903828A-2198-314D-4223-71876F684A5C}"/>
              </a:ext>
            </a:extLst>
          </p:cNvPr>
          <p:cNvSpPr/>
          <p:nvPr/>
        </p:nvSpPr>
        <p:spPr>
          <a:xfrm>
            <a:off x="7824068" y="1132727"/>
            <a:ext cx="1295000" cy="3867133"/>
          </a:xfrm>
          <a:prstGeom prst="rect">
            <a:avLst/>
          </a:prstGeom>
          <a:noFill/>
          <a:ln w="47625">
            <a:solidFill>
              <a:srgbClr val="F6AE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27" name="図 26">
            <a:extLst>
              <a:ext uri="{FF2B5EF4-FFF2-40B4-BE49-F238E27FC236}">
                <a16:creationId xmlns:a16="http://schemas.microsoft.com/office/drawing/2014/main" id="{12FA75B9-79D8-5CB8-A24B-BB822B0AEFB2}"/>
              </a:ext>
            </a:extLst>
          </p:cNvPr>
          <p:cNvPicPr>
            <a:picLocks noChangeAspect="1"/>
          </p:cNvPicPr>
          <p:nvPr/>
        </p:nvPicPr>
        <p:blipFill>
          <a:blip r:embed="rId6"/>
          <a:stretch>
            <a:fillRect/>
          </a:stretch>
        </p:blipFill>
        <p:spPr>
          <a:xfrm>
            <a:off x="3869586" y="5367083"/>
            <a:ext cx="707688" cy="680677"/>
          </a:xfrm>
          <a:prstGeom prst="rect">
            <a:avLst/>
          </a:prstGeom>
        </p:spPr>
      </p:pic>
      <p:sp>
        <p:nvSpPr>
          <p:cNvPr id="28" name="正方形/長方形 27">
            <a:extLst>
              <a:ext uri="{FF2B5EF4-FFF2-40B4-BE49-F238E27FC236}">
                <a16:creationId xmlns:a16="http://schemas.microsoft.com/office/drawing/2014/main" id="{AC3640B6-4300-CD57-7C3B-8C2B898EA5C7}"/>
              </a:ext>
            </a:extLst>
          </p:cNvPr>
          <p:cNvSpPr/>
          <p:nvPr/>
        </p:nvSpPr>
        <p:spPr>
          <a:xfrm>
            <a:off x="475630" y="5108393"/>
            <a:ext cx="4155986" cy="997312"/>
          </a:xfrm>
          <a:prstGeom prst="rect">
            <a:avLst/>
          </a:prstGeom>
          <a:noFill/>
          <a:ln w="4762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29" name="図 28">
            <a:extLst>
              <a:ext uri="{FF2B5EF4-FFF2-40B4-BE49-F238E27FC236}">
                <a16:creationId xmlns:a16="http://schemas.microsoft.com/office/drawing/2014/main" id="{533B292F-5B8C-D81C-5D4E-CF89B9A52EB4}"/>
              </a:ext>
            </a:extLst>
          </p:cNvPr>
          <p:cNvPicPr>
            <a:picLocks noChangeAspect="1"/>
          </p:cNvPicPr>
          <p:nvPr/>
        </p:nvPicPr>
        <p:blipFill>
          <a:blip r:embed="rId7"/>
          <a:stretch>
            <a:fillRect/>
          </a:stretch>
        </p:blipFill>
        <p:spPr>
          <a:xfrm flipH="1">
            <a:off x="8169036" y="2875841"/>
            <a:ext cx="701456" cy="721808"/>
          </a:xfrm>
          <a:prstGeom prst="rect">
            <a:avLst/>
          </a:prstGeom>
        </p:spPr>
      </p:pic>
      <p:pic>
        <p:nvPicPr>
          <p:cNvPr id="30" name="図 29">
            <a:extLst>
              <a:ext uri="{FF2B5EF4-FFF2-40B4-BE49-F238E27FC236}">
                <a16:creationId xmlns:a16="http://schemas.microsoft.com/office/drawing/2014/main" id="{947D1F71-18C0-489A-AE9B-96EBE713635B}"/>
              </a:ext>
            </a:extLst>
          </p:cNvPr>
          <p:cNvPicPr>
            <a:picLocks noChangeAspect="1"/>
          </p:cNvPicPr>
          <p:nvPr/>
        </p:nvPicPr>
        <p:blipFill>
          <a:blip r:embed="rId8"/>
          <a:stretch>
            <a:fillRect/>
          </a:stretch>
        </p:blipFill>
        <p:spPr>
          <a:xfrm flipH="1">
            <a:off x="6502302" y="5441485"/>
            <a:ext cx="727874" cy="597063"/>
          </a:xfrm>
          <a:prstGeom prst="rect">
            <a:avLst/>
          </a:prstGeom>
        </p:spPr>
      </p:pic>
      <p:sp>
        <p:nvSpPr>
          <p:cNvPr id="31" name="テキスト ボックス 30">
            <a:extLst>
              <a:ext uri="{FF2B5EF4-FFF2-40B4-BE49-F238E27FC236}">
                <a16:creationId xmlns:a16="http://schemas.microsoft.com/office/drawing/2014/main" id="{1B4977DD-2DD8-954A-469E-CCAB5BD9EAE6}"/>
              </a:ext>
            </a:extLst>
          </p:cNvPr>
          <p:cNvSpPr txBox="1"/>
          <p:nvPr/>
        </p:nvSpPr>
        <p:spPr>
          <a:xfrm>
            <a:off x="1918740" y="706758"/>
            <a:ext cx="1200970" cy="307777"/>
          </a:xfrm>
          <a:prstGeom prst="rect">
            <a:avLst/>
          </a:prstGeom>
          <a:solidFill>
            <a:srgbClr val="0070C0"/>
          </a:solidFill>
        </p:spPr>
        <p:txBody>
          <a:bodyPr wrap="none" rtlCol="0">
            <a:spAutoFit/>
          </a:bodyPr>
          <a:lstStyle/>
          <a:p>
            <a:r>
              <a:rPr kumimoji="1" lang="ja-JP" altLang="en-US" sz="1400">
                <a:solidFill>
                  <a:schemeClr val="bg1"/>
                </a:solidFill>
              </a:rPr>
              <a:t>病院システム</a:t>
            </a:r>
          </a:p>
        </p:txBody>
      </p:sp>
      <p:sp>
        <p:nvSpPr>
          <p:cNvPr id="32" name="テキスト ボックス 31">
            <a:extLst>
              <a:ext uri="{FF2B5EF4-FFF2-40B4-BE49-F238E27FC236}">
                <a16:creationId xmlns:a16="http://schemas.microsoft.com/office/drawing/2014/main" id="{D991550C-0629-9FB0-8F34-A3B29F3F71F8}"/>
              </a:ext>
            </a:extLst>
          </p:cNvPr>
          <p:cNvSpPr txBox="1"/>
          <p:nvPr/>
        </p:nvSpPr>
        <p:spPr>
          <a:xfrm>
            <a:off x="4850800" y="714194"/>
            <a:ext cx="2751715" cy="307777"/>
          </a:xfrm>
          <a:prstGeom prst="rect">
            <a:avLst/>
          </a:prstGeom>
          <a:solidFill>
            <a:srgbClr val="F6AEFF"/>
          </a:solidFill>
        </p:spPr>
        <p:txBody>
          <a:bodyPr wrap="none" rtlCol="0">
            <a:spAutoFit/>
          </a:bodyPr>
          <a:lstStyle/>
          <a:p>
            <a:r>
              <a:rPr kumimoji="1" lang="en-US" altLang="ja-JP" sz="1400" dirty="0">
                <a:solidFill>
                  <a:schemeClr val="bg1"/>
                </a:solidFill>
              </a:rPr>
              <a:t>3-Age</a:t>
            </a:r>
            <a:r>
              <a:rPr kumimoji="1" lang="ja-JP" altLang="en-US" sz="1400">
                <a:solidFill>
                  <a:schemeClr val="bg1"/>
                </a:solidFill>
              </a:rPr>
              <a:t>提供</a:t>
            </a:r>
            <a:r>
              <a:rPr kumimoji="1" lang="en-US" altLang="ja-JP" sz="1400" dirty="0">
                <a:solidFill>
                  <a:schemeClr val="bg1"/>
                </a:solidFill>
              </a:rPr>
              <a:t>ODX</a:t>
            </a:r>
            <a:r>
              <a:rPr kumimoji="1" lang="ja-JP" altLang="en-US" sz="1400">
                <a:solidFill>
                  <a:schemeClr val="bg1"/>
                </a:solidFill>
              </a:rPr>
              <a:t>検査ポータルサイト</a:t>
            </a:r>
          </a:p>
        </p:txBody>
      </p:sp>
      <p:sp>
        <p:nvSpPr>
          <p:cNvPr id="33" name="テキスト ボックス 32">
            <a:extLst>
              <a:ext uri="{FF2B5EF4-FFF2-40B4-BE49-F238E27FC236}">
                <a16:creationId xmlns:a16="http://schemas.microsoft.com/office/drawing/2014/main" id="{F74F65F5-AD4E-6243-E2AF-CF839DBDE39F}"/>
              </a:ext>
            </a:extLst>
          </p:cNvPr>
          <p:cNvSpPr txBox="1"/>
          <p:nvPr/>
        </p:nvSpPr>
        <p:spPr>
          <a:xfrm>
            <a:off x="7928781" y="706757"/>
            <a:ext cx="925382" cy="307777"/>
          </a:xfrm>
          <a:prstGeom prst="rect">
            <a:avLst/>
          </a:prstGeom>
          <a:solidFill>
            <a:srgbClr val="F6AEFF"/>
          </a:solidFill>
        </p:spPr>
        <p:txBody>
          <a:bodyPr wrap="none" rtlCol="0">
            <a:spAutoFit/>
          </a:bodyPr>
          <a:lstStyle/>
          <a:p>
            <a:r>
              <a:rPr kumimoji="1" lang="en-US" altLang="ja-JP" sz="1400" dirty="0">
                <a:solidFill>
                  <a:schemeClr val="bg1"/>
                </a:solidFill>
              </a:rPr>
              <a:t>3-Age</a:t>
            </a:r>
            <a:r>
              <a:rPr kumimoji="1" lang="ja-JP" altLang="en-US" sz="1400">
                <a:solidFill>
                  <a:schemeClr val="bg1"/>
                </a:solidFill>
              </a:rPr>
              <a:t>ラボ</a:t>
            </a:r>
          </a:p>
        </p:txBody>
      </p:sp>
      <p:sp>
        <p:nvSpPr>
          <p:cNvPr id="17" name="テキスト ボックス 16">
            <a:extLst>
              <a:ext uri="{FF2B5EF4-FFF2-40B4-BE49-F238E27FC236}">
                <a16:creationId xmlns:a16="http://schemas.microsoft.com/office/drawing/2014/main" id="{9CC292D0-18C3-5B52-67D1-4B0C88CDEAFC}"/>
              </a:ext>
            </a:extLst>
          </p:cNvPr>
          <p:cNvSpPr txBox="1"/>
          <p:nvPr/>
        </p:nvSpPr>
        <p:spPr>
          <a:xfrm>
            <a:off x="4220821" y="4326352"/>
            <a:ext cx="1160895" cy="646331"/>
          </a:xfrm>
          <a:prstGeom prst="rect">
            <a:avLst/>
          </a:prstGeom>
          <a:solidFill>
            <a:schemeClr val="bg1"/>
          </a:solidFill>
        </p:spPr>
        <p:txBody>
          <a:bodyPr wrap="none" rtlCol="0">
            <a:spAutoFit/>
          </a:bodyPr>
          <a:lstStyle/>
          <a:p>
            <a:r>
              <a:rPr kumimoji="1" lang="ja-JP" altLang="en-US" sz="900"/>
              <a:t>③病理検査技師が</a:t>
            </a:r>
            <a:endParaRPr kumimoji="1" lang="en-US" altLang="ja-JP" sz="900" dirty="0"/>
          </a:p>
          <a:p>
            <a:r>
              <a:rPr kumimoji="1" lang="en-US" altLang="ja-JP" sz="900" dirty="0"/>
              <a:t>3-Age</a:t>
            </a:r>
            <a:r>
              <a:rPr kumimoji="1" lang="ja-JP" altLang="en-US" sz="900"/>
              <a:t>の画面より</a:t>
            </a:r>
            <a:endParaRPr kumimoji="1" lang="en-US" altLang="ja-JP" sz="900" dirty="0"/>
          </a:p>
          <a:p>
            <a:r>
              <a:rPr kumimoji="1" lang="en-US" altLang="ja-JP" sz="900" dirty="0"/>
              <a:t>ODX</a:t>
            </a:r>
            <a:r>
              <a:rPr kumimoji="1" lang="ja-JP" altLang="en-US" sz="900"/>
              <a:t>検査依頼情報</a:t>
            </a:r>
            <a:r>
              <a:rPr kumimoji="1" lang="ja-JP" altLang="en-US" sz="900" baseline="30000"/>
              <a:t>★</a:t>
            </a:r>
            <a:endParaRPr kumimoji="1" lang="en-US" altLang="ja-JP" sz="900" baseline="30000" dirty="0"/>
          </a:p>
          <a:p>
            <a:r>
              <a:rPr kumimoji="1" lang="ja-JP" altLang="en-US" sz="900"/>
              <a:t>を入力する</a:t>
            </a:r>
            <a:endParaRPr kumimoji="1" lang="en-US" altLang="ja-JP" sz="900" dirty="0"/>
          </a:p>
        </p:txBody>
      </p:sp>
      <p:sp>
        <p:nvSpPr>
          <p:cNvPr id="34" name="テキスト ボックス 33">
            <a:extLst>
              <a:ext uri="{FF2B5EF4-FFF2-40B4-BE49-F238E27FC236}">
                <a16:creationId xmlns:a16="http://schemas.microsoft.com/office/drawing/2014/main" id="{41478744-4E3A-C2AF-FA41-5631751BA1C7}"/>
              </a:ext>
            </a:extLst>
          </p:cNvPr>
          <p:cNvSpPr txBox="1"/>
          <p:nvPr/>
        </p:nvSpPr>
        <p:spPr>
          <a:xfrm>
            <a:off x="4868036" y="5299310"/>
            <a:ext cx="1579278" cy="646331"/>
          </a:xfrm>
          <a:prstGeom prst="rect">
            <a:avLst/>
          </a:prstGeom>
          <a:solidFill>
            <a:schemeClr val="bg1"/>
          </a:solidFill>
        </p:spPr>
        <p:txBody>
          <a:bodyPr wrap="none" rtlCol="0">
            <a:spAutoFit/>
          </a:bodyPr>
          <a:lstStyle/>
          <a:p>
            <a:r>
              <a:rPr kumimoji="1" lang="en-US" altLang="ja-JP" sz="900" dirty="0"/>
              <a:t>⑤</a:t>
            </a:r>
            <a:r>
              <a:rPr kumimoji="1" lang="ja-JP" altLang="en-US" sz="900"/>
              <a:t>検査センター担当者</a:t>
            </a:r>
            <a:endParaRPr kumimoji="1" lang="en-US" altLang="ja-JP" sz="900" dirty="0"/>
          </a:p>
          <a:p>
            <a:r>
              <a:rPr kumimoji="1" lang="ja-JP" altLang="en-US" sz="900"/>
              <a:t>が</a:t>
            </a:r>
            <a:r>
              <a:rPr kumimoji="1" lang="en-US" altLang="ja-JP" sz="900" dirty="0"/>
              <a:t>3-Age</a:t>
            </a:r>
            <a:r>
              <a:rPr kumimoji="1" lang="ja-JP" altLang="en-US" sz="900"/>
              <a:t>の画面より</a:t>
            </a:r>
            <a:endParaRPr kumimoji="1" lang="en-US" altLang="ja-JP" sz="900" dirty="0"/>
          </a:p>
          <a:p>
            <a:r>
              <a:rPr kumimoji="1" lang="en-US" altLang="ja-JP" sz="900" dirty="0"/>
              <a:t>ODX</a:t>
            </a:r>
            <a:r>
              <a:rPr kumimoji="1" lang="ja-JP" altLang="en-US" sz="900"/>
              <a:t>検査依頼情報を確認し、</a:t>
            </a:r>
            <a:endParaRPr kumimoji="1" lang="en-US" altLang="ja-JP" sz="900" dirty="0"/>
          </a:p>
          <a:p>
            <a:r>
              <a:rPr kumimoji="1" lang="ja-JP" altLang="en-US" sz="900"/>
              <a:t>検体の集配の指示を出す</a:t>
            </a:r>
            <a:endParaRPr kumimoji="1" lang="en-US" altLang="ja-JP" sz="900" dirty="0"/>
          </a:p>
        </p:txBody>
      </p:sp>
      <p:sp>
        <p:nvSpPr>
          <p:cNvPr id="35" name="テキスト ボックス 34">
            <a:extLst>
              <a:ext uri="{FF2B5EF4-FFF2-40B4-BE49-F238E27FC236}">
                <a16:creationId xmlns:a16="http://schemas.microsoft.com/office/drawing/2014/main" id="{A23A070C-3D0D-9E73-0E8B-13BA374CCB61}"/>
              </a:ext>
            </a:extLst>
          </p:cNvPr>
          <p:cNvSpPr txBox="1"/>
          <p:nvPr/>
        </p:nvSpPr>
        <p:spPr>
          <a:xfrm>
            <a:off x="7857046" y="3630030"/>
            <a:ext cx="1253869" cy="523220"/>
          </a:xfrm>
          <a:prstGeom prst="rect">
            <a:avLst/>
          </a:prstGeom>
          <a:solidFill>
            <a:schemeClr val="bg1"/>
          </a:solidFill>
        </p:spPr>
        <p:txBody>
          <a:bodyPr wrap="none" rtlCol="0">
            <a:spAutoFit/>
          </a:bodyPr>
          <a:lstStyle/>
          <a:p>
            <a:r>
              <a:rPr kumimoji="1" lang="en-US" altLang="ja-JP" sz="700" dirty="0"/>
              <a:t>⑥3-Age</a:t>
            </a:r>
            <a:r>
              <a:rPr kumimoji="1" lang="ja-JP" altLang="en-US" sz="700"/>
              <a:t>ラボ担当者が</a:t>
            </a:r>
            <a:endParaRPr kumimoji="1" lang="en-US" altLang="ja-JP" sz="700" dirty="0"/>
          </a:p>
          <a:p>
            <a:r>
              <a:rPr kumimoji="1" lang="ja-JP" altLang="en-US" sz="700"/>
              <a:t>画面より</a:t>
            </a:r>
            <a:r>
              <a:rPr kumimoji="1" lang="en-US" altLang="ja-JP" sz="700" dirty="0"/>
              <a:t>ODX</a:t>
            </a:r>
            <a:r>
              <a:rPr kumimoji="1" lang="ja-JP" altLang="en-US" sz="700"/>
              <a:t>検査依頼情報</a:t>
            </a:r>
            <a:endParaRPr kumimoji="1" lang="en-US" altLang="ja-JP" sz="700" dirty="0"/>
          </a:p>
          <a:p>
            <a:r>
              <a:rPr kumimoji="1" lang="ja-JP" altLang="en-US" sz="700"/>
              <a:t>を確認し、到着検体を照合し</a:t>
            </a:r>
            <a:endParaRPr kumimoji="1" lang="en-US" altLang="ja-JP" sz="700" dirty="0"/>
          </a:p>
          <a:p>
            <a:r>
              <a:rPr kumimoji="1" lang="ja-JP" altLang="en-US" sz="700"/>
              <a:t>検査を実施する</a:t>
            </a:r>
            <a:endParaRPr kumimoji="1" lang="en-US" altLang="ja-JP" sz="700" dirty="0"/>
          </a:p>
        </p:txBody>
      </p:sp>
      <p:sp>
        <p:nvSpPr>
          <p:cNvPr id="36" name="Line 57">
            <a:extLst>
              <a:ext uri="{FF2B5EF4-FFF2-40B4-BE49-F238E27FC236}">
                <a16:creationId xmlns:a16="http://schemas.microsoft.com/office/drawing/2014/main" id="{C3568A3E-D364-66C3-DDC1-E3BA1F89F263}"/>
              </a:ext>
            </a:extLst>
          </p:cNvPr>
          <p:cNvSpPr>
            <a:spLocks noChangeShapeType="1"/>
          </p:cNvSpPr>
          <p:nvPr/>
        </p:nvSpPr>
        <p:spPr bwMode="auto">
          <a:xfrm flipH="1">
            <a:off x="1678430" y="3934039"/>
            <a:ext cx="329266" cy="320192"/>
          </a:xfrm>
          <a:prstGeom prst="line">
            <a:avLst/>
          </a:prstGeom>
          <a:noFill/>
          <a:ln w="38100">
            <a:solidFill>
              <a:srgbClr val="00B0F0"/>
            </a:solidFill>
            <a:prstDash val="sysDot"/>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37" name="Line 57">
            <a:extLst>
              <a:ext uri="{FF2B5EF4-FFF2-40B4-BE49-F238E27FC236}">
                <a16:creationId xmlns:a16="http://schemas.microsoft.com/office/drawing/2014/main" id="{5F2D323C-20CE-4601-272A-29669B84EF27}"/>
              </a:ext>
            </a:extLst>
          </p:cNvPr>
          <p:cNvSpPr>
            <a:spLocks noChangeShapeType="1"/>
          </p:cNvSpPr>
          <p:nvPr/>
        </p:nvSpPr>
        <p:spPr bwMode="auto">
          <a:xfrm flipV="1">
            <a:off x="3421557" y="3721898"/>
            <a:ext cx="154359" cy="259133"/>
          </a:xfrm>
          <a:prstGeom prst="line">
            <a:avLst/>
          </a:prstGeom>
          <a:noFill/>
          <a:ln w="38100">
            <a:solidFill>
              <a:srgbClr val="00B0F0"/>
            </a:solidFill>
            <a:prstDash val="sysDot"/>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38" name="下矢印 37">
            <a:extLst>
              <a:ext uri="{FF2B5EF4-FFF2-40B4-BE49-F238E27FC236}">
                <a16:creationId xmlns:a16="http://schemas.microsoft.com/office/drawing/2014/main" id="{34DD8890-BDF3-96B0-72F1-D5B8E09B7AB9}"/>
              </a:ext>
            </a:extLst>
          </p:cNvPr>
          <p:cNvSpPr/>
          <p:nvPr/>
        </p:nvSpPr>
        <p:spPr>
          <a:xfrm rot="16200000">
            <a:off x="4007976" y="3972776"/>
            <a:ext cx="139168" cy="323618"/>
          </a:xfrm>
          <a:prstGeom prst="downArrow">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39" name="図 38">
            <a:extLst>
              <a:ext uri="{FF2B5EF4-FFF2-40B4-BE49-F238E27FC236}">
                <a16:creationId xmlns:a16="http://schemas.microsoft.com/office/drawing/2014/main" id="{F8B115E8-A64C-E037-5976-1BD23343B829}"/>
              </a:ext>
            </a:extLst>
          </p:cNvPr>
          <p:cNvPicPr>
            <a:picLocks noChangeAspect="1"/>
          </p:cNvPicPr>
          <p:nvPr/>
        </p:nvPicPr>
        <p:blipFill>
          <a:blip r:embed="rId9"/>
          <a:stretch>
            <a:fillRect/>
          </a:stretch>
        </p:blipFill>
        <p:spPr>
          <a:xfrm>
            <a:off x="2562658" y="5275845"/>
            <a:ext cx="1076331" cy="441499"/>
          </a:xfrm>
          <a:prstGeom prst="rect">
            <a:avLst/>
          </a:prstGeom>
        </p:spPr>
      </p:pic>
      <p:sp>
        <p:nvSpPr>
          <p:cNvPr id="40" name="テキスト ボックス 39">
            <a:extLst>
              <a:ext uri="{FF2B5EF4-FFF2-40B4-BE49-F238E27FC236}">
                <a16:creationId xmlns:a16="http://schemas.microsoft.com/office/drawing/2014/main" id="{B9C37846-DC08-535E-4B73-6708E829C8FF}"/>
              </a:ext>
            </a:extLst>
          </p:cNvPr>
          <p:cNvSpPr txBox="1"/>
          <p:nvPr/>
        </p:nvSpPr>
        <p:spPr>
          <a:xfrm>
            <a:off x="647999" y="5225803"/>
            <a:ext cx="1460656" cy="307777"/>
          </a:xfrm>
          <a:prstGeom prst="rect">
            <a:avLst/>
          </a:prstGeom>
          <a:solidFill>
            <a:srgbClr val="0070C0"/>
          </a:solidFill>
        </p:spPr>
        <p:txBody>
          <a:bodyPr wrap="none" rtlCol="0">
            <a:spAutoFit/>
          </a:bodyPr>
          <a:lstStyle/>
          <a:p>
            <a:r>
              <a:rPr kumimoji="1" lang="ja-JP" altLang="en-US" sz="1400">
                <a:solidFill>
                  <a:schemeClr val="bg1"/>
                </a:solidFill>
              </a:rPr>
              <a:t>病院病理検査室</a:t>
            </a:r>
          </a:p>
        </p:txBody>
      </p:sp>
      <p:sp>
        <p:nvSpPr>
          <p:cNvPr id="41" name="テキスト ボックス 40">
            <a:extLst>
              <a:ext uri="{FF2B5EF4-FFF2-40B4-BE49-F238E27FC236}">
                <a16:creationId xmlns:a16="http://schemas.microsoft.com/office/drawing/2014/main" id="{4BB8BCD7-9E03-C743-380F-C1E3718B03E5}"/>
              </a:ext>
            </a:extLst>
          </p:cNvPr>
          <p:cNvSpPr txBox="1"/>
          <p:nvPr/>
        </p:nvSpPr>
        <p:spPr>
          <a:xfrm>
            <a:off x="6558221" y="5169326"/>
            <a:ext cx="1032655" cy="276999"/>
          </a:xfrm>
          <a:prstGeom prst="rect">
            <a:avLst/>
          </a:prstGeom>
          <a:solidFill>
            <a:srgbClr val="FFC000"/>
          </a:solidFill>
        </p:spPr>
        <p:txBody>
          <a:bodyPr wrap="none" rtlCol="0">
            <a:spAutoFit/>
          </a:bodyPr>
          <a:lstStyle/>
          <a:p>
            <a:r>
              <a:rPr kumimoji="1" lang="ja-JP" altLang="en-US" sz="1200">
                <a:solidFill>
                  <a:srgbClr val="FF0000"/>
                </a:solidFill>
              </a:rPr>
              <a:t>検査センター</a:t>
            </a:r>
          </a:p>
        </p:txBody>
      </p:sp>
      <p:pic>
        <p:nvPicPr>
          <p:cNvPr id="43" name="図 42">
            <a:extLst>
              <a:ext uri="{FF2B5EF4-FFF2-40B4-BE49-F238E27FC236}">
                <a16:creationId xmlns:a16="http://schemas.microsoft.com/office/drawing/2014/main" id="{75DEA244-DAC6-7771-63C8-C952E735AC07}"/>
              </a:ext>
            </a:extLst>
          </p:cNvPr>
          <p:cNvPicPr>
            <a:picLocks noChangeAspect="1"/>
          </p:cNvPicPr>
          <p:nvPr/>
        </p:nvPicPr>
        <p:blipFill>
          <a:blip r:embed="rId10"/>
          <a:stretch>
            <a:fillRect/>
          </a:stretch>
        </p:blipFill>
        <p:spPr>
          <a:xfrm flipH="1">
            <a:off x="8198574" y="4306461"/>
            <a:ext cx="356466" cy="601905"/>
          </a:xfrm>
          <a:prstGeom prst="rect">
            <a:avLst/>
          </a:prstGeom>
        </p:spPr>
      </p:pic>
      <p:grpSp>
        <p:nvGrpSpPr>
          <p:cNvPr id="62" name="グループ化 61">
            <a:extLst>
              <a:ext uri="{FF2B5EF4-FFF2-40B4-BE49-F238E27FC236}">
                <a16:creationId xmlns:a16="http://schemas.microsoft.com/office/drawing/2014/main" id="{3C4EAC60-14AA-CA40-380F-E3D684309044}"/>
              </a:ext>
            </a:extLst>
          </p:cNvPr>
          <p:cNvGrpSpPr/>
          <p:nvPr/>
        </p:nvGrpSpPr>
        <p:grpSpPr>
          <a:xfrm>
            <a:off x="4220821" y="4818642"/>
            <a:ext cx="4239611" cy="1562686"/>
            <a:chOff x="4220821" y="4818642"/>
            <a:chExt cx="4239611" cy="1562686"/>
          </a:xfrm>
        </p:grpSpPr>
        <p:cxnSp>
          <p:nvCxnSpPr>
            <p:cNvPr id="54" name="直線コネクタ 53">
              <a:extLst>
                <a:ext uri="{FF2B5EF4-FFF2-40B4-BE49-F238E27FC236}">
                  <a16:creationId xmlns:a16="http://schemas.microsoft.com/office/drawing/2014/main" id="{1B9DA7F2-F46F-5C07-64F8-49D877809FD7}"/>
                </a:ext>
              </a:extLst>
            </p:cNvPr>
            <p:cNvCxnSpPr>
              <a:cxnSpLocks/>
            </p:cNvCxnSpPr>
            <p:nvPr/>
          </p:nvCxnSpPr>
          <p:spPr>
            <a:xfrm>
              <a:off x="4220821" y="6165304"/>
              <a:ext cx="0" cy="216024"/>
            </a:xfrm>
            <a:prstGeom prst="line">
              <a:avLst/>
            </a:prstGeom>
            <a:ln>
              <a:solidFill>
                <a:srgbClr val="7030A0"/>
              </a:solidFill>
              <a:prstDash val="sysDash"/>
            </a:ln>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C5DE5742-1359-06B8-E68B-9C6CA4BA4004}"/>
                </a:ext>
              </a:extLst>
            </p:cNvPr>
            <p:cNvCxnSpPr>
              <a:cxnSpLocks/>
            </p:cNvCxnSpPr>
            <p:nvPr/>
          </p:nvCxnSpPr>
          <p:spPr>
            <a:xfrm>
              <a:off x="4234946" y="6381328"/>
              <a:ext cx="4225486" cy="0"/>
            </a:xfrm>
            <a:prstGeom prst="line">
              <a:avLst/>
            </a:prstGeom>
            <a:ln>
              <a:solidFill>
                <a:srgbClr val="7030A0"/>
              </a:solidFill>
              <a:prstDash val="sysDash"/>
            </a:ln>
          </p:spPr>
          <p:style>
            <a:lnRef idx="2">
              <a:schemeClr val="accent1"/>
            </a:lnRef>
            <a:fillRef idx="0">
              <a:schemeClr val="accent1"/>
            </a:fillRef>
            <a:effectRef idx="1">
              <a:schemeClr val="accent1"/>
            </a:effectRef>
            <a:fontRef idx="minor">
              <a:schemeClr val="tx1"/>
            </a:fontRef>
          </p:style>
        </p:cxnSp>
        <p:cxnSp>
          <p:nvCxnSpPr>
            <p:cNvPr id="60" name="直線矢印コネクタ 59">
              <a:extLst>
                <a:ext uri="{FF2B5EF4-FFF2-40B4-BE49-F238E27FC236}">
                  <a16:creationId xmlns:a16="http://schemas.microsoft.com/office/drawing/2014/main" id="{15606BC9-F55B-F288-553B-C23B79E4A604}"/>
                </a:ext>
              </a:extLst>
            </p:cNvPr>
            <p:cNvCxnSpPr>
              <a:cxnSpLocks/>
            </p:cNvCxnSpPr>
            <p:nvPr/>
          </p:nvCxnSpPr>
          <p:spPr>
            <a:xfrm flipV="1">
              <a:off x="8460432" y="4818642"/>
              <a:ext cx="0" cy="1562686"/>
            </a:xfrm>
            <a:prstGeom prst="straightConnector1">
              <a:avLst/>
            </a:prstGeom>
            <a:ln>
              <a:solidFill>
                <a:srgbClr val="7030A0"/>
              </a:solidFill>
              <a:prstDash val="sysDash"/>
              <a:tailEnd type="triangle"/>
            </a:ln>
          </p:spPr>
          <p:style>
            <a:lnRef idx="2">
              <a:schemeClr val="accent1"/>
            </a:lnRef>
            <a:fillRef idx="0">
              <a:schemeClr val="accent1"/>
            </a:fillRef>
            <a:effectRef idx="1">
              <a:schemeClr val="accent1"/>
            </a:effectRef>
            <a:fontRef idx="minor">
              <a:schemeClr val="tx1"/>
            </a:fontRef>
          </p:style>
        </p:cxnSp>
      </p:grpSp>
      <p:pic>
        <p:nvPicPr>
          <p:cNvPr id="63" name="Picture 4" descr="qPCR Analysis Software | Bio-Rad">
            <a:extLst>
              <a:ext uri="{FF2B5EF4-FFF2-40B4-BE49-F238E27FC236}">
                <a16:creationId xmlns:a16="http://schemas.microsoft.com/office/drawing/2014/main" id="{D2427CE0-EA2D-FA07-3D52-BEAD2F2067C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87447" y="1508696"/>
            <a:ext cx="545969" cy="545969"/>
          </a:xfrm>
          <a:prstGeom prst="rect">
            <a:avLst/>
          </a:prstGeom>
          <a:noFill/>
          <a:extLst>
            <a:ext uri="{909E8E84-426E-40DD-AFC4-6F175D3DCCD1}">
              <a14:hiddenFill xmlns:a14="http://schemas.microsoft.com/office/drawing/2010/main">
                <a:solidFill>
                  <a:srgbClr val="FFFFFF"/>
                </a:solidFill>
              </a14:hiddenFill>
            </a:ext>
          </a:extLst>
        </p:spPr>
      </p:pic>
      <p:sp>
        <p:nvSpPr>
          <p:cNvPr id="64" name="テキスト ボックス 63">
            <a:extLst>
              <a:ext uri="{FF2B5EF4-FFF2-40B4-BE49-F238E27FC236}">
                <a16:creationId xmlns:a16="http://schemas.microsoft.com/office/drawing/2014/main" id="{B4D4D702-72B2-1593-9000-D32C22D65A06}"/>
              </a:ext>
            </a:extLst>
          </p:cNvPr>
          <p:cNvSpPr txBox="1"/>
          <p:nvPr/>
        </p:nvSpPr>
        <p:spPr>
          <a:xfrm>
            <a:off x="7841427" y="2030307"/>
            <a:ext cx="1260281" cy="523220"/>
          </a:xfrm>
          <a:prstGeom prst="rect">
            <a:avLst/>
          </a:prstGeom>
          <a:solidFill>
            <a:schemeClr val="bg1"/>
          </a:solidFill>
        </p:spPr>
        <p:txBody>
          <a:bodyPr wrap="none" rtlCol="0">
            <a:spAutoFit/>
          </a:bodyPr>
          <a:lstStyle/>
          <a:p>
            <a:r>
              <a:rPr kumimoji="1" lang="en-US" altLang="ja-JP" sz="700" dirty="0"/>
              <a:t>⑦3-Age</a:t>
            </a:r>
            <a:r>
              <a:rPr kumimoji="1" lang="ja-JP" altLang="en-US" sz="700"/>
              <a:t>が</a:t>
            </a:r>
            <a:r>
              <a:rPr kumimoji="1" lang="en-US" altLang="ja-JP" sz="700" dirty="0"/>
              <a:t>ODX</a:t>
            </a:r>
            <a:r>
              <a:rPr kumimoji="1" lang="ja-JP" altLang="en-US" sz="700"/>
              <a:t>解析中間</a:t>
            </a:r>
            <a:endParaRPr kumimoji="1" lang="en-US" altLang="ja-JP" sz="700" dirty="0"/>
          </a:p>
          <a:p>
            <a:r>
              <a:rPr kumimoji="1" lang="ja-JP" altLang="en-US" sz="700"/>
              <a:t>データをアップロードし、</a:t>
            </a:r>
            <a:endParaRPr kumimoji="1" lang="en-US" altLang="ja-JP" sz="700" dirty="0"/>
          </a:p>
          <a:p>
            <a:r>
              <a:rPr kumimoji="1" lang="ja-JP" altLang="en-US" sz="700"/>
              <a:t>依頼者側の解析ソフトウエア</a:t>
            </a:r>
            <a:endParaRPr kumimoji="1" lang="en-US" altLang="ja-JP" sz="700" dirty="0"/>
          </a:p>
          <a:p>
            <a:r>
              <a:rPr kumimoji="1" lang="ja-JP" altLang="en-US" sz="700"/>
              <a:t>の利用を知らせる</a:t>
            </a:r>
            <a:endParaRPr kumimoji="1" lang="en-US" altLang="ja-JP" sz="700" dirty="0"/>
          </a:p>
        </p:txBody>
      </p:sp>
      <p:sp>
        <p:nvSpPr>
          <p:cNvPr id="65" name="Line 57">
            <a:extLst>
              <a:ext uri="{FF2B5EF4-FFF2-40B4-BE49-F238E27FC236}">
                <a16:creationId xmlns:a16="http://schemas.microsoft.com/office/drawing/2014/main" id="{6C6008DF-FDBF-FEA0-3138-41671BD1141E}"/>
              </a:ext>
            </a:extLst>
          </p:cNvPr>
          <p:cNvSpPr>
            <a:spLocks noChangeShapeType="1"/>
          </p:cNvSpPr>
          <p:nvPr/>
        </p:nvSpPr>
        <p:spPr bwMode="auto">
          <a:xfrm>
            <a:off x="7092280" y="1981516"/>
            <a:ext cx="961853" cy="1"/>
          </a:xfrm>
          <a:prstGeom prst="line">
            <a:avLst/>
          </a:prstGeom>
          <a:noFill/>
          <a:ln w="38100">
            <a:solidFill>
              <a:srgbClr val="00B05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66" name="Line 57">
            <a:extLst>
              <a:ext uri="{FF2B5EF4-FFF2-40B4-BE49-F238E27FC236}">
                <a16:creationId xmlns:a16="http://schemas.microsoft.com/office/drawing/2014/main" id="{1F675C39-4A49-6380-5EDB-D55A6D0BA2D3}"/>
              </a:ext>
            </a:extLst>
          </p:cNvPr>
          <p:cNvSpPr>
            <a:spLocks noChangeShapeType="1"/>
          </p:cNvSpPr>
          <p:nvPr/>
        </p:nvSpPr>
        <p:spPr bwMode="auto">
          <a:xfrm flipV="1">
            <a:off x="5079473" y="2403438"/>
            <a:ext cx="989275" cy="1501709"/>
          </a:xfrm>
          <a:prstGeom prst="line">
            <a:avLst/>
          </a:prstGeom>
          <a:noFill/>
          <a:ln w="38100">
            <a:solidFill>
              <a:srgbClr val="00B050"/>
            </a:solidFill>
            <a:prstDash val="sysDash"/>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67" name="テキスト ボックス 66">
            <a:extLst>
              <a:ext uri="{FF2B5EF4-FFF2-40B4-BE49-F238E27FC236}">
                <a16:creationId xmlns:a16="http://schemas.microsoft.com/office/drawing/2014/main" id="{46A502AF-1379-99F3-47F4-B68D36FD6247}"/>
              </a:ext>
            </a:extLst>
          </p:cNvPr>
          <p:cNvSpPr txBox="1"/>
          <p:nvPr/>
        </p:nvSpPr>
        <p:spPr>
          <a:xfrm>
            <a:off x="5151123" y="3706151"/>
            <a:ext cx="1420582" cy="707886"/>
          </a:xfrm>
          <a:prstGeom prst="rect">
            <a:avLst/>
          </a:prstGeom>
          <a:noFill/>
        </p:spPr>
        <p:txBody>
          <a:bodyPr wrap="none" rtlCol="0">
            <a:spAutoFit/>
          </a:bodyPr>
          <a:lstStyle/>
          <a:p>
            <a:r>
              <a:rPr kumimoji="1" lang="en-US" altLang="ja-JP" sz="800" dirty="0"/>
              <a:t>⑧</a:t>
            </a:r>
            <a:r>
              <a:rPr kumimoji="1" lang="ja-JP" altLang="en-US" sz="800"/>
              <a:t>病理検査技師が</a:t>
            </a:r>
            <a:endParaRPr kumimoji="1" lang="en-US" altLang="ja-JP" sz="800" dirty="0"/>
          </a:p>
          <a:p>
            <a:r>
              <a:rPr kumimoji="1" lang="en-US" altLang="ja-JP" sz="800" dirty="0"/>
              <a:t>3-Age</a:t>
            </a:r>
            <a:r>
              <a:rPr kumimoji="1" lang="ja-JP" altLang="en-US" sz="800"/>
              <a:t>の画面より</a:t>
            </a:r>
            <a:endParaRPr kumimoji="1" lang="en-US" altLang="ja-JP" sz="800" dirty="0"/>
          </a:p>
          <a:p>
            <a:r>
              <a:rPr kumimoji="1" lang="en-US" altLang="ja-JP" sz="800" dirty="0"/>
              <a:t>ODX</a:t>
            </a:r>
            <a:r>
              <a:rPr kumimoji="1" lang="ja-JP" altLang="en-US" sz="800"/>
              <a:t>ソフトウエアを走らせて、</a:t>
            </a:r>
            <a:endParaRPr kumimoji="1" lang="en-US" altLang="ja-JP" sz="800" dirty="0"/>
          </a:p>
          <a:p>
            <a:r>
              <a:rPr kumimoji="1" lang="ja-JP" altLang="en-US" sz="800"/>
              <a:t>最終結果スコアを算出させ、</a:t>
            </a:r>
            <a:endParaRPr kumimoji="1" lang="en-US" altLang="ja-JP" sz="800" dirty="0"/>
          </a:p>
          <a:p>
            <a:r>
              <a:rPr kumimoji="1" lang="ja-JP" altLang="en-US" sz="800"/>
              <a:t>結果をダウンロードする</a:t>
            </a:r>
            <a:endParaRPr kumimoji="1" lang="en-US" altLang="ja-JP" sz="800" dirty="0"/>
          </a:p>
        </p:txBody>
      </p:sp>
      <p:sp>
        <p:nvSpPr>
          <p:cNvPr id="69" name="Line 57">
            <a:extLst>
              <a:ext uri="{FF2B5EF4-FFF2-40B4-BE49-F238E27FC236}">
                <a16:creationId xmlns:a16="http://schemas.microsoft.com/office/drawing/2014/main" id="{3E9DDBCA-490A-0384-30A8-7A47CFF2189A}"/>
              </a:ext>
            </a:extLst>
          </p:cNvPr>
          <p:cNvSpPr>
            <a:spLocks noChangeShapeType="1"/>
          </p:cNvSpPr>
          <p:nvPr/>
        </p:nvSpPr>
        <p:spPr bwMode="auto">
          <a:xfrm flipH="1">
            <a:off x="3321700" y="3607529"/>
            <a:ext cx="160398" cy="297618"/>
          </a:xfrm>
          <a:prstGeom prst="line">
            <a:avLst/>
          </a:prstGeom>
          <a:noFill/>
          <a:ln w="38100">
            <a:solidFill>
              <a:srgbClr val="00B050"/>
            </a:solidFill>
            <a:prstDash val="sysDot"/>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70" name="Line 57">
            <a:extLst>
              <a:ext uri="{FF2B5EF4-FFF2-40B4-BE49-F238E27FC236}">
                <a16:creationId xmlns:a16="http://schemas.microsoft.com/office/drawing/2014/main" id="{B2975DF7-0074-93B4-09F1-307DF84AD1A2}"/>
              </a:ext>
            </a:extLst>
          </p:cNvPr>
          <p:cNvSpPr>
            <a:spLocks noChangeShapeType="1"/>
          </p:cNvSpPr>
          <p:nvPr/>
        </p:nvSpPr>
        <p:spPr bwMode="auto">
          <a:xfrm flipV="1">
            <a:off x="1595942" y="3793745"/>
            <a:ext cx="226409" cy="280175"/>
          </a:xfrm>
          <a:prstGeom prst="line">
            <a:avLst/>
          </a:prstGeom>
          <a:noFill/>
          <a:ln w="38100">
            <a:solidFill>
              <a:srgbClr val="00B050"/>
            </a:solidFill>
            <a:prstDash val="sysDot"/>
            <a:round/>
            <a:headEnd type="triangle" w="med" len="med"/>
            <a:tailEnd/>
          </a:ln>
        </p:spPr>
        <p:txBody>
          <a:bodyPr wrap="none" lIns="0" tIns="0" rIns="0" bIns="0" anchor="ctr"/>
          <a:lstStyle/>
          <a:p>
            <a:pPr eaLnBrk="0" hangingPunct="0">
              <a:defRPr/>
            </a:pPr>
            <a:endParaRPr lang="en-US" sz="2800" b="1" baseline="0">
              <a:solidFill>
                <a:prstClr val="white"/>
              </a:solidFill>
              <a:cs typeface="+mn-cs"/>
            </a:endParaRPr>
          </a:p>
        </p:txBody>
      </p:sp>
      <p:sp>
        <p:nvSpPr>
          <p:cNvPr id="72" name="テキスト ボックス 71">
            <a:extLst>
              <a:ext uri="{FF2B5EF4-FFF2-40B4-BE49-F238E27FC236}">
                <a16:creationId xmlns:a16="http://schemas.microsoft.com/office/drawing/2014/main" id="{636D4E55-ADE9-0509-B0AF-792FCB411B40}"/>
              </a:ext>
            </a:extLst>
          </p:cNvPr>
          <p:cNvSpPr txBox="1"/>
          <p:nvPr/>
        </p:nvSpPr>
        <p:spPr>
          <a:xfrm>
            <a:off x="3107457" y="3669168"/>
            <a:ext cx="250961" cy="230832"/>
          </a:xfrm>
          <a:prstGeom prst="rect">
            <a:avLst/>
          </a:prstGeom>
          <a:solidFill>
            <a:srgbClr val="00B050"/>
          </a:solidFill>
        </p:spPr>
        <p:txBody>
          <a:bodyPr wrap="square">
            <a:spAutoFit/>
          </a:bodyPr>
          <a:lstStyle/>
          <a:p>
            <a:r>
              <a:rPr kumimoji="1" lang="ja-JP" altLang="en-US" sz="900">
                <a:solidFill>
                  <a:srgbClr val="FFFF00"/>
                </a:solidFill>
              </a:rPr>
              <a:t>⑨</a:t>
            </a:r>
            <a:endParaRPr lang="ja-JP" altLang="en-US" sz="2000">
              <a:solidFill>
                <a:srgbClr val="FFFF00"/>
              </a:solidFill>
            </a:endParaRPr>
          </a:p>
        </p:txBody>
      </p:sp>
      <p:sp>
        <p:nvSpPr>
          <p:cNvPr id="73" name="テキスト ボックス 72">
            <a:extLst>
              <a:ext uri="{FF2B5EF4-FFF2-40B4-BE49-F238E27FC236}">
                <a16:creationId xmlns:a16="http://schemas.microsoft.com/office/drawing/2014/main" id="{045EF8B3-219C-BB9D-60E4-F4D60B3C26C6}"/>
              </a:ext>
            </a:extLst>
          </p:cNvPr>
          <p:cNvSpPr txBox="1"/>
          <p:nvPr/>
        </p:nvSpPr>
        <p:spPr>
          <a:xfrm>
            <a:off x="1318414" y="3756632"/>
            <a:ext cx="250961" cy="230832"/>
          </a:xfrm>
          <a:prstGeom prst="rect">
            <a:avLst/>
          </a:prstGeom>
          <a:solidFill>
            <a:srgbClr val="00B050"/>
          </a:solidFill>
        </p:spPr>
        <p:txBody>
          <a:bodyPr wrap="square">
            <a:spAutoFit/>
          </a:bodyPr>
          <a:lstStyle/>
          <a:p>
            <a:r>
              <a:rPr kumimoji="1" lang="en-US" altLang="ja-JP" sz="900" dirty="0">
                <a:solidFill>
                  <a:srgbClr val="FFFF00"/>
                </a:solidFill>
              </a:rPr>
              <a:t>⑩</a:t>
            </a:r>
            <a:endParaRPr lang="ja-JP" altLang="en-US" sz="2000">
              <a:solidFill>
                <a:srgbClr val="FFFF00"/>
              </a:solidFill>
            </a:endParaRPr>
          </a:p>
        </p:txBody>
      </p:sp>
      <p:sp>
        <p:nvSpPr>
          <p:cNvPr id="74" name="テキスト ボックス 73">
            <a:extLst>
              <a:ext uri="{FF2B5EF4-FFF2-40B4-BE49-F238E27FC236}">
                <a16:creationId xmlns:a16="http://schemas.microsoft.com/office/drawing/2014/main" id="{1E9D2FD1-2197-2D39-471C-CFA407F1A91C}"/>
              </a:ext>
            </a:extLst>
          </p:cNvPr>
          <p:cNvSpPr txBox="1"/>
          <p:nvPr/>
        </p:nvSpPr>
        <p:spPr>
          <a:xfrm>
            <a:off x="765725" y="5700130"/>
            <a:ext cx="2246128" cy="369332"/>
          </a:xfrm>
          <a:prstGeom prst="rect">
            <a:avLst/>
          </a:prstGeom>
          <a:solidFill>
            <a:schemeClr val="bg1"/>
          </a:solidFill>
        </p:spPr>
        <p:txBody>
          <a:bodyPr wrap="none" rtlCol="0">
            <a:spAutoFit/>
          </a:bodyPr>
          <a:lstStyle/>
          <a:p>
            <a:r>
              <a:rPr kumimoji="1" lang="en-US" altLang="ja-JP" sz="900" dirty="0"/>
              <a:t>④</a:t>
            </a:r>
            <a:r>
              <a:rPr kumimoji="1" lang="ja-JP" altLang="en-US" sz="900"/>
              <a:t>病理検査担当者が病理検体を準備し</a:t>
            </a:r>
            <a:endParaRPr kumimoji="1" lang="en-US" altLang="ja-JP" sz="900" dirty="0"/>
          </a:p>
          <a:p>
            <a:r>
              <a:rPr kumimoji="1" lang="ja-JP" altLang="en-US" sz="900"/>
              <a:t>契約した検査センターへの配送を手配する</a:t>
            </a:r>
            <a:endParaRPr kumimoji="1" lang="en-US" altLang="ja-JP" sz="900" dirty="0"/>
          </a:p>
        </p:txBody>
      </p:sp>
      <p:sp>
        <p:nvSpPr>
          <p:cNvPr id="75" name="テキスト ボックス 74">
            <a:extLst>
              <a:ext uri="{FF2B5EF4-FFF2-40B4-BE49-F238E27FC236}">
                <a16:creationId xmlns:a16="http://schemas.microsoft.com/office/drawing/2014/main" id="{803C109C-7C32-DFAD-F1FA-6222186FC86A}"/>
              </a:ext>
            </a:extLst>
          </p:cNvPr>
          <p:cNvSpPr txBox="1"/>
          <p:nvPr/>
        </p:nvSpPr>
        <p:spPr>
          <a:xfrm>
            <a:off x="444152" y="6208871"/>
            <a:ext cx="3661580" cy="553998"/>
          </a:xfrm>
          <a:prstGeom prst="rect">
            <a:avLst/>
          </a:prstGeom>
          <a:solidFill>
            <a:srgbClr val="00B050"/>
          </a:solidFill>
        </p:spPr>
        <p:txBody>
          <a:bodyPr wrap="none" rtlCol="0">
            <a:spAutoFit/>
          </a:bodyPr>
          <a:lstStyle/>
          <a:p>
            <a:r>
              <a:rPr kumimoji="1" lang="en-US" altLang="ja-JP" sz="1000" dirty="0">
                <a:solidFill>
                  <a:srgbClr val="FFFF00"/>
                </a:solidFill>
              </a:rPr>
              <a:t>⑨</a:t>
            </a:r>
            <a:r>
              <a:rPr kumimoji="1" lang="ja-JP" altLang="en-US" sz="1000">
                <a:solidFill>
                  <a:srgbClr val="FFFF00"/>
                </a:solidFill>
              </a:rPr>
              <a:t>検査技師が</a:t>
            </a:r>
            <a:r>
              <a:rPr kumimoji="1" lang="en-US" altLang="ja-JP" sz="1000" dirty="0">
                <a:solidFill>
                  <a:srgbClr val="FFFF00"/>
                </a:solidFill>
              </a:rPr>
              <a:t>3-Age</a:t>
            </a:r>
            <a:r>
              <a:rPr kumimoji="1" lang="ja-JP" altLang="en-US" sz="1000">
                <a:solidFill>
                  <a:srgbClr val="FFFF00"/>
                </a:solidFill>
              </a:rPr>
              <a:t>のポータルサイトからダウンロードした結果を</a:t>
            </a:r>
            <a:endParaRPr kumimoji="1" lang="en-US" altLang="ja-JP" sz="1000" dirty="0">
              <a:solidFill>
                <a:srgbClr val="FFFF00"/>
              </a:solidFill>
            </a:endParaRPr>
          </a:p>
          <a:p>
            <a:r>
              <a:rPr kumimoji="1" lang="ja-JP" altLang="en-US" sz="1000">
                <a:solidFill>
                  <a:srgbClr val="FFFF00"/>
                </a:solidFill>
              </a:rPr>
              <a:t>病院システムへアップロードする</a:t>
            </a:r>
            <a:endParaRPr kumimoji="1" lang="en-US" altLang="ja-JP" sz="1000" dirty="0">
              <a:solidFill>
                <a:srgbClr val="FFFF00"/>
              </a:solidFill>
            </a:endParaRPr>
          </a:p>
          <a:p>
            <a:r>
              <a:rPr kumimoji="1" lang="en-US" altLang="ja-JP" sz="1000" dirty="0">
                <a:solidFill>
                  <a:srgbClr val="FFFF00"/>
                </a:solidFill>
              </a:rPr>
              <a:t>⑩ODX</a:t>
            </a:r>
            <a:r>
              <a:rPr kumimoji="1" lang="ja-JP" altLang="en-US" sz="1000">
                <a:solidFill>
                  <a:srgbClr val="FFFF00"/>
                </a:solidFill>
              </a:rPr>
              <a:t>検査依頼医師は、患者カルテ画面から結果を確認する</a:t>
            </a:r>
            <a:endParaRPr kumimoji="1" lang="en-US" altLang="ja-JP" sz="1000" dirty="0">
              <a:solidFill>
                <a:srgbClr val="FFFF00"/>
              </a:solidFill>
            </a:endParaRPr>
          </a:p>
        </p:txBody>
      </p:sp>
    </p:spTree>
    <p:extLst>
      <p:ext uri="{BB962C8B-B14F-4D97-AF65-F5344CB8AC3E}">
        <p14:creationId xmlns:p14="http://schemas.microsoft.com/office/powerpoint/2010/main" val="34894229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194A2B-FAB1-44F7-A056-27D01B17B77D}"/>
              </a:ext>
            </a:extLst>
          </p:cNvPr>
          <p:cNvSpPr>
            <a:spLocks noGrp="1"/>
          </p:cNvSpPr>
          <p:nvPr>
            <p:ph type="sldNum" sz="quarter" idx="12"/>
          </p:nvPr>
        </p:nvSpPr>
        <p:spPr/>
        <p:txBody>
          <a:bodyPr/>
          <a:lstStyle/>
          <a:p>
            <a:pPr algn="r" defTabSz="685783">
              <a:defRPr/>
            </a:pPr>
            <a:fld id="{857C9BCE-67C3-4E89-9B9C-38CCFE777CF5}" type="slidenum">
              <a:rPr lang="en-US" sz="600">
                <a:solidFill>
                  <a:srgbClr val="000000"/>
                </a:solidFill>
                <a:latin typeface="Arial" panose="020B0604020202020204"/>
                <a:cs typeface="Arial" panose="020B0604020202020204" pitchFamily="34" charset="0"/>
              </a:rPr>
              <a:pPr algn="r" defTabSz="685783">
                <a:defRPr/>
              </a:pPr>
              <a:t>2</a:t>
            </a:fld>
            <a:endParaRPr lang="en-US" sz="600">
              <a:solidFill>
                <a:srgbClr val="000000"/>
              </a:solidFill>
              <a:latin typeface="Arial" panose="020B0604020202020204"/>
              <a:cs typeface="Arial" panose="020B0604020202020204" pitchFamily="34" charset="0"/>
            </a:endParaRPr>
          </a:p>
        </p:txBody>
      </p:sp>
      <p:sp>
        <p:nvSpPr>
          <p:cNvPr id="5" name="Content Placeholder 2">
            <a:extLst>
              <a:ext uri="{FF2B5EF4-FFF2-40B4-BE49-F238E27FC236}">
                <a16:creationId xmlns:a16="http://schemas.microsoft.com/office/drawing/2014/main" id="{D185F732-793F-40F3-9DD3-E77EE49361D2}"/>
              </a:ext>
            </a:extLst>
          </p:cNvPr>
          <p:cNvSpPr>
            <a:spLocks noGrp="1"/>
          </p:cNvSpPr>
          <p:nvPr>
            <p:ph idx="1"/>
          </p:nvPr>
        </p:nvSpPr>
        <p:spPr>
          <a:xfrm>
            <a:off x="1356037" y="2132856"/>
            <a:ext cx="6172200" cy="358379"/>
          </a:xfrm>
        </p:spPr>
        <p:txBody>
          <a:bodyPr>
            <a:normAutofit/>
          </a:bodyPr>
          <a:lstStyle/>
          <a:p>
            <a:pPr eaLnBrk="1" hangingPunct="1">
              <a:buFont typeface="Arial" panose="020B0604020202020204" pitchFamily="34" charset="0"/>
              <a:buNone/>
            </a:pPr>
            <a:r>
              <a:rPr lang="en-US" altLang="ja-JP" sz="1400" b="0" i="0" dirty="0">
                <a:solidFill>
                  <a:srgbClr val="333333"/>
                </a:solidFill>
                <a:effectLst/>
                <a:latin typeface="Noto Sans JP"/>
              </a:rPr>
              <a:t>16</a:t>
            </a:r>
            <a:r>
              <a:rPr lang="ja-JP" altLang="en-US" sz="1400" b="0" i="0">
                <a:solidFill>
                  <a:srgbClr val="333333"/>
                </a:solidFill>
                <a:effectLst/>
                <a:latin typeface="Noto Sans JP"/>
              </a:rPr>
              <a:t>個の腫瘍関連遺伝子</a:t>
            </a:r>
            <a:endParaRPr lang="en-US" altLang="en-US" sz="1350" b="1" dirty="0"/>
          </a:p>
        </p:txBody>
      </p:sp>
      <p:sp>
        <p:nvSpPr>
          <p:cNvPr id="6" name="Rectangle 5">
            <a:extLst>
              <a:ext uri="{FF2B5EF4-FFF2-40B4-BE49-F238E27FC236}">
                <a16:creationId xmlns:a16="http://schemas.microsoft.com/office/drawing/2014/main" id="{C2B13FD6-0DE3-4596-8177-50960E400A30}"/>
              </a:ext>
            </a:extLst>
          </p:cNvPr>
          <p:cNvSpPr>
            <a:spLocks noChangeArrowheads="1"/>
          </p:cNvSpPr>
          <p:nvPr/>
        </p:nvSpPr>
        <p:spPr bwMode="auto">
          <a:xfrm>
            <a:off x="1292934" y="2866277"/>
            <a:ext cx="1085850" cy="1314450"/>
          </a:xfrm>
          <a:prstGeom prst="rect">
            <a:avLst/>
          </a:prstGeom>
          <a:solidFill>
            <a:srgbClr val="E2DEDA"/>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FF0000"/>
                </a:solidFill>
                <a:highlight>
                  <a:srgbClr val="FFFF00"/>
                </a:highlight>
                <a:latin typeface="Arial" panose="020B0604020202020204"/>
                <a:ea typeface="+mn-ea"/>
                <a:cs typeface="Avenir Book"/>
              </a:rPr>
              <a:t>ER</a:t>
            </a:r>
          </a:p>
          <a:p>
            <a:pPr algn="ctr" defTabSz="685783" eaLnBrk="1" hangingPunct="1">
              <a:defRPr/>
            </a:pPr>
            <a:r>
              <a:rPr lang="en-US" sz="1500" baseline="0" dirty="0">
                <a:solidFill>
                  <a:srgbClr val="FF0000"/>
                </a:solidFill>
                <a:highlight>
                  <a:srgbClr val="FFFF00"/>
                </a:highlight>
                <a:latin typeface="Arial" panose="020B0604020202020204"/>
                <a:ea typeface="+mn-ea"/>
                <a:cs typeface="Avenir Book"/>
              </a:rPr>
              <a:t>PR</a:t>
            </a:r>
          </a:p>
          <a:p>
            <a:pPr algn="ctr" defTabSz="685783" eaLnBrk="1" hangingPunct="1">
              <a:defRPr/>
            </a:pPr>
            <a:r>
              <a:rPr lang="en-US" sz="1500" baseline="0" dirty="0">
                <a:solidFill>
                  <a:srgbClr val="242528"/>
                </a:solidFill>
                <a:latin typeface="Arial" panose="020B0604020202020204"/>
                <a:ea typeface="+mn-ea"/>
                <a:cs typeface="Avenir Book"/>
              </a:rPr>
              <a:t>Bcl2</a:t>
            </a:r>
          </a:p>
          <a:p>
            <a:pPr algn="ctr" defTabSz="685783" eaLnBrk="1" hangingPunct="1">
              <a:defRPr/>
            </a:pPr>
            <a:r>
              <a:rPr lang="en-US" sz="1500" baseline="0" dirty="0">
                <a:solidFill>
                  <a:srgbClr val="242528"/>
                </a:solidFill>
                <a:latin typeface="Arial" panose="020B0604020202020204"/>
                <a:ea typeface="+mn-ea"/>
                <a:cs typeface="Avenir Book"/>
              </a:rPr>
              <a:t>SCUBE2</a:t>
            </a:r>
          </a:p>
        </p:txBody>
      </p:sp>
      <p:sp>
        <p:nvSpPr>
          <p:cNvPr id="7" name="Rectangle 6">
            <a:extLst>
              <a:ext uri="{FF2B5EF4-FFF2-40B4-BE49-F238E27FC236}">
                <a16:creationId xmlns:a16="http://schemas.microsoft.com/office/drawing/2014/main" id="{1F0DB008-C8D2-4190-A500-CCA3229CDA68}"/>
              </a:ext>
            </a:extLst>
          </p:cNvPr>
          <p:cNvSpPr>
            <a:spLocks noChangeArrowheads="1"/>
          </p:cNvSpPr>
          <p:nvPr/>
        </p:nvSpPr>
        <p:spPr bwMode="auto">
          <a:xfrm>
            <a:off x="3919453" y="2866277"/>
            <a:ext cx="1028700" cy="742950"/>
          </a:xfrm>
          <a:prstGeom prst="rect">
            <a:avLst/>
          </a:prstGeom>
          <a:solidFill>
            <a:srgbClr val="E2DEDA"/>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242528"/>
                </a:solidFill>
                <a:latin typeface="Arial" panose="020B0604020202020204"/>
                <a:ea typeface="+mn-ea"/>
                <a:cs typeface="Avenir Book"/>
              </a:rPr>
              <a:t>GRB7</a:t>
            </a:r>
          </a:p>
          <a:p>
            <a:pPr algn="ctr" defTabSz="685783" eaLnBrk="1" hangingPunct="1">
              <a:defRPr/>
            </a:pPr>
            <a:r>
              <a:rPr lang="en-US" sz="1500" baseline="0" dirty="0">
                <a:solidFill>
                  <a:srgbClr val="FF0000"/>
                </a:solidFill>
                <a:highlight>
                  <a:srgbClr val="FFFF00"/>
                </a:highlight>
                <a:latin typeface="Arial" panose="020B0604020202020204"/>
                <a:ea typeface="+mn-ea"/>
                <a:cs typeface="Avenir Book"/>
              </a:rPr>
              <a:t>HER2</a:t>
            </a:r>
          </a:p>
        </p:txBody>
      </p:sp>
      <p:sp>
        <p:nvSpPr>
          <p:cNvPr id="8" name="Rectangle 7">
            <a:extLst>
              <a:ext uri="{FF2B5EF4-FFF2-40B4-BE49-F238E27FC236}">
                <a16:creationId xmlns:a16="http://schemas.microsoft.com/office/drawing/2014/main" id="{968ABD1A-19E2-45C2-B6C1-E4F4297114C5}"/>
              </a:ext>
            </a:extLst>
          </p:cNvPr>
          <p:cNvSpPr>
            <a:spLocks noChangeArrowheads="1"/>
          </p:cNvSpPr>
          <p:nvPr/>
        </p:nvSpPr>
        <p:spPr bwMode="auto">
          <a:xfrm>
            <a:off x="2506181" y="2866277"/>
            <a:ext cx="1306116" cy="1314450"/>
          </a:xfrm>
          <a:prstGeom prst="rect">
            <a:avLst/>
          </a:prstGeom>
          <a:solidFill>
            <a:srgbClr val="E2DEDA"/>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FF0000"/>
                </a:solidFill>
                <a:highlight>
                  <a:srgbClr val="FFFF00"/>
                </a:highlight>
                <a:latin typeface="Arial" panose="020B0604020202020204"/>
                <a:ea typeface="+mn-ea"/>
                <a:cs typeface="Avenir Book"/>
              </a:rPr>
              <a:t>Ki-67</a:t>
            </a:r>
          </a:p>
          <a:p>
            <a:pPr algn="ctr" defTabSz="685783" eaLnBrk="1" hangingPunct="1">
              <a:defRPr/>
            </a:pPr>
            <a:r>
              <a:rPr lang="en-US" sz="1500" baseline="0" dirty="0">
                <a:solidFill>
                  <a:srgbClr val="242528"/>
                </a:solidFill>
                <a:latin typeface="Arial" panose="020B0604020202020204"/>
                <a:ea typeface="+mn-ea"/>
                <a:cs typeface="Avenir Book"/>
              </a:rPr>
              <a:t>STK15</a:t>
            </a:r>
          </a:p>
          <a:p>
            <a:pPr algn="ctr" defTabSz="685783" eaLnBrk="1" hangingPunct="1">
              <a:defRPr/>
            </a:pPr>
            <a:r>
              <a:rPr lang="en-US" sz="1500" baseline="0" dirty="0">
                <a:solidFill>
                  <a:srgbClr val="242528"/>
                </a:solidFill>
                <a:latin typeface="Arial" panose="020B0604020202020204"/>
                <a:ea typeface="+mn-ea"/>
                <a:cs typeface="Avenir Book"/>
              </a:rPr>
              <a:t>Survivin</a:t>
            </a:r>
          </a:p>
          <a:p>
            <a:pPr algn="ctr" defTabSz="685783" eaLnBrk="1" hangingPunct="1">
              <a:defRPr/>
            </a:pPr>
            <a:r>
              <a:rPr lang="en-US" sz="1500" baseline="0" dirty="0">
                <a:solidFill>
                  <a:srgbClr val="242528"/>
                </a:solidFill>
                <a:latin typeface="Arial" panose="020B0604020202020204"/>
                <a:ea typeface="+mn-ea"/>
                <a:cs typeface="Avenir Book"/>
              </a:rPr>
              <a:t>Cyclin B1</a:t>
            </a:r>
          </a:p>
          <a:p>
            <a:pPr algn="ctr" defTabSz="685783" eaLnBrk="1" hangingPunct="1">
              <a:defRPr/>
            </a:pPr>
            <a:r>
              <a:rPr lang="en-US" sz="1500" baseline="0" dirty="0">
                <a:solidFill>
                  <a:srgbClr val="242528"/>
                </a:solidFill>
                <a:latin typeface="Arial" panose="020B0604020202020204"/>
                <a:ea typeface="+mn-ea"/>
                <a:cs typeface="Avenir Book"/>
              </a:rPr>
              <a:t>MYBL2</a:t>
            </a:r>
          </a:p>
        </p:txBody>
      </p:sp>
      <p:sp>
        <p:nvSpPr>
          <p:cNvPr id="9" name="Rectangle 8">
            <a:extLst>
              <a:ext uri="{FF2B5EF4-FFF2-40B4-BE49-F238E27FC236}">
                <a16:creationId xmlns:a16="http://schemas.microsoft.com/office/drawing/2014/main" id="{BA93410F-9F1C-4DE9-8B74-E99A12E09A88}"/>
              </a:ext>
            </a:extLst>
          </p:cNvPr>
          <p:cNvSpPr>
            <a:spLocks noChangeArrowheads="1"/>
          </p:cNvSpPr>
          <p:nvPr/>
        </p:nvSpPr>
        <p:spPr bwMode="auto">
          <a:xfrm>
            <a:off x="5086267" y="2866278"/>
            <a:ext cx="1426369" cy="739378"/>
          </a:xfrm>
          <a:prstGeom prst="rect">
            <a:avLst/>
          </a:prstGeom>
          <a:solidFill>
            <a:srgbClr val="E2DEDA"/>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242528"/>
                </a:solidFill>
                <a:latin typeface="Arial" panose="020B0604020202020204"/>
                <a:ea typeface="+mn-ea"/>
                <a:cs typeface="Avenir Book"/>
              </a:rPr>
              <a:t>Stromelysin 3</a:t>
            </a:r>
          </a:p>
          <a:p>
            <a:pPr algn="ctr" defTabSz="685783" eaLnBrk="1" hangingPunct="1">
              <a:defRPr/>
            </a:pPr>
            <a:r>
              <a:rPr lang="en-US" sz="1500" baseline="0" dirty="0">
                <a:solidFill>
                  <a:srgbClr val="242528"/>
                </a:solidFill>
                <a:latin typeface="Arial" panose="020B0604020202020204"/>
                <a:ea typeface="+mn-ea"/>
                <a:cs typeface="Avenir Book"/>
              </a:rPr>
              <a:t>Cathepsin L2</a:t>
            </a:r>
          </a:p>
        </p:txBody>
      </p:sp>
      <p:sp>
        <p:nvSpPr>
          <p:cNvPr id="10" name="Rectangle 9">
            <a:extLst>
              <a:ext uri="{FF2B5EF4-FFF2-40B4-BE49-F238E27FC236}">
                <a16:creationId xmlns:a16="http://schemas.microsoft.com/office/drawing/2014/main" id="{1CD26B4E-E270-4318-ADEB-56B35CA01ECC}"/>
              </a:ext>
            </a:extLst>
          </p:cNvPr>
          <p:cNvSpPr>
            <a:spLocks noChangeArrowheads="1"/>
          </p:cNvSpPr>
          <p:nvPr/>
        </p:nvSpPr>
        <p:spPr bwMode="auto">
          <a:xfrm>
            <a:off x="6649556" y="3348481"/>
            <a:ext cx="925116" cy="335756"/>
          </a:xfrm>
          <a:prstGeom prst="rect">
            <a:avLst/>
          </a:prstGeom>
          <a:solidFill>
            <a:srgbClr val="E2DEDA"/>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242528"/>
                </a:solidFill>
                <a:latin typeface="Arial" panose="020B0604020202020204"/>
                <a:ea typeface="+mn-ea"/>
                <a:cs typeface="Avenir Book"/>
              </a:rPr>
              <a:t>GSTM1</a:t>
            </a:r>
          </a:p>
        </p:txBody>
      </p:sp>
      <p:sp>
        <p:nvSpPr>
          <p:cNvPr id="11" name="Rectangle 10">
            <a:extLst>
              <a:ext uri="{FF2B5EF4-FFF2-40B4-BE49-F238E27FC236}">
                <a16:creationId xmlns:a16="http://schemas.microsoft.com/office/drawing/2014/main" id="{C492780A-0F13-49F4-AD69-C205638844CA}"/>
              </a:ext>
            </a:extLst>
          </p:cNvPr>
          <p:cNvSpPr>
            <a:spLocks noChangeArrowheads="1"/>
          </p:cNvSpPr>
          <p:nvPr/>
        </p:nvSpPr>
        <p:spPr bwMode="auto">
          <a:xfrm>
            <a:off x="6649556" y="2866278"/>
            <a:ext cx="925116" cy="335756"/>
          </a:xfrm>
          <a:prstGeom prst="rect">
            <a:avLst/>
          </a:prstGeom>
          <a:solidFill>
            <a:srgbClr val="E2DEDA"/>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242528"/>
                </a:solidFill>
                <a:latin typeface="Arial" panose="020B0604020202020204"/>
                <a:ea typeface="+mn-ea"/>
                <a:cs typeface="Avenir Book"/>
              </a:rPr>
              <a:t>CD68</a:t>
            </a:r>
          </a:p>
        </p:txBody>
      </p:sp>
      <p:sp>
        <p:nvSpPr>
          <p:cNvPr id="12" name="Rectangle 11">
            <a:extLst>
              <a:ext uri="{FF2B5EF4-FFF2-40B4-BE49-F238E27FC236}">
                <a16:creationId xmlns:a16="http://schemas.microsoft.com/office/drawing/2014/main" id="{AE847C0A-6205-4A24-8A60-E1917FE0B129}"/>
              </a:ext>
            </a:extLst>
          </p:cNvPr>
          <p:cNvSpPr>
            <a:spLocks noChangeArrowheads="1"/>
          </p:cNvSpPr>
          <p:nvPr/>
        </p:nvSpPr>
        <p:spPr bwMode="auto">
          <a:xfrm>
            <a:off x="6649556" y="3841400"/>
            <a:ext cx="925116" cy="335756"/>
          </a:xfrm>
          <a:prstGeom prst="rect">
            <a:avLst/>
          </a:prstGeom>
          <a:solidFill>
            <a:srgbClr val="E2DEDA"/>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242528"/>
                </a:solidFill>
                <a:latin typeface="Arial" panose="020B0604020202020204"/>
                <a:ea typeface="+mn-ea"/>
                <a:cs typeface="Avenir Book"/>
              </a:rPr>
              <a:t>BAG1</a:t>
            </a:r>
          </a:p>
        </p:txBody>
      </p:sp>
      <p:sp>
        <p:nvSpPr>
          <p:cNvPr id="13" name="Rectangle 12">
            <a:extLst>
              <a:ext uri="{FF2B5EF4-FFF2-40B4-BE49-F238E27FC236}">
                <a16:creationId xmlns:a16="http://schemas.microsoft.com/office/drawing/2014/main" id="{FB5BF36D-AC35-486B-9309-9F5C80B8EC8C}"/>
              </a:ext>
            </a:extLst>
          </p:cNvPr>
          <p:cNvSpPr>
            <a:spLocks noChangeArrowheads="1"/>
          </p:cNvSpPr>
          <p:nvPr/>
        </p:nvSpPr>
        <p:spPr bwMode="auto">
          <a:xfrm>
            <a:off x="1325081" y="4814292"/>
            <a:ext cx="1143000" cy="342900"/>
          </a:xfrm>
          <a:prstGeom prst="rect">
            <a:avLst/>
          </a:prstGeom>
          <a:solidFill>
            <a:srgbClr val="FBC685"/>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000000">
                    <a:lumMod val="85000"/>
                    <a:lumOff val="15000"/>
                  </a:srgbClr>
                </a:solidFill>
                <a:latin typeface="Arial" panose="020B0604020202020204"/>
                <a:ea typeface="+mn-ea"/>
                <a:cs typeface="Avenir Book"/>
              </a:rPr>
              <a:t>Beta-actin</a:t>
            </a:r>
          </a:p>
        </p:txBody>
      </p:sp>
      <p:sp>
        <p:nvSpPr>
          <p:cNvPr id="14" name="Rectangle 13">
            <a:extLst>
              <a:ext uri="{FF2B5EF4-FFF2-40B4-BE49-F238E27FC236}">
                <a16:creationId xmlns:a16="http://schemas.microsoft.com/office/drawing/2014/main" id="{BC4DEDA7-5954-4160-94BC-839D16AF7F8D}"/>
              </a:ext>
            </a:extLst>
          </p:cNvPr>
          <p:cNvSpPr>
            <a:spLocks noChangeArrowheads="1"/>
          </p:cNvSpPr>
          <p:nvPr/>
        </p:nvSpPr>
        <p:spPr bwMode="auto">
          <a:xfrm>
            <a:off x="2609765" y="4814292"/>
            <a:ext cx="1143000" cy="342900"/>
          </a:xfrm>
          <a:prstGeom prst="rect">
            <a:avLst/>
          </a:prstGeom>
          <a:solidFill>
            <a:srgbClr val="FBC685"/>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000000">
                    <a:lumMod val="85000"/>
                    <a:lumOff val="15000"/>
                  </a:srgbClr>
                </a:solidFill>
                <a:latin typeface="Arial" panose="020B0604020202020204"/>
                <a:ea typeface="+mn-ea"/>
                <a:cs typeface="Avenir Book"/>
              </a:rPr>
              <a:t>GAPDH</a:t>
            </a:r>
          </a:p>
        </p:txBody>
      </p:sp>
      <p:sp>
        <p:nvSpPr>
          <p:cNvPr id="15" name="Rectangle 14">
            <a:extLst>
              <a:ext uri="{FF2B5EF4-FFF2-40B4-BE49-F238E27FC236}">
                <a16:creationId xmlns:a16="http://schemas.microsoft.com/office/drawing/2014/main" id="{D572FB1C-A301-4114-8496-3CD8D96B1F5B}"/>
              </a:ext>
            </a:extLst>
          </p:cNvPr>
          <p:cNvSpPr>
            <a:spLocks noChangeArrowheads="1"/>
          </p:cNvSpPr>
          <p:nvPr/>
        </p:nvSpPr>
        <p:spPr bwMode="auto">
          <a:xfrm>
            <a:off x="3906356" y="4814292"/>
            <a:ext cx="1143000" cy="342900"/>
          </a:xfrm>
          <a:prstGeom prst="rect">
            <a:avLst/>
          </a:prstGeom>
          <a:solidFill>
            <a:srgbClr val="FBC685"/>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000000">
                    <a:lumMod val="85000"/>
                    <a:lumOff val="15000"/>
                  </a:srgbClr>
                </a:solidFill>
                <a:latin typeface="Arial" panose="020B0604020202020204"/>
                <a:ea typeface="+mn-ea"/>
                <a:cs typeface="Avenir Book"/>
              </a:rPr>
              <a:t>RPLPO</a:t>
            </a:r>
          </a:p>
        </p:txBody>
      </p:sp>
      <p:sp>
        <p:nvSpPr>
          <p:cNvPr id="16" name="Rectangle 15">
            <a:extLst>
              <a:ext uri="{FF2B5EF4-FFF2-40B4-BE49-F238E27FC236}">
                <a16:creationId xmlns:a16="http://schemas.microsoft.com/office/drawing/2014/main" id="{D0079062-0370-4E5F-A721-3BFBED331DBD}"/>
              </a:ext>
            </a:extLst>
          </p:cNvPr>
          <p:cNvSpPr>
            <a:spLocks noChangeArrowheads="1"/>
          </p:cNvSpPr>
          <p:nvPr/>
        </p:nvSpPr>
        <p:spPr bwMode="auto">
          <a:xfrm>
            <a:off x="5173181" y="4814292"/>
            <a:ext cx="1143000" cy="342900"/>
          </a:xfrm>
          <a:prstGeom prst="rect">
            <a:avLst/>
          </a:prstGeom>
          <a:solidFill>
            <a:srgbClr val="FBC685"/>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000000">
                    <a:lumMod val="85000"/>
                    <a:lumOff val="15000"/>
                  </a:srgbClr>
                </a:solidFill>
                <a:latin typeface="Arial" panose="020B0604020202020204"/>
                <a:ea typeface="+mn-ea"/>
                <a:cs typeface="Avenir Book"/>
              </a:rPr>
              <a:t>GUS</a:t>
            </a:r>
          </a:p>
        </p:txBody>
      </p:sp>
      <p:sp>
        <p:nvSpPr>
          <p:cNvPr id="17" name="Rectangle 16">
            <a:extLst>
              <a:ext uri="{FF2B5EF4-FFF2-40B4-BE49-F238E27FC236}">
                <a16:creationId xmlns:a16="http://schemas.microsoft.com/office/drawing/2014/main" id="{47E88191-6E17-4E85-B49D-195B9A69E379}"/>
              </a:ext>
            </a:extLst>
          </p:cNvPr>
          <p:cNvSpPr>
            <a:spLocks noChangeArrowheads="1"/>
          </p:cNvSpPr>
          <p:nvPr/>
        </p:nvSpPr>
        <p:spPr bwMode="auto">
          <a:xfrm>
            <a:off x="6449531" y="4814292"/>
            <a:ext cx="1143000" cy="342900"/>
          </a:xfrm>
          <a:prstGeom prst="rect">
            <a:avLst/>
          </a:prstGeom>
          <a:solidFill>
            <a:srgbClr val="FBC685"/>
          </a:solidFill>
          <a:ln w="9525">
            <a:noFill/>
            <a:miter lim="800000"/>
            <a:headEnd/>
            <a:tailEnd/>
          </a:ln>
          <a:effectLst>
            <a:outerShdw blurRad="152400" dist="88900" dir="2700000" algn="ctr">
              <a:srgbClr val="000000">
                <a:alpha val="30000"/>
              </a:srgbClr>
            </a:outerShdw>
          </a:effectLst>
        </p:spPr>
        <p:txBody>
          <a:bodyPr wrap="none" anchor="ctr"/>
          <a:lstStyle>
            <a:defPPr>
              <a:defRPr lang="en-US"/>
            </a:defPPr>
            <a:lvl1pPr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1pPr>
            <a:lvl2pPr marL="4572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2pPr>
            <a:lvl3pPr marL="9144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3pPr>
            <a:lvl4pPr marL="13716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4pPr>
            <a:lvl5pPr marL="1828800" algn="l" rtl="0" eaLnBrk="0" fontAlgn="base" hangingPunct="0">
              <a:spcBef>
                <a:spcPct val="0"/>
              </a:spcBef>
              <a:spcAft>
                <a:spcPct val="0"/>
              </a:spcAft>
              <a:defRPr kern="1200" baseline="30000">
                <a:solidFill>
                  <a:schemeClr val="tx1"/>
                </a:solidFill>
                <a:latin typeface="Arial" pitchFamily="-65" charset="0"/>
                <a:ea typeface="Arial" pitchFamily="-65" charset="0"/>
                <a:cs typeface="Arial" pitchFamily="-65" charset="0"/>
              </a:defRPr>
            </a:lvl5pPr>
            <a:lvl6pPr marL="2286000" algn="l" defTabSz="457200" rtl="0" eaLnBrk="1" latinLnBrk="0" hangingPunct="1">
              <a:defRPr kern="1200" baseline="30000">
                <a:solidFill>
                  <a:schemeClr val="tx1"/>
                </a:solidFill>
                <a:latin typeface="Arial" pitchFamily="-65" charset="0"/>
                <a:ea typeface="Arial" pitchFamily="-65" charset="0"/>
                <a:cs typeface="Arial" pitchFamily="-65" charset="0"/>
              </a:defRPr>
            </a:lvl6pPr>
            <a:lvl7pPr marL="2743200" algn="l" defTabSz="457200" rtl="0" eaLnBrk="1" latinLnBrk="0" hangingPunct="1">
              <a:defRPr kern="1200" baseline="30000">
                <a:solidFill>
                  <a:schemeClr val="tx1"/>
                </a:solidFill>
                <a:latin typeface="Arial" pitchFamily="-65" charset="0"/>
                <a:ea typeface="Arial" pitchFamily="-65" charset="0"/>
                <a:cs typeface="Arial" pitchFamily="-65" charset="0"/>
              </a:defRPr>
            </a:lvl7pPr>
            <a:lvl8pPr marL="3200400" algn="l" defTabSz="457200" rtl="0" eaLnBrk="1" latinLnBrk="0" hangingPunct="1">
              <a:defRPr kern="1200" baseline="30000">
                <a:solidFill>
                  <a:schemeClr val="tx1"/>
                </a:solidFill>
                <a:latin typeface="Arial" pitchFamily="-65" charset="0"/>
                <a:ea typeface="Arial" pitchFamily="-65" charset="0"/>
                <a:cs typeface="Arial" pitchFamily="-65" charset="0"/>
              </a:defRPr>
            </a:lvl8pPr>
            <a:lvl9pPr marL="3657600" algn="l" defTabSz="457200" rtl="0" eaLnBrk="1" latinLnBrk="0" hangingPunct="1">
              <a:defRPr kern="1200" baseline="30000">
                <a:solidFill>
                  <a:schemeClr val="tx1"/>
                </a:solidFill>
                <a:latin typeface="Arial" pitchFamily="-65" charset="0"/>
                <a:ea typeface="Arial" pitchFamily="-65" charset="0"/>
                <a:cs typeface="Arial" pitchFamily="-65" charset="0"/>
              </a:defRPr>
            </a:lvl9pPr>
          </a:lstStyle>
          <a:p>
            <a:pPr algn="ctr" defTabSz="685783" eaLnBrk="1" hangingPunct="1">
              <a:defRPr/>
            </a:pPr>
            <a:r>
              <a:rPr lang="en-US" sz="1500" baseline="0" dirty="0">
                <a:solidFill>
                  <a:srgbClr val="000000">
                    <a:lumMod val="85000"/>
                    <a:lumOff val="15000"/>
                  </a:srgbClr>
                </a:solidFill>
                <a:latin typeface="Arial" panose="020B0604020202020204"/>
                <a:ea typeface="+mn-ea"/>
                <a:cs typeface="Avenir Book"/>
              </a:rPr>
              <a:t>TFRC</a:t>
            </a:r>
          </a:p>
        </p:txBody>
      </p:sp>
      <p:sp>
        <p:nvSpPr>
          <p:cNvPr id="18" name="Text Box 12">
            <a:extLst>
              <a:ext uri="{FF2B5EF4-FFF2-40B4-BE49-F238E27FC236}">
                <a16:creationId xmlns:a16="http://schemas.microsoft.com/office/drawing/2014/main" id="{AF9EFF5C-0F18-4B88-97E3-7F6B749CB174}"/>
              </a:ext>
            </a:extLst>
          </p:cNvPr>
          <p:cNvSpPr txBox="1">
            <a:spLocks noChangeArrowheads="1"/>
          </p:cNvSpPr>
          <p:nvPr/>
        </p:nvSpPr>
        <p:spPr bwMode="auto">
          <a:xfrm>
            <a:off x="1292934" y="2509094"/>
            <a:ext cx="1085850" cy="300082"/>
          </a:xfrm>
          <a:prstGeom prst="rect">
            <a:avLst/>
          </a:prstGeom>
          <a:noFill/>
          <a:ln w="12700">
            <a:solidFill>
              <a:srgbClr val="F8971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030288">
              <a:spcBef>
                <a:spcPct val="20000"/>
              </a:spcBef>
              <a:buClr>
                <a:srgbClr val="F8971D"/>
              </a:buClr>
              <a:buFont typeface="Arial" panose="020B0604020202020204" pitchFamily="34" charset="0"/>
              <a:buChar char="•"/>
              <a:defRPr sz="2400">
                <a:solidFill>
                  <a:schemeClr val="tx1"/>
                </a:solidFill>
                <a:latin typeface="Avenir Book"/>
                <a:ea typeface="Avenir Book"/>
                <a:cs typeface="Avenir Book"/>
              </a:defRPr>
            </a:lvl1pPr>
            <a:lvl2pPr marL="742950" indent="-285750" defTabSz="1030288">
              <a:spcBef>
                <a:spcPct val="20000"/>
              </a:spcBef>
              <a:buClr>
                <a:srgbClr val="F8971D"/>
              </a:buClr>
              <a:buFont typeface="Arial" panose="020B0604020202020204" pitchFamily="34" charset="0"/>
              <a:buChar char="•"/>
              <a:defRPr sz="2000">
                <a:solidFill>
                  <a:schemeClr val="tx1"/>
                </a:solidFill>
                <a:latin typeface="Avenir Book"/>
                <a:ea typeface="Avenir Book"/>
                <a:cs typeface="Avenir Book"/>
              </a:defRPr>
            </a:lvl2pPr>
            <a:lvl3pPr marL="11430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3pPr>
            <a:lvl4pPr marL="16002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4pPr>
            <a:lvl5pPr marL="20574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5pPr>
            <a:lvl6pPr marL="25146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6pPr>
            <a:lvl7pPr marL="29718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7pPr>
            <a:lvl8pPr marL="34290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8pPr>
            <a:lvl9pPr marL="38862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9pPr>
          </a:lstStyle>
          <a:p>
            <a:pPr algn="ctr" defTabSz="772716" eaLnBrk="0" fontAlgn="base" hangingPunct="0">
              <a:spcBef>
                <a:spcPct val="0"/>
              </a:spcBef>
              <a:spcAft>
                <a:spcPct val="0"/>
              </a:spcAft>
              <a:buClrTx/>
              <a:buNone/>
              <a:defRPr/>
            </a:pPr>
            <a:r>
              <a:rPr lang="en-US" altLang="ja-JP" sz="1350" b="1" dirty="0">
                <a:solidFill>
                  <a:srgbClr val="1E190D"/>
                </a:solidFill>
                <a:latin typeface="Arial" panose="020B0604020202020204"/>
              </a:rPr>
              <a:t>Estrogen</a:t>
            </a:r>
            <a:endParaRPr lang="en-US" altLang="fr-FR" sz="1350" b="1" dirty="0">
              <a:solidFill>
                <a:srgbClr val="1E190D"/>
              </a:solidFill>
              <a:latin typeface="Arial" panose="020B0604020202020204"/>
              <a:ea typeface="ＭＳ Ｐゴシック" panose="020B0600070205080204" pitchFamily="34" charset="-128"/>
              <a:cs typeface="+mn-cs"/>
            </a:endParaRPr>
          </a:p>
        </p:txBody>
      </p:sp>
      <p:sp>
        <p:nvSpPr>
          <p:cNvPr id="19" name="Text Box 12">
            <a:extLst>
              <a:ext uri="{FF2B5EF4-FFF2-40B4-BE49-F238E27FC236}">
                <a16:creationId xmlns:a16="http://schemas.microsoft.com/office/drawing/2014/main" id="{4BA24341-2EBD-495D-9419-7C09CA845514}"/>
              </a:ext>
            </a:extLst>
          </p:cNvPr>
          <p:cNvSpPr txBox="1">
            <a:spLocks noChangeArrowheads="1"/>
          </p:cNvSpPr>
          <p:nvPr/>
        </p:nvSpPr>
        <p:spPr bwMode="auto">
          <a:xfrm>
            <a:off x="2499037" y="2509094"/>
            <a:ext cx="1314450" cy="300082"/>
          </a:xfrm>
          <a:prstGeom prst="rect">
            <a:avLst/>
          </a:prstGeom>
          <a:noFill/>
          <a:ln w="12700">
            <a:solidFill>
              <a:srgbClr val="F8971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030288">
              <a:spcBef>
                <a:spcPct val="20000"/>
              </a:spcBef>
              <a:buClr>
                <a:srgbClr val="F8971D"/>
              </a:buClr>
              <a:buFont typeface="Arial" panose="020B0604020202020204" pitchFamily="34" charset="0"/>
              <a:buChar char="•"/>
              <a:defRPr sz="2400">
                <a:solidFill>
                  <a:schemeClr val="tx1"/>
                </a:solidFill>
                <a:latin typeface="Avenir Book"/>
                <a:ea typeface="Avenir Book"/>
                <a:cs typeface="Avenir Book"/>
              </a:defRPr>
            </a:lvl1pPr>
            <a:lvl2pPr marL="742950" indent="-285750" defTabSz="1030288">
              <a:spcBef>
                <a:spcPct val="20000"/>
              </a:spcBef>
              <a:buClr>
                <a:srgbClr val="F8971D"/>
              </a:buClr>
              <a:buFont typeface="Arial" panose="020B0604020202020204" pitchFamily="34" charset="0"/>
              <a:buChar char="•"/>
              <a:defRPr sz="2000">
                <a:solidFill>
                  <a:schemeClr val="tx1"/>
                </a:solidFill>
                <a:latin typeface="Avenir Book"/>
                <a:ea typeface="Avenir Book"/>
                <a:cs typeface="Avenir Book"/>
              </a:defRPr>
            </a:lvl2pPr>
            <a:lvl3pPr marL="11430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3pPr>
            <a:lvl4pPr marL="16002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4pPr>
            <a:lvl5pPr marL="20574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5pPr>
            <a:lvl6pPr marL="25146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6pPr>
            <a:lvl7pPr marL="29718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7pPr>
            <a:lvl8pPr marL="34290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8pPr>
            <a:lvl9pPr marL="38862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9pPr>
          </a:lstStyle>
          <a:p>
            <a:pPr algn="ctr" defTabSz="772716" eaLnBrk="0" fontAlgn="base" hangingPunct="0">
              <a:spcBef>
                <a:spcPct val="0"/>
              </a:spcBef>
              <a:spcAft>
                <a:spcPct val="0"/>
              </a:spcAft>
              <a:buClrTx/>
              <a:buNone/>
              <a:defRPr/>
            </a:pPr>
            <a:r>
              <a:rPr lang="en-US" altLang="fr-FR" sz="1350" b="1" dirty="0">
                <a:solidFill>
                  <a:srgbClr val="1E190D"/>
                </a:solidFill>
                <a:latin typeface="Arial" panose="020B0604020202020204"/>
                <a:ea typeface="ＭＳ Ｐゴシック" panose="020B0600070205080204" pitchFamily="34" charset="-128"/>
                <a:cs typeface="+mn-cs"/>
              </a:rPr>
              <a:t>Proliferation</a:t>
            </a:r>
          </a:p>
        </p:txBody>
      </p:sp>
      <p:sp>
        <p:nvSpPr>
          <p:cNvPr id="20" name="Text Box 12">
            <a:extLst>
              <a:ext uri="{FF2B5EF4-FFF2-40B4-BE49-F238E27FC236}">
                <a16:creationId xmlns:a16="http://schemas.microsoft.com/office/drawing/2014/main" id="{52A66DC6-D6EA-4D8E-80B4-50D848824216}"/>
              </a:ext>
            </a:extLst>
          </p:cNvPr>
          <p:cNvSpPr txBox="1">
            <a:spLocks noChangeArrowheads="1"/>
          </p:cNvSpPr>
          <p:nvPr/>
        </p:nvSpPr>
        <p:spPr bwMode="auto">
          <a:xfrm>
            <a:off x="3943266" y="2509094"/>
            <a:ext cx="1028700" cy="300082"/>
          </a:xfrm>
          <a:prstGeom prst="rect">
            <a:avLst/>
          </a:prstGeom>
          <a:noFill/>
          <a:ln w="12700">
            <a:solidFill>
              <a:srgbClr val="F8971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030288">
              <a:spcBef>
                <a:spcPct val="20000"/>
              </a:spcBef>
              <a:buClr>
                <a:srgbClr val="F8971D"/>
              </a:buClr>
              <a:buFont typeface="Arial" panose="020B0604020202020204" pitchFamily="34" charset="0"/>
              <a:buChar char="•"/>
              <a:defRPr sz="2400">
                <a:solidFill>
                  <a:schemeClr val="tx1"/>
                </a:solidFill>
                <a:latin typeface="Avenir Book"/>
                <a:ea typeface="Avenir Book"/>
                <a:cs typeface="Avenir Book"/>
              </a:defRPr>
            </a:lvl1pPr>
            <a:lvl2pPr marL="742950" indent="-285750" defTabSz="1030288">
              <a:spcBef>
                <a:spcPct val="20000"/>
              </a:spcBef>
              <a:buClr>
                <a:srgbClr val="F8971D"/>
              </a:buClr>
              <a:buFont typeface="Arial" panose="020B0604020202020204" pitchFamily="34" charset="0"/>
              <a:buChar char="•"/>
              <a:defRPr sz="2000">
                <a:solidFill>
                  <a:schemeClr val="tx1"/>
                </a:solidFill>
                <a:latin typeface="Avenir Book"/>
                <a:ea typeface="Avenir Book"/>
                <a:cs typeface="Avenir Book"/>
              </a:defRPr>
            </a:lvl2pPr>
            <a:lvl3pPr marL="11430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3pPr>
            <a:lvl4pPr marL="16002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4pPr>
            <a:lvl5pPr marL="20574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5pPr>
            <a:lvl6pPr marL="25146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6pPr>
            <a:lvl7pPr marL="29718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7pPr>
            <a:lvl8pPr marL="34290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8pPr>
            <a:lvl9pPr marL="38862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9pPr>
          </a:lstStyle>
          <a:p>
            <a:pPr algn="ctr" defTabSz="772716" eaLnBrk="0" fontAlgn="base" hangingPunct="0">
              <a:spcBef>
                <a:spcPct val="0"/>
              </a:spcBef>
              <a:spcAft>
                <a:spcPct val="0"/>
              </a:spcAft>
              <a:buClrTx/>
              <a:buNone/>
              <a:defRPr/>
            </a:pPr>
            <a:r>
              <a:rPr lang="en-US" altLang="fr-FR" sz="1350" b="1" dirty="0">
                <a:solidFill>
                  <a:srgbClr val="1E190D"/>
                </a:solidFill>
                <a:latin typeface="Arial" panose="020B0604020202020204"/>
                <a:ea typeface="ＭＳ Ｐゴシック" panose="020B0600070205080204" pitchFamily="34" charset="-128"/>
                <a:cs typeface="+mn-cs"/>
              </a:rPr>
              <a:t>HER2</a:t>
            </a:r>
          </a:p>
        </p:txBody>
      </p:sp>
      <p:sp>
        <p:nvSpPr>
          <p:cNvPr id="21" name="Text Box 12">
            <a:extLst>
              <a:ext uri="{FF2B5EF4-FFF2-40B4-BE49-F238E27FC236}">
                <a16:creationId xmlns:a16="http://schemas.microsoft.com/office/drawing/2014/main" id="{1F7C3AB8-1A7F-4CA7-89FA-D8399506FD2C}"/>
              </a:ext>
            </a:extLst>
          </p:cNvPr>
          <p:cNvSpPr txBox="1">
            <a:spLocks noChangeArrowheads="1"/>
          </p:cNvSpPr>
          <p:nvPr/>
        </p:nvSpPr>
        <p:spPr bwMode="auto">
          <a:xfrm>
            <a:off x="5104602" y="2509094"/>
            <a:ext cx="1428750" cy="300082"/>
          </a:xfrm>
          <a:prstGeom prst="rect">
            <a:avLst/>
          </a:prstGeom>
          <a:noFill/>
          <a:ln w="12700">
            <a:solidFill>
              <a:srgbClr val="F8971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030288">
              <a:spcBef>
                <a:spcPct val="20000"/>
              </a:spcBef>
              <a:buClr>
                <a:srgbClr val="F8971D"/>
              </a:buClr>
              <a:buFont typeface="Arial" panose="020B0604020202020204" pitchFamily="34" charset="0"/>
              <a:buChar char="•"/>
              <a:defRPr sz="2400">
                <a:solidFill>
                  <a:schemeClr val="tx1"/>
                </a:solidFill>
                <a:latin typeface="Avenir Book"/>
                <a:ea typeface="Avenir Book"/>
                <a:cs typeface="Avenir Book"/>
              </a:defRPr>
            </a:lvl1pPr>
            <a:lvl2pPr marL="742950" indent="-285750" defTabSz="1030288">
              <a:spcBef>
                <a:spcPct val="20000"/>
              </a:spcBef>
              <a:buClr>
                <a:srgbClr val="F8971D"/>
              </a:buClr>
              <a:buFont typeface="Arial" panose="020B0604020202020204" pitchFamily="34" charset="0"/>
              <a:buChar char="•"/>
              <a:defRPr sz="2000">
                <a:solidFill>
                  <a:schemeClr val="tx1"/>
                </a:solidFill>
                <a:latin typeface="Avenir Book"/>
                <a:ea typeface="Avenir Book"/>
                <a:cs typeface="Avenir Book"/>
              </a:defRPr>
            </a:lvl2pPr>
            <a:lvl3pPr marL="11430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3pPr>
            <a:lvl4pPr marL="16002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4pPr>
            <a:lvl5pPr marL="20574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5pPr>
            <a:lvl6pPr marL="25146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6pPr>
            <a:lvl7pPr marL="29718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7pPr>
            <a:lvl8pPr marL="34290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8pPr>
            <a:lvl9pPr marL="38862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9pPr>
          </a:lstStyle>
          <a:p>
            <a:pPr algn="ctr" defTabSz="772716" eaLnBrk="0" fontAlgn="base" hangingPunct="0">
              <a:spcBef>
                <a:spcPct val="0"/>
              </a:spcBef>
              <a:spcAft>
                <a:spcPct val="0"/>
              </a:spcAft>
              <a:buClrTx/>
              <a:buNone/>
              <a:defRPr/>
            </a:pPr>
            <a:r>
              <a:rPr lang="en-US" altLang="fr-FR" sz="1350" b="1" dirty="0">
                <a:solidFill>
                  <a:srgbClr val="1E190D"/>
                </a:solidFill>
                <a:latin typeface="Arial" panose="020B0604020202020204"/>
                <a:ea typeface="ＭＳ Ｐゴシック" panose="020B0600070205080204" pitchFamily="34" charset="-128"/>
                <a:cs typeface="+mn-cs"/>
              </a:rPr>
              <a:t>Invasion</a:t>
            </a:r>
          </a:p>
        </p:txBody>
      </p:sp>
      <p:sp>
        <p:nvSpPr>
          <p:cNvPr id="22" name="Text Box 12">
            <a:extLst>
              <a:ext uri="{FF2B5EF4-FFF2-40B4-BE49-F238E27FC236}">
                <a16:creationId xmlns:a16="http://schemas.microsoft.com/office/drawing/2014/main" id="{FE9F46EC-A110-495B-9054-2FFB388AE176}"/>
              </a:ext>
            </a:extLst>
          </p:cNvPr>
          <p:cNvSpPr txBox="1">
            <a:spLocks noChangeArrowheads="1"/>
          </p:cNvSpPr>
          <p:nvPr/>
        </p:nvSpPr>
        <p:spPr bwMode="auto">
          <a:xfrm>
            <a:off x="6678131" y="2509094"/>
            <a:ext cx="914400" cy="300082"/>
          </a:xfrm>
          <a:prstGeom prst="rect">
            <a:avLst/>
          </a:prstGeom>
          <a:noFill/>
          <a:ln w="12700">
            <a:solidFill>
              <a:srgbClr val="F8971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030288">
              <a:spcBef>
                <a:spcPct val="20000"/>
              </a:spcBef>
              <a:buClr>
                <a:srgbClr val="F8971D"/>
              </a:buClr>
              <a:buFont typeface="Arial" panose="020B0604020202020204" pitchFamily="34" charset="0"/>
              <a:buChar char="•"/>
              <a:defRPr sz="2400">
                <a:solidFill>
                  <a:schemeClr val="tx1"/>
                </a:solidFill>
                <a:latin typeface="Avenir Book"/>
                <a:ea typeface="Avenir Book"/>
                <a:cs typeface="Avenir Book"/>
              </a:defRPr>
            </a:lvl1pPr>
            <a:lvl2pPr marL="742950" indent="-285750" defTabSz="1030288">
              <a:spcBef>
                <a:spcPct val="20000"/>
              </a:spcBef>
              <a:buClr>
                <a:srgbClr val="F8971D"/>
              </a:buClr>
              <a:buFont typeface="Arial" panose="020B0604020202020204" pitchFamily="34" charset="0"/>
              <a:buChar char="•"/>
              <a:defRPr sz="2000">
                <a:solidFill>
                  <a:schemeClr val="tx1"/>
                </a:solidFill>
                <a:latin typeface="Avenir Book"/>
                <a:ea typeface="Avenir Book"/>
                <a:cs typeface="Avenir Book"/>
              </a:defRPr>
            </a:lvl2pPr>
            <a:lvl3pPr marL="11430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3pPr>
            <a:lvl4pPr marL="16002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4pPr>
            <a:lvl5pPr marL="2057400" indent="-228600" defTabSz="1030288">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5pPr>
            <a:lvl6pPr marL="25146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6pPr>
            <a:lvl7pPr marL="29718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7pPr>
            <a:lvl8pPr marL="34290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8pPr>
            <a:lvl9pPr marL="3886200" indent="-228600" defTabSz="1030288"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9pPr>
          </a:lstStyle>
          <a:p>
            <a:pPr algn="ctr" defTabSz="772716" eaLnBrk="0" fontAlgn="base" hangingPunct="0">
              <a:spcBef>
                <a:spcPct val="0"/>
              </a:spcBef>
              <a:spcAft>
                <a:spcPct val="0"/>
              </a:spcAft>
              <a:buClrTx/>
              <a:buNone/>
              <a:defRPr/>
            </a:pPr>
            <a:r>
              <a:rPr lang="en-US" altLang="fr-FR" sz="1350" b="1" dirty="0">
                <a:solidFill>
                  <a:srgbClr val="1E190D"/>
                </a:solidFill>
                <a:latin typeface="Arial" panose="020B0604020202020204"/>
                <a:ea typeface="ＭＳ Ｐゴシック" panose="020B0600070205080204" pitchFamily="34" charset="-128"/>
                <a:cs typeface="+mn-cs"/>
              </a:rPr>
              <a:t>Others</a:t>
            </a:r>
            <a:endParaRPr lang="en-US" altLang="fr-FR" sz="1350" b="1" dirty="0">
              <a:solidFill>
                <a:srgbClr val="FFFFFF"/>
              </a:solidFill>
              <a:latin typeface="Arial" panose="020B0604020202020204"/>
              <a:ea typeface="ＭＳ Ｐゴシック" panose="020B0600070205080204" pitchFamily="34" charset="-128"/>
              <a:cs typeface="+mn-cs"/>
            </a:endParaRPr>
          </a:p>
        </p:txBody>
      </p:sp>
      <p:sp>
        <p:nvSpPr>
          <p:cNvPr id="24" name="TextBox 40">
            <a:extLst>
              <a:ext uri="{FF2B5EF4-FFF2-40B4-BE49-F238E27FC236}">
                <a16:creationId xmlns:a16="http://schemas.microsoft.com/office/drawing/2014/main" id="{AF52D539-B1D9-46A9-8798-1B67065829D1}"/>
              </a:ext>
            </a:extLst>
          </p:cNvPr>
          <p:cNvSpPr txBox="1">
            <a:spLocks noChangeArrowheads="1"/>
          </p:cNvSpPr>
          <p:nvPr/>
        </p:nvSpPr>
        <p:spPr bwMode="auto">
          <a:xfrm>
            <a:off x="1356037" y="6389603"/>
            <a:ext cx="530899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8971D"/>
              </a:buClr>
              <a:buFont typeface="Arial" panose="020B0604020202020204" pitchFamily="34" charset="0"/>
              <a:buChar char="•"/>
              <a:defRPr sz="2400">
                <a:solidFill>
                  <a:schemeClr val="tx1"/>
                </a:solidFill>
                <a:latin typeface="Avenir Book"/>
                <a:ea typeface="Avenir Book"/>
                <a:cs typeface="Avenir Book"/>
              </a:defRPr>
            </a:lvl1pPr>
            <a:lvl2pPr>
              <a:spcBef>
                <a:spcPct val="20000"/>
              </a:spcBef>
              <a:buClr>
                <a:srgbClr val="F8971D"/>
              </a:buClr>
              <a:buFont typeface="Arial" panose="020B0604020202020204" pitchFamily="34" charset="0"/>
              <a:buChar char="•"/>
              <a:defRPr sz="2000">
                <a:solidFill>
                  <a:schemeClr val="tx1"/>
                </a:solidFill>
                <a:latin typeface="Avenir Book"/>
                <a:ea typeface="Avenir Book"/>
                <a:cs typeface="Avenir Book"/>
              </a:defRPr>
            </a:lvl2pPr>
            <a:lvl3pPr marL="1143000" indent="-228600">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3pPr>
            <a:lvl4pPr marL="1600200" indent="-228600">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4pPr>
            <a:lvl5pPr marL="2057400" indent="-228600">
              <a:spcBef>
                <a:spcPct val="20000"/>
              </a:spcBef>
              <a:buClr>
                <a:srgbClr val="F8971D"/>
              </a:buClr>
              <a:buFont typeface="Arial" panose="020B0604020202020204" pitchFamily="34" charset="0"/>
              <a:buChar char="•"/>
              <a:defRPr sz="1600">
                <a:solidFill>
                  <a:schemeClr val="tx1"/>
                </a:solidFill>
                <a:latin typeface="Avenir Book"/>
                <a:ea typeface="Avenir Book"/>
                <a:cs typeface="Avenir Book"/>
              </a:defRPr>
            </a:lvl5pPr>
            <a:lvl6pPr marL="2514600" indent="-228600" defTabSz="457200"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6pPr>
            <a:lvl7pPr marL="2971800" indent="-228600" defTabSz="457200"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7pPr>
            <a:lvl8pPr marL="3429000" indent="-228600" defTabSz="457200"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8pPr>
            <a:lvl9pPr marL="3886200" indent="-228600" defTabSz="457200" eaLnBrk="0" fontAlgn="base" hangingPunct="0">
              <a:spcBef>
                <a:spcPct val="20000"/>
              </a:spcBef>
              <a:spcAft>
                <a:spcPct val="0"/>
              </a:spcAft>
              <a:buClr>
                <a:srgbClr val="F8971D"/>
              </a:buClr>
              <a:buFont typeface="Arial" panose="020B0604020202020204" pitchFamily="34" charset="0"/>
              <a:buChar char="•"/>
              <a:defRPr sz="1600">
                <a:solidFill>
                  <a:schemeClr val="tx1"/>
                </a:solidFill>
                <a:latin typeface="Avenir Book"/>
                <a:ea typeface="Avenir Book"/>
                <a:cs typeface="Avenir Book"/>
              </a:defRPr>
            </a:lvl9pPr>
          </a:lstStyle>
          <a:p>
            <a:pPr marL="257175" indent="-257175" defTabSz="685783">
              <a:spcBef>
                <a:spcPct val="30000"/>
              </a:spcBef>
              <a:buClr>
                <a:srgbClr val="F0741C"/>
              </a:buClr>
              <a:buNone/>
              <a:defRPr/>
            </a:pPr>
            <a:r>
              <a:rPr lang="en-US" sz="750" dirty="0">
                <a:solidFill>
                  <a:srgbClr val="000000"/>
                </a:solidFill>
                <a:latin typeface="Arial" pitchFamily="34" charset="0"/>
                <a:ea typeface="+mn-ea"/>
                <a:cs typeface="Arial" pitchFamily="34" charset="0"/>
              </a:rPr>
              <a:t>Paik et al</a:t>
            </a:r>
            <a:r>
              <a:rPr lang="en-US" sz="750" i="1" dirty="0">
                <a:solidFill>
                  <a:srgbClr val="000000"/>
                </a:solidFill>
                <a:latin typeface="Arial" pitchFamily="34" charset="0"/>
                <a:ea typeface="+mn-ea"/>
                <a:cs typeface="Arial" pitchFamily="34" charset="0"/>
              </a:rPr>
              <a:t>. N </a:t>
            </a:r>
            <a:r>
              <a:rPr lang="en-US" sz="750" i="1" dirty="0" err="1">
                <a:solidFill>
                  <a:srgbClr val="000000"/>
                </a:solidFill>
                <a:latin typeface="Arial" pitchFamily="34" charset="0"/>
                <a:ea typeface="+mn-ea"/>
                <a:cs typeface="Arial" pitchFamily="34" charset="0"/>
              </a:rPr>
              <a:t>Engl</a:t>
            </a:r>
            <a:r>
              <a:rPr lang="en-US" sz="750" i="1" dirty="0">
                <a:solidFill>
                  <a:srgbClr val="000000"/>
                </a:solidFill>
                <a:latin typeface="Arial" pitchFamily="34" charset="0"/>
                <a:ea typeface="+mn-ea"/>
                <a:cs typeface="Arial" pitchFamily="34" charset="0"/>
              </a:rPr>
              <a:t> J Med. </a:t>
            </a:r>
            <a:r>
              <a:rPr lang="en-US" sz="750" dirty="0">
                <a:solidFill>
                  <a:srgbClr val="000000"/>
                </a:solidFill>
                <a:latin typeface="Arial" pitchFamily="34" charset="0"/>
                <a:ea typeface="+mn-ea"/>
                <a:cs typeface="Arial" pitchFamily="34" charset="0"/>
              </a:rPr>
              <a:t>2004.</a:t>
            </a:r>
            <a:endParaRPr lang="en-US" altLang="en-US" sz="750" dirty="0">
              <a:solidFill>
                <a:srgbClr val="000000"/>
              </a:solidFill>
              <a:latin typeface="Arial" panose="020B0604020202020204"/>
            </a:endParaRPr>
          </a:p>
        </p:txBody>
      </p:sp>
      <p:sp>
        <p:nvSpPr>
          <p:cNvPr id="28" name="テキスト ボックス 27">
            <a:extLst>
              <a:ext uri="{FF2B5EF4-FFF2-40B4-BE49-F238E27FC236}">
                <a16:creationId xmlns:a16="http://schemas.microsoft.com/office/drawing/2014/main" id="{330ED3E7-8DE3-5350-E332-B16BC231DF88}"/>
              </a:ext>
            </a:extLst>
          </p:cNvPr>
          <p:cNvSpPr txBox="1"/>
          <p:nvPr/>
        </p:nvSpPr>
        <p:spPr>
          <a:xfrm>
            <a:off x="204710" y="5746766"/>
            <a:ext cx="7823673" cy="369332"/>
          </a:xfrm>
          <a:prstGeom prst="rect">
            <a:avLst/>
          </a:prstGeom>
          <a:noFill/>
        </p:spPr>
        <p:txBody>
          <a:bodyPr wrap="square">
            <a:spAutoFit/>
          </a:bodyPr>
          <a:lstStyle/>
          <a:p>
            <a:pPr defTabSz="685783" eaLnBrk="1" hangingPunct="1">
              <a:defRPr/>
            </a:pPr>
            <a:r>
              <a:rPr lang="en-US" altLang="ja-JP" sz="1800" baseline="0" dirty="0">
                <a:solidFill>
                  <a:srgbClr val="FF0000"/>
                </a:solidFill>
                <a:latin typeface="Arial" panose="020B0604020202020204"/>
                <a:ea typeface="+mn-ea"/>
                <a:cs typeface="Avenir Book"/>
              </a:rPr>
              <a:t>ER/PR: </a:t>
            </a:r>
            <a:r>
              <a:rPr lang="ja-JP" altLang="en-US" sz="1800" baseline="0">
                <a:solidFill>
                  <a:srgbClr val="FF0000"/>
                </a:solidFill>
                <a:latin typeface="Arial" panose="020B0604020202020204"/>
                <a:ea typeface="+mn-ea"/>
                <a:cs typeface="Avenir Book"/>
              </a:rPr>
              <a:t>ホルモン受容体；　　</a:t>
            </a:r>
            <a:r>
              <a:rPr lang="en-US" altLang="ja-JP" sz="1800" baseline="0" dirty="0">
                <a:solidFill>
                  <a:srgbClr val="FF0000"/>
                </a:solidFill>
                <a:latin typeface="Arial" panose="020B0604020202020204"/>
                <a:ea typeface="+mn-ea"/>
                <a:cs typeface="Avenir Book"/>
              </a:rPr>
              <a:t>HER2: HER2</a:t>
            </a:r>
            <a:r>
              <a:rPr lang="ja-JP" altLang="en-US" sz="1800" baseline="0">
                <a:solidFill>
                  <a:srgbClr val="FF0000"/>
                </a:solidFill>
                <a:latin typeface="Arial" panose="020B0604020202020204"/>
                <a:ea typeface="+mn-ea"/>
                <a:cs typeface="Avenir Book"/>
              </a:rPr>
              <a:t>受容体；　　</a:t>
            </a:r>
            <a:r>
              <a:rPr lang="en-US" altLang="ja-JP" sz="1800" baseline="0" dirty="0">
                <a:solidFill>
                  <a:srgbClr val="FF0000"/>
                </a:solidFill>
                <a:latin typeface="Arial" panose="020B0604020202020204"/>
                <a:ea typeface="+mn-ea"/>
                <a:cs typeface="Avenir Book"/>
              </a:rPr>
              <a:t>Ki-67: Ki-67</a:t>
            </a:r>
            <a:r>
              <a:rPr lang="ja-JP" altLang="en-US" sz="1800" baseline="0">
                <a:solidFill>
                  <a:srgbClr val="FF0000"/>
                </a:solidFill>
                <a:latin typeface="Arial" panose="020B0604020202020204"/>
                <a:ea typeface="+mn-ea"/>
                <a:cs typeface="Avenir Book"/>
              </a:rPr>
              <a:t>蛋白</a:t>
            </a:r>
            <a:endParaRPr lang="en-US" altLang="ja-JP" sz="1800" baseline="0" dirty="0">
              <a:solidFill>
                <a:srgbClr val="FF0000"/>
              </a:solidFill>
              <a:latin typeface="Arial" panose="020B0604020202020204"/>
              <a:ea typeface="+mn-ea"/>
              <a:cs typeface="Avenir Book"/>
            </a:endParaRPr>
          </a:p>
        </p:txBody>
      </p:sp>
      <p:sp>
        <p:nvSpPr>
          <p:cNvPr id="31" name="タイトル 1">
            <a:extLst>
              <a:ext uri="{FF2B5EF4-FFF2-40B4-BE49-F238E27FC236}">
                <a16:creationId xmlns:a16="http://schemas.microsoft.com/office/drawing/2014/main" id="{9206E354-79CB-559D-3C8B-C1E890C16F63}"/>
              </a:ext>
            </a:extLst>
          </p:cNvPr>
          <p:cNvSpPr>
            <a:spLocks noGrp="1"/>
          </p:cNvSpPr>
          <p:nvPr>
            <p:ph type="title"/>
          </p:nvPr>
        </p:nvSpPr>
        <p:spPr>
          <a:xfrm>
            <a:off x="457200" y="643930"/>
            <a:ext cx="8229600" cy="938135"/>
          </a:xfrm>
        </p:spPr>
        <p:txBody>
          <a:bodyPr>
            <a:noAutofit/>
          </a:bodyPr>
          <a:lstStyle/>
          <a:p>
            <a:r>
              <a:rPr kumimoji="1" lang="en-US" altLang="ja-JP" b="0" dirty="0"/>
              <a:t>Oncotype DX</a:t>
            </a:r>
            <a:r>
              <a:rPr kumimoji="1" lang="ja-JP" altLang="en-US" b="0"/>
              <a:t>乳がん再発スコアは、がん組織中の</a:t>
            </a:r>
            <a:r>
              <a:rPr kumimoji="1" lang="en-US" altLang="ja-JP" b="1" u="sng" dirty="0"/>
              <a:t>21</a:t>
            </a:r>
            <a:r>
              <a:rPr kumimoji="1" lang="ja-JP" altLang="en-US" b="1" u="sng"/>
              <a:t>個の遺伝子</a:t>
            </a:r>
            <a:r>
              <a:rPr kumimoji="1" lang="ja-JP" altLang="en-US" b="0"/>
              <a:t>の発現を定量しスコア化して、</a:t>
            </a:r>
            <a:r>
              <a:rPr kumimoji="1" lang="en-US" altLang="ja-JP" b="0" dirty="0"/>
              <a:t>0-100</a:t>
            </a:r>
            <a:r>
              <a:rPr kumimoji="1" lang="ja-JP" altLang="en-US" b="0"/>
              <a:t>のスコアを算出する</a:t>
            </a:r>
          </a:p>
        </p:txBody>
      </p:sp>
      <p:sp>
        <p:nvSpPr>
          <p:cNvPr id="32" name="Content Placeholder 2">
            <a:extLst>
              <a:ext uri="{FF2B5EF4-FFF2-40B4-BE49-F238E27FC236}">
                <a16:creationId xmlns:a16="http://schemas.microsoft.com/office/drawing/2014/main" id="{5F3365BC-751C-26E6-7CA0-A1BAE1D76487}"/>
              </a:ext>
            </a:extLst>
          </p:cNvPr>
          <p:cNvSpPr txBox="1">
            <a:spLocks/>
          </p:cNvSpPr>
          <p:nvPr/>
        </p:nvSpPr>
        <p:spPr>
          <a:xfrm>
            <a:off x="1340134" y="4555355"/>
            <a:ext cx="6172200" cy="358379"/>
          </a:xfrm>
          <a:prstGeom prst="rect">
            <a:avLst/>
          </a:prstGeom>
        </p:spPr>
        <p:txBody>
          <a:bodyPr vert="horz" lIns="0" tIns="0" rIns="0" bIns="0" rtlCol="0">
            <a:normAutofit/>
          </a:bodyPr>
          <a:lstStyle>
            <a:lvl1pPr marL="0" indent="0" algn="l" defTabSz="457200" rtl="0" eaLnBrk="1" latinLnBrk="0" hangingPunct="1">
              <a:lnSpc>
                <a:spcPct val="100000"/>
              </a:lnSpc>
              <a:spcBef>
                <a:spcPct val="20000"/>
              </a:spcBef>
              <a:buFont typeface="Arial" pitchFamily="34" charset="0"/>
              <a:buNone/>
              <a:defRPr sz="900" kern="1200">
                <a:solidFill>
                  <a:schemeClr val="tx1"/>
                </a:solidFill>
                <a:latin typeface="+mn-lt"/>
                <a:ea typeface="+mn-ea"/>
                <a:cs typeface="+mn-cs"/>
              </a:defRPr>
            </a:lvl1pPr>
            <a:lvl2pPr marL="342892" indent="0" algn="l" defTabSz="457200" rtl="0" eaLnBrk="1" latinLnBrk="0" hangingPunct="1">
              <a:lnSpc>
                <a:spcPct val="100000"/>
              </a:lnSpc>
              <a:spcBef>
                <a:spcPct val="20000"/>
              </a:spcBef>
              <a:buFont typeface="Arial" pitchFamily="34" charset="0"/>
              <a:buNone/>
              <a:defRPr sz="900" kern="1200">
                <a:solidFill>
                  <a:schemeClr val="tx1"/>
                </a:solidFill>
                <a:latin typeface="+mn-lt"/>
                <a:ea typeface="+mn-ea"/>
                <a:cs typeface="+mn-cs"/>
              </a:defRPr>
            </a:lvl2pPr>
            <a:lvl3pPr marL="685783" indent="0" algn="l" defTabSz="457200" rtl="0" eaLnBrk="1" latinLnBrk="0" hangingPunct="1">
              <a:lnSpc>
                <a:spcPct val="100000"/>
              </a:lnSpc>
              <a:spcBef>
                <a:spcPct val="20000"/>
              </a:spcBef>
              <a:buFont typeface="Arial" pitchFamily="34" charset="0"/>
              <a:buNone/>
              <a:defRPr sz="900" kern="1200">
                <a:solidFill>
                  <a:schemeClr val="tx1"/>
                </a:solidFill>
                <a:latin typeface="+mn-lt"/>
                <a:ea typeface="+mn-ea"/>
                <a:cs typeface="+mn-cs"/>
              </a:defRPr>
            </a:lvl3pPr>
            <a:lvl4pPr marL="1028675" indent="0" algn="l" defTabSz="457200" rtl="0" eaLnBrk="1" latinLnBrk="0" hangingPunct="1">
              <a:lnSpc>
                <a:spcPct val="100000"/>
              </a:lnSpc>
              <a:spcBef>
                <a:spcPct val="20000"/>
              </a:spcBef>
              <a:buFont typeface="Arial" pitchFamily="34" charset="0"/>
              <a:buNone/>
              <a:defRPr sz="900" kern="1200">
                <a:solidFill>
                  <a:schemeClr val="tx1"/>
                </a:solidFill>
                <a:latin typeface="+mn-lt"/>
                <a:ea typeface="+mn-ea"/>
                <a:cs typeface="+mn-cs"/>
              </a:defRPr>
            </a:lvl4pPr>
            <a:lvl5pPr marL="1371566" indent="0" algn="l" defTabSz="457200" rtl="0" eaLnBrk="1" latinLnBrk="0" hangingPunct="1">
              <a:lnSpc>
                <a:spcPct val="100000"/>
              </a:lnSpc>
              <a:spcBef>
                <a:spcPct val="20000"/>
              </a:spcBef>
              <a:buFont typeface="Arial" pitchFamily="34" charset="0"/>
              <a:buNone/>
              <a:defRPr sz="900" kern="1200">
                <a:solidFill>
                  <a:schemeClr val="tx1"/>
                </a:solidFill>
                <a:latin typeface="+mn-lt"/>
                <a:ea typeface="+mn-ea"/>
                <a:cs typeface="+mn-cs"/>
              </a:defRPr>
            </a:lvl5pPr>
            <a:lvl6pPr marL="25146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ja-JP" sz="1400" dirty="0">
                <a:solidFill>
                  <a:srgbClr val="333333"/>
                </a:solidFill>
                <a:latin typeface="Noto Sans JP"/>
              </a:rPr>
              <a:t>5</a:t>
            </a:r>
            <a:r>
              <a:rPr lang="ja-JP" altLang="en-US" sz="1400">
                <a:solidFill>
                  <a:srgbClr val="333333"/>
                </a:solidFill>
                <a:latin typeface="Noto Sans JP"/>
              </a:rPr>
              <a:t>個の参照遺伝子</a:t>
            </a:r>
            <a:endParaRPr lang="en-US" altLang="en-US" sz="1350" b="1" dirty="0"/>
          </a:p>
        </p:txBody>
      </p:sp>
    </p:spTree>
    <p:extLst>
      <p:ext uri="{BB962C8B-B14F-4D97-AF65-F5344CB8AC3E}">
        <p14:creationId xmlns:p14="http://schemas.microsoft.com/office/powerpoint/2010/main" val="171169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0DAE9-49DF-7A5B-20C2-A5C355274BC1}"/>
              </a:ext>
            </a:extLst>
          </p:cNvPr>
          <p:cNvSpPr>
            <a:spLocks noGrp="1"/>
          </p:cNvSpPr>
          <p:nvPr>
            <p:ph type="title"/>
          </p:nvPr>
        </p:nvSpPr>
        <p:spPr/>
        <p:txBody>
          <a:bodyPr>
            <a:normAutofit fontScale="90000"/>
          </a:bodyPr>
          <a:lstStyle/>
          <a:p>
            <a:r>
              <a:rPr kumimoji="1" lang="en-US" altLang="ja-JP" dirty="0"/>
              <a:t>RT-PCR</a:t>
            </a:r>
            <a:r>
              <a:rPr kumimoji="1" lang="ja-JP" altLang="en-US"/>
              <a:t>で遺伝子を増幅し、個々の遺伝子の</a:t>
            </a:r>
            <a:r>
              <a:rPr kumimoji="1" lang="en-US" altLang="ja-JP" dirty="0"/>
              <a:t>Ct</a:t>
            </a:r>
            <a:r>
              <a:rPr kumimoji="1" lang="ja-JP" altLang="en-US"/>
              <a:t>値を導き出す</a:t>
            </a:r>
          </a:p>
        </p:txBody>
      </p:sp>
      <p:sp>
        <p:nvSpPr>
          <p:cNvPr id="3" name="コンテンツ プレースホルダー 2">
            <a:extLst>
              <a:ext uri="{FF2B5EF4-FFF2-40B4-BE49-F238E27FC236}">
                <a16:creationId xmlns:a16="http://schemas.microsoft.com/office/drawing/2014/main" id="{08783A9C-6DB7-7D8E-F90E-FF6EF0A91DDB}"/>
              </a:ext>
            </a:extLst>
          </p:cNvPr>
          <p:cNvSpPr>
            <a:spLocks noGrp="1"/>
          </p:cNvSpPr>
          <p:nvPr>
            <p:ph idx="1"/>
          </p:nvPr>
        </p:nvSpPr>
        <p:spPr>
          <a:xfrm>
            <a:off x="5076056" y="1916832"/>
            <a:ext cx="3610744" cy="4209331"/>
          </a:xfrm>
        </p:spPr>
        <p:txBody>
          <a:bodyPr>
            <a:normAutofit/>
          </a:bodyPr>
          <a:lstStyle/>
          <a:p>
            <a:r>
              <a:rPr kumimoji="1" lang="ja-JP" altLang="en-US" sz="2400"/>
              <a:t>同一遺伝子セットの同様な</a:t>
            </a:r>
            <a:r>
              <a:rPr kumimoji="1" lang="en-US" altLang="ja-JP" sz="2400" dirty="0"/>
              <a:t>RT-PCR</a:t>
            </a:r>
            <a:r>
              <a:rPr kumimoji="1" lang="ja-JP" altLang="en-US" sz="2400"/>
              <a:t>反応条件</a:t>
            </a:r>
            <a:endParaRPr kumimoji="1" lang="en-US" altLang="ja-JP" sz="2400" dirty="0"/>
          </a:p>
          <a:p>
            <a:endParaRPr kumimoji="1" lang="en-US" altLang="ja-JP" sz="2400" dirty="0"/>
          </a:p>
          <a:p>
            <a:r>
              <a:rPr kumimoji="1" lang="ja-JP" altLang="en-US" sz="2400"/>
              <a:t>同様な増幅曲線と解析アルゴリズム</a:t>
            </a:r>
          </a:p>
        </p:txBody>
      </p:sp>
      <p:pic>
        <p:nvPicPr>
          <p:cNvPr id="5" name="図 4">
            <a:extLst>
              <a:ext uri="{FF2B5EF4-FFF2-40B4-BE49-F238E27FC236}">
                <a16:creationId xmlns:a16="http://schemas.microsoft.com/office/drawing/2014/main" id="{FDA04935-1349-8178-DAF8-57D2F335937E}"/>
              </a:ext>
            </a:extLst>
          </p:cNvPr>
          <p:cNvPicPr>
            <a:picLocks noChangeAspect="1"/>
          </p:cNvPicPr>
          <p:nvPr/>
        </p:nvPicPr>
        <p:blipFill>
          <a:blip r:embed="rId2"/>
          <a:stretch>
            <a:fillRect/>
          </a:stretch>
        </p:blipFill>
        <p:spPr>
          <a:xfrm>
            <a:off x="416011" y="4159411"/>
            <a:ext cx="4132899" cy="1980691"/>
          </a:xfrm>
          <a:prstGeom prst="rect">
            <a:avLst/>
          </a:prstGeom>
        </p:spPr>
      </p:pic>
      <p:pic>
        <p:nvPicPr>
          <p:cNvPr id="6" name="図 5">
            <a:extLst>
              <a:ext uri="{FF2B5EF4-FFF2-40B4-BE49-F238E27FC236}">
                <a16:creationId xmlns:a16="http://schemas.microsoft.com/office/drawing/2014/main" id="{9D4278B1-D114-4887-DD07-BB41BBDD6E7B}"/>
              </a:ext>
            </a:extLst>
          </p:cNvPr>
          <p:cNvPicPr>
            <a:picLocks noChangeAspect="1"/>
          </p:cNvPicPr>
          <p:nvPr/>
        </p:nvPicPr>
        <p:blipFill rotWithShape="1">
          <a:blip r:embed="rId3"/>
          <a:srcRect t="23551"/>
          <a:stretch/>
        </p:blipFill>
        <p:spPr>
          <a:xfrm>
            <a:off x="809508" y="1772816"/>
            <a:ext cx="3750632" cy="2150493"/>
          </a:xfrm>
          <a:prstGeom prst="rect">
            <a:avLst/>
          </a:prstGeom>
        </p:spPr>
      </p:pic>
    </p:spTree>
    <p:extLst>
      <p:ext uri="{BB962C8B-B14F-4D97-AF65-F5344CB8AC3E}">
        <p14:creationId xmlns:p14="http://schemas.microsoft.com/office/powerpoint/2010/main" val="13015942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2BF4CED-161B-6144-B084-AFFF6ADACD7C}"/>
              </a:ext>
            </a:extLst>
          </p:cNvPr>
          <p:cNvSpPr>
            <a:spLocks noGrp="1"/>
          </p:cNvSpPr>
          <p:nvPr>
            <p:ph idx="1"/>
          </p:nvPr>
        </p:nvSpPr>
        <p:spPr/>
        <p:txBody>
          <a:bodyPr>
            <a:normAutofit/>
          </a:bodyPr>
          <a:lstStyle/>
          <a:p>
            <a:r>
              <a:rPr lang="en-US" altLang="ja-JP" sz="1600" dirty="0"/>
              <a:t>Calculation of the Recurrence Score Result</a:t>
            </a:r>
          </a:p>
          <a:p>
            <a:endParaRPr lang="en-US" altLang="ja-JP" sz="1600" dirty="0"/>
          </a:p>
          <a:p>
            <a:r>
              <a:rPr lang="en-US" altLang="ja-JP" sz="1600" dirty="0"/>
              <a:t>Coefficient x Expression Level</a:t>
            </a:r>
          </a:p>
          <a:p>
            <a:endParaRPr lang="en-US" altLang="ja-JP" sz="1600" dirty="0"/>
          </a:p>
          <a:p>
            <a:r>
              <a:rPr lang="en-US" altLang="ja-JP" sz="1600" dirty="0"/>
              <a:t>RS =</a:t>
            </a:r>
          </a:p>
          <a:p>
            <a:r>
              <a:rPr lang="en-US" altLang="ja-JP" sz="1600" dirty="0"/>
              <a:t>+ 0.47 x HER2 Group Score</a:t>
            </a:r>
          </a:p>
          <a:p>
            <a:r>
              <a:rPr lang="en-US" altLang="ja-JP" sz="1600" dirty="0"/>
              <a:t>- 0.34 x ER Group Score</a:t>
            </a:r>
          </a:p>
          <a:p>
            <a:r>
              <a:rPr lang="en-US" altLang="ja-JP" sz="1600" dirty="0"/>
              <a:t>+ 1.04 x Proliferation Group Score </a:t>
            </a:r>
          </a:p>
          <a:p>
            <a:r>
              <a:rPr lang="en-US" altLang="ja-JP" sz="1600" dirty="0"/>
              <a:t>+ 0.10 x Invasion Group Score</a:t>
            </a:r>
          </a:p>
          <a:p>
            <a:r>
              <a:rPr lang="en-US" altLang="ja-JP" sz="1600" dirty="0"/>
              <a:t>+ 0.05 x CD68</a:t>
            </a:r>
          </a:p>
          <a:p>
            <a:r>
              <a:rPr lang="en-US" altLang="ja-JP" sz="1600" dirty="0"/>
              <a:t>- 0.08 x GSTM1</a:t>
            </a:r>
          </a:p>
          <a:p>
            <a:r>
              <a:rPr lang="en-US" altLang="ja-JP" sz="1600" dirty="0"/>
              <a:t>- 0.07 x BAG1</a:t>
            </a:r>
          </a:p>
          <a:p>
            <a:endParaRPr lang="ja-JP" altLang="en-US" sz="1600" dirty="0"/>
          </a:p>
        </p:txBody>
      </p:sp>
      <p:sp>
        <p:nvSpPr>
          <p:cNvPr id="3" name="タイトル 2">
            <a:extLst>
              <a:ext uri="{FF2B5EF4-FFF2-40B4-BE49-F238E27FC236}">
                <a16:creationId xmlns:a16="http://schemas.microsoft.com/office/drawing/2014/main" id="{EDDF9B3E-32DC-C011-BF53-B63CF46CE72E}"/>
              </a:ext>
            </a:extLst>
          </p:cNvPr>
          <p:cNvSpPr>
            <a:spLocks noGrp="1"/>
          </p:cNvSpPr>
          <p:nvPr>
            <p:ph type="title"/>
          </p:nvPr>
        </p:nvSpPr>
        <p:spPr/>
        <p:txBody>
          <a:bodyPr/>
          <a:lstStyle/>
          <a:p>
            <a:r>
              <a:rPr lang="en-US" altLang="ja-JP" dirty="0" err="1"/>
              <a:t>Oncotype</a:t>
            </a:r>
            <a:r>
              <a:rPr lang="en-US" altLang="ja-JP" dirty="0"/>
              <a:t> DX® 21-Gene Recurrence Score® (RS) Assay</a:t>
            </a:r>
            <a:endParaRPr lang="ja-JP" altLang="en-US" dirty="0"/>
          </a:p>
        </p:txBody>
      </p:sp>
    </p:spTree>
    <p:extLst>
      <p:ext uri="{BB962C8B-B14F-4D97-AF65-F5344CB8AC3E}">
        <p14:creationId xmlns:p14="http://schemas.microsoft.com/office/powerpoint/2010/main" val="148109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 NSABP B20">
            <a:extLst>
              <a:ext uri="{FF2B5EF4-FFF2-40B4-BE49-F238E27FC236}">
                <a16:creationId xmlns:a16="http://schemas.microsoft.com/office/drawing/2014/main" id="{6E0952C1-1380-35B7-8D7F-8444202A7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924944"/>
            <a:ext cx="5472609" cy="2880320"/>
          </a:xfrm>
          <a:prstGeom prst="rect">
            <a:avLst/>
          </a:prstGeom>
          <a:noFill/>
          <a:extLst>
            <a:ext uri="{909E8E84-426E-40DD-AFC4-6F175D3DCCD1}">
              <a14:hiddenFill xmlns:a14="http://schemas.microsoft.com/office/drawing/2010/main">
                <a:solidFill>
                  <a:srgbClr val="FFFFFF"/>
                </a:solidFill>
              </a14:hiddenFill>
            </a:ext>
          </a:extLst>
        </p:spPr>
      </p:pic>
      <p:sp>
        <p:nvSpPr>
          <p:cNvPr id="10" name="タイトル 1">
            <a:extLst>
              <a:ext uri="{FF2B5EF4-FFF2-40B4-BE49-F238E27FC236}">
                <a16:creationId xmlns:a16="http://schemas.microsoft.com/office/drawing/2014/main" id="{6947D877-C928-122D-7547-31DB2D25FCEF}"/>
              </a:ext>
            </a:extLst>
          </p:cNvPr>
          <p:cNvSpPr>
            <a:spLocks noGrp="1"/>
          </p:cNvSpPr>
          <p:nvPr>
            <p:ph type="title"/>
          </p:nvPr>
        </p:nvSpPr>
        <p:spPr>
          <a:xfrm>
            <a:off x="457199" y="242477"/>
            <a:ext cx="8229600" cy="938135"/>
          </a:xfrm>
        </p:spPr>
        <p:txBody>
          <a:bodyPr>
            <a:noAutofit/>
          </a:bodyPr>
          <a:lstStyle/>
          <a:p>
            <a:r>
              <a:rPr kumimoji="1" lang="ja-JP" altLang="en-US"/>
              <a:t>スコアが</a:t>
            </a:r>
            <a:r>
              <a:rPr kumimoji="1" lang="en-US" altLang="ja-JP" dirty="0"/>
              <a:t>25</a:t>
            </a:r>
            <a:r>
              <a:rPr kumimoji="1" lang="ja-JP" altLang="en-US"/>
              <a:t>以下であれば、再発リスクが低く、抗がん剤の効果が期待できないため、投与が不要である</a:t>
            </a:r>
            <a:br>
              <a:rPr kumimoji="1" lang="en-US" altLang="ja-JP" dirty="0"/>
            </a:br>
            <a:r>
              <a:rPr kumimoji="1" lang="ja-JP" altLang="en-US"/>
              <a:t>一方、スコアが</a:t>
            </a:r>
            <a:r>
              <a:rPr kumimoji="1" lang="en-US" altLang="ja-JP" dirty="0"/>
              <a:t>25</a:t>
            </a:r>
            <a:r>
              <a:rPr kumimoji="1" lang="ja-JP" altLang="en-US"/>
              <a:t>を超えると抗がん剤投与のメリットが大きい</a:t>
            </a:r>
          </a:p>
        </p:txBody>
      </p:sp>
      <p:sp>
        <p:nvSpPr>
          <p:cNvPr id="12" name="テキスト ボックス 11">
            <a:extLst>
              <a:ext uri="{FF2B5EF4-FFF2-40B4-BE49-F238E27FC236}">
                <a16:creationId xmlns:a16="http://schemas.microsoft.com/office/drawing/2014/main" id="{CB8BC34E-1133-B09E-173B-B13346769355}"/>
              </a:ext>
            </a:extLst>
          </p:cNvPr>
          <p:cNvSpPr txBox="1"/>
          <p:nvPr/>
        </p:nvSpPr>
        <p:spPr>
          <a:xfrm>
            <a:off x="7054856" y="4526739"/>
            <a:ext cx="1738536" cy="338554"/>
          </a:xfrm>
          <a:prstGeom prst="rect">
            <a:avLst/>
          </a:prstGeom>
          <a:noFill/>
        </p:spPr>
        <p:txBody>
          <a:bodyPr wrap="square">
            <a:spAutoFit/>
          </a:bodyPr>
          <a:lstStyle/>
          <a:p>
            <a:r>
              <a:rPr kumimoji="1" lang="ja-JP" altLang="en-US" sz="1600">
                <a:solidFill>
                  <a:srgbClr val="FFC000"/>
                </a:solidFill>
              </a:rPr>
              <a:t>抗がん剤投与群</a:t>
            </a:r>
            <a:endParaRPr lang="ja-JP" altLang="en-US" sz="1600">
              <a:solidFill>
                <a:srgbClr val="FFC000"/>
              </a:solidFill>
            </a:endParaRPr>
          </a:p>
        </p:txBody>
      </p:sp>
      <p:sp>
        <p:nvSpPr>
          <p:cNvPr id="13" name="テキスト ボックス 12">
            <a:extLst>
              <a:ext uri="{FF2B5EF4-FFF2-40B4-BE49-F238E27FC236}">
                <a16:creationId xmlns:a16="http://schemas.microsoft.com/office/drawing/2014/main" id="{D17B0F26-FB46-14C9-5254-6DC170079F14}"/>
              </a:ext>
            </a:extLst>
          </p:cNvPr>
          <p:cNvSpPr txBox="1"/>
          <p:nvPr/>
        </p:nvSpPr>
        <p:spPr>
          <a:xfrm>
            <a:off x="6988020" y="3586769"/>
            <a:ext cx="1872208" cy="338554"/>
          </a:xfrm>
          <a:prstGeom prst="rect">
            <a:avLst/>
          </a:prstGeom>
          <a:noFill/>
        </p:spPr>
        <p:txBody>
          <a:bodyPr wrap="square">
            <a:spAutoFit/>
          </a:bodyPr>
          <a:lstStyle/>
          <a:p>
            <a:r>
              <a:rPr kumimoji="1" lang="ja-JP" altLang="en-US" sz="1600"/>
              <a:t>抗がん剤非投与群</a:t>
            </a:r>
            <a:endParaRPr lang="ja-JP" altLang="en-US" sz="1600"/>
          </a:p>
        </p:txBody>
      </p:sp>
      <p:sp>
        <p:nvSpPr>
          <p:cNvPr id="14" name="テキスト ボックス 13">
            <a:extLst>
              <a:ext uri="{FF2B5EF4-FFF2-40B4-BE49-F238E27FC236}">
                <a16:creationId xmlns:a16="http://schemas.microsoft.com/office/drawing/2014/main" id="{4D27EB91-BD70-4B56-5B77-CDB87F51B2C4}"/>
              </a:ext>
            </a:extLst>
          </p:cNvPr>
          <p:cNvSpPr txBox="1"/>
          <p:nvPr/>
        </p:nvSpPr>
        <p:spPr>
          <a:xfrm rot="16200000">
            <a:off x="700064" y="3756045"/>
            <a:ext cx="2364757" cy="338554"/>
          </a:xfrm>
          <a:prstGeom prst="rect">
            <a:avLst/>
          </a:prstGeom>
          <a:solidFill>
            <a:schemeClr val="bg1"/>
          </a:solidFill>
        </p:spPr>
        <p:txBody>
          <a:bodyPr wrap="square">
            <a:spAutoFit/>
          </a:bodyPr>
          <a:lstStyle/>
          <a:p>
            <a:r>
              <a:rPr kumimoji="1" lang="en-US" altLang="ja-JP" sz="1600" dirty="0"/>
              <a:t>10</a:t>
            </a:r>
            <a:r>
              <a:rPr kumimoji="1" lang="ja-JP" altLang="en-US" sz="1600"/>
              <a:t>年後の再発リスク</a:t>
            </a:r>
            <a:endParaRPr lang="ja-JP" altLang="en-US" sz="1600"/>
          </a:p>
        </p:txBody>
      </p:sp>
      <p:sp>
        <p:nvSpPr>
          <p:cNvPr id="16" name="四角形吹き出し 15">
            <a:extLst>
              <a:ext uri="{FF2B5EF4-FFF2-40B4-BE49-F238E27FC236}">
                <a16:creationId xmlns:a16="http://schemas.microsoft.com/office/drawing/2014/main" id="{34254CC0-33B7-CE37-06DE-01ABB157FAB6}"/>
              </a:ext>
            </a:extLst>
          </p:cNvPr>
          <p:cNvSpPr/>
          <p:nvPr/>
        </p:nvSpPr>
        <p:spPr>
          <a:xfrm>
            <a:off x="2123728" y="1435505"/>
            <a:ext cx="2160240" cy="982839"/>
          </a:xfrm>
          <a:prstGeom prst="wedgeRectCallout">
            <a:avLst>
              <a:gd name="adj1" fmla="val 20872"/>
              <a:gd name="adj2" fmla="val 98577"/>
            </a:avLst>
          </a:prstGeom>
          <a:solidFill>
            <a:srgbClr val="B6ECE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u="sng">
                <a:solidFill>
                  <a:schemeClr val="tx1"/>
                </a:solidFill>
              </a:rPr>
              <a:t>スコア</a:t>
            </a:r>
            <a:r>
              <a:rPr kumimoji="1" lang="en-US" altLang="ja-JP" sz="1400" b="1" u="sng" dirty="0">
                <a:solidFill>
                  <a:schemeClr val="tx1"/>
                </a:solidFill>
              </a:rPr>
              <a:t>25</a:t>
            </a:r>
            <a:r>
              <a:rPr kumimoji="1" lang="ja-JP" altLang="en-US" sz="1400" b="1" u="sng">
                <a:solidFill>
                  <a:schemeClr val="tx1"/>
                </a:solidFill>
              </a:rPr>
              <a:t>以下の場合</a:t>
            </a:r>
            <a:endParaRPr kumimoji="1" lang="en-US" altLang="ja-JP" sz="1400" b="1" u="sng" dirty="0">
              <a:solidFill>
                <a:schemeClr val="tx1"/>
              </a:solidFill>
            </a:endParaRPr>
          </a:p>
          <a:p>
            <a:pPr algn="ctr"/>
            <a:endParaRPr kumimoji="1" lang="en-US" altLang="ja-JP" sz="1200" dirty="0">
              <a:solidFill>
                <a:schemeClr val="tx1"/>
              </a:solidFill>
            </a:endParaRPr>
          </a:p>
          <a:p>
            <a:pPr algn="ctr"/>
            <a:r>
              <a:rPr kumimoji="1" lang="ja-JP" altLang="en-US" sz="1200">
                <a:solidFill>
                  <a:schemeClr val="tx1"/>
                </a:solidFill>
              </a:rPr>
              <a:t>再発リスクが低く</a:t>
            </a:r>
            <a:endParaRPr kumimoji="1" lang="en-US" altLang="ja-JP" sz="1200" dirty="0">
              <a:solidFill>
                <a:schemeClr val="tx1"/>
              </a:solidFill>
            </a:endParaRPr>
          </a:p>
          <a:p>
            <a:pPr algn="ctr"/>
            <a:r>
              <a:rPr kumimoji="1" lang="ja-JP" altLang="en-US" sz="1200">
                <a:solidFill>
                  <a:schemeClr val="tx1"/>
                </a:solidFill>
              </a:rPr>
              <a:t>抗がん剤のベネフィットは無い</a:t>
            </a:r>
          </a:p>
        </p:txBody>
      </p:sp>
      <p:sp>
        <p:nvSpPr>
          <p:cNvPr id="17" name="四角形吹き出し 16">
            <a:extLst>
              <a:ext uri="{FF2B5EF4-FFF2-40B4-BE49-F238E27FC236}">
                <a16:creationId xmlns:a16="http://schemas.microsoft.com/office/drawing/2014/main" id="{0D382971-55C5-6BAB-390E-A41CF8D56E7D}"/>
              </a:ext>
            </a:extLst>
          </p:cNvPr>
          <p:cNvSpPr/>
          <p:nvPr/>
        </p:nvSpPr>
        <p:spPr>
          <a:xfrm>
            <a:off x="4716018" y="1465175"/>
            <a:ext cx="2160240" cy="982839"/>
          </a:xfrm>
          <a:prstGeom prst="wedgeRectCallout">
            <a:avLst>
              <a:gd name="adj1" fmla="val -23296"/>
              <a:gd name="adj2" fmla="val 91296"/>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u="sng">
                <a:solidFill>
                  <a:schemeClr val="tx1"/>
                </a:solidFill>
              </a:rPr>
              <a:t>スコア</a:t>
            </a:r>
            <a:r>
              <a:rPr kumimoji="1" lang="en-US" altLang="ja-JP" sz="1400" b="1" u="sng" dirty="0">
                <a:solidFill>
                  <a:schemeClr val="tx1"/>
                </a:solidFill>
              </a:rPr>
              <a:t>&gt; 25</a:t>
            </a:r>
            <a:r>
              <a:rPr kumimoji="1" lang="ja-JP" altLang="en-US" sz="1400" b="1" u="sng">
                <a:solidFill>
                  <a:schemeClr val="tx1"/>
                </a:solidFill>
              </a:rPr>
              <a:t>の場合</a:t>
            </a:r>
            <a:endParaRPr kumimoji="1" lang="en-US" altLang="ja-JP" sz="1400" b="1" u="sng" dirty="0">
              <a:solidFill>
                <a:schemeClr val="tx1"/>
              </a:solidFill>
            </a:endParaRPr>
          </a:p>
          <a:p>
            <a:pPr algn="ctr"/>
            <a:endParaRPr kumimoji="1" lang="en-US" altLang="ja-JP" sz="1200" dirty="0">
              <a:solidFill>
                <a:schemeClr val="tx1"/>
              </a:solidFill>
            </a:endParaRPr>
          </a:p>
          <a:p>
            <a:pPr algn="ctr"/>
            <a:r>
              <a:rPr kumimoji="1" lang="ja-JP" altLang="en-US" sz="1200">
                <a:solidFill>
                  <a:schemeClr val="tx1"/>
                </a:solidFill>
              </a:rPr>
              <a:t>再発リスクが高く</a:t>
            </a:r>
            <a:endParaRPr kumimoji="1" lang="en-US" altLang="ja-JP" sz="1200" dirty="0">
              <a:solidFill>
                <a:schemeClr val="tx1"/>
              </a:solidFill>
            </a:endParaRPr>
          </a:p>
          <a:p>
            <a:pPr algn="ctr"/>
            <a:r>
              <a:rPr kumimoji="1" lang="ja-JP" altLang="en-US" sz="1200">
                <a:solidFill>
                  <a:schemeClr val="tx1"/>
                </a:solidFill>
              </a:rPr>
              <a:t>抗がん剤のベネフィットが高い</a:t>
            </a:r>
          </a:p>
        </p:txBody>
      </p:sp>
      <p:sp>
        <p:nvSpPr>
          <p:cNvPr id="19" name="テキスト ボックス 18">
            <a:extLst>
              <a:ext uri="{FF2B5EF4-FFF2-40B4-BE49-F238E27FC236}">
                <a16:creationId xmlns:a16="http://schemas.microsoft.com/office/drawing/2014/main" id="{8DBD64D8-82D2-8F8C-46DB-EBAEC48AB8F1}"/>
              </a:ext>
            </a:extLst>
          </p:cNvPr>
          <p:cNvSpPr txBox="1"/>
          <p:nvPr/>
        </p:nvSpPr>
        <p:spPr>
          <a:xfrm>
            <a:off x="3112807" y="5475473"/>
            <a:ext cx="2918385" cy="338554"/>
          </a:xfrm>
          <a:prstGeom prst="rect">
            <a:avLst/>
          </a:prstGeom>
          <a:solidFill>
            <a:schemeClr val="bg1"/>
          </a:solidFill>
        </p:spPr>
        <p:txBody>
          <a:bodyPr wrap="square">
            <a:spAutoFit/>
          </a:bodyPr>
          <a:lstStyle/>
          <a:p>
            <a:r>
              <a:rPr kumimoji="1" lang="en-US" altLang="ja-JP" sz="1600" dirty="0"/>
              <a:t>Oncotype DX</a:t>
            </a:r>
            <a:r>
              <a:rPr kumimoji="1" lang="ja-JP" altLang="en-US" sz="1600"/>
              <a:t>乳がん再発スコア</a:t>
            </a:r>
            <a:endParaRPr lang="ja-JP" altLang="en-US" sz="1600"/>
          </a:p>
        </p:txBody>
      </p:sp>
    </p:spTree>
    <p:extLst>
      <p:ext uri="{BB962C8B-B14F-4D97-AF65-F5344CB8AC3E}">
        <p14:creationId xmlns:p14="http://schemas.microsoft.com/office/powerpoint/2010/main" val="144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9521291-6775-A85B-4CFB-4B8151CF1251}"/>
              </a:ext>
            </a:extLst>
          </p:cNvPr>
          <p:cNvSpPr>
            <a:spLocks noGrp="1"/>
          </p:cNvSpPr>
          <p:nvPr>
            <p:ph type="title"/>
          </p:nvPr>
        </p:nvSpPr>
        <p:spPr/>
        <p:txBody>
          <a:bodyPr/>
          <a:lstStyle/>
          <a:p>
            <a:r>
              <a:rPr kumimoji="1" lang="en-US" altLang="ja-JP" dirty="0"/>
              <a:t>Oncotype DX Recurrence Score test provides a numeric score to each tissue sample to predict the treatment benefit</a:t>
            </a:r>
            <a:endParaRPr kumimoji="1" lang="ja-JP" altLang="en-US"/>
          </a:p>
        </p:txBody>
      </p:sp>
      <p:pic>
        <p:nvPicPr>
          <p:cNvPr id="1026" name="Picture 2" descr="Graph NSABP B20">
            <a:extLst>
              <a:ext uri="{FF2B5EF4-FFF2-40B4-BE49-F238E27FC236}">
                <a16:creationId xmlns:a16="http://schemas.microsoft.com/office/drawing/2014/main" id="{6E0952C1-1380-35B7-8D7F-8444202A7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78077"/>
            <a:ext cx="5472609" cy="288032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吹き出し 5">
            <a:extLst>
              <a:ext uri="{FF2B5EF4-FFF2-40B4-BE49-F238E27FC236}">
                <a16:creationId xmlns:a16="http://schemas.microsoft.com/office/drawing/2014/main" id="{D6D8E409-ACC2-A99D-A7ED-340221A72F71}"/>
              </a:ext>
            </a:extLst>
          </p:cNvPr>
          <p:cNvSpPr/>
          <p:nvPr/>
        </p:nvSpPr>
        <p:spPr>
          <a:xfrm>
            <a:off x="442149" y="1393511"/>
            <a:ext cx="3528392" cy="1656184"/>
          </a:xfrm>
          <a:prstGeom prst="wedgeRectCallout">
            <a:avLst>
              <a:gd name="adj1" fmla="val 28970"/>
              <a:gd name="adj2" fmla="val 60580"/>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05C1CCFF-F3E1-427B-996A-C677F1B19AE2}"/>
              </a:ext>
            </a:extLst>
          </p:cNvPr>
          <p:cNvPicPr>
            <a:picLocks noChangeAspect="1"/>
          </p:cNvPicPr>
          <p:nvPr/>
        </p:nvPicPr>
        <p:blipFill rotWithShape="1">
          <a:blip r:embed="rId3"/>
          <a:srcRect l="11539" t="23932" r="12497" b="22820"/>
          <a:stretch/>
        </p:blipFill>
        <p:spPr>
          <a:xfrm>
            <a:off x="586165" y="1582789"/>
            <a:ext cx="3240360" cy="1277627"/>
          </a:xfrm>
          <a:prstGeom prst="rect">
            <a:avLst/>
          </a:prstGeom>
        </p:spPr>
      </p:pic>
      <p:sp>
        <p:nvSpPr>
          <p:cNvPr id="7" name="四角形吹き出し 6">
            <a:extLst>
              <a:ext uri="{FF2B5EF4-FFF2-40B4-BE49-F238E27FC236}">
                <a16:creationId xmlns:a16="http://schemas.microsoft.com/office/drawing/2014/main" id="{33B0E450-020B-F992-D72B-9045EC9C302A}"/>
              </a:ext>
            </a:extLst>
          </p:cNvPr>
          <p:cNvSpPr/>
          <p:nvPr/>
        </p:nvSpPr>
        <p:spPr>
          <a:xfrm>
            <a:off x="6156176" y="1356527"/>
            <a:ext cx="2160240" cy="1656184"/>
          </a:xfrm>
          <a:prstGeom prst="wedgeRectCallout">
            <a:avLst>
              <a:gd name="adj1" fmla="val -40228"/>
              <a:gd name="adj2" fmla="val 6298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756AC5AA-68A9-E149-42B7-DFD0F6F254DA}"/>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300192" y="1507586"/>
            <a:ext cx="1897245" cy="142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9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1B32F-E56E-A6A3-BEAB-35686C9399E7}"/>
              </a:ext>
            </a:extLst>
          </p:cNvPr>
          <p:cNvSpPr>
            <a:spLocks noGrp="1"/>
          </p:cNvSpPr>
          <p:nvPr>
            <p:ph type="title"/>
          </p:nvPr>
        </p:nvSpPr>
        <p:spPr/>
        <p:txBody>
          <a:bodyPr>
            <a:noAutofit/>
          </a:bodyPr>
          <a:lstStyle/>
          <a:p>
            <a:r>
              <a:rPr kumimoji="1" lang="ja-JP" altLang="en-US" sz="2000"/>
              <a:t>我々の製品は乳がんの病理組織診断フローを簡素化できる</a:t>
            </a:r>
          </a:p>
        </p:txBody>
      </p:sp>
      <p:pic>
        <p:nvPicPr>
          <p:cNvPr id="4" name="図 3">
            <a:extLst>
              <a:ext uri="{FF2B5EF4-FFF2-40B4-BE49-F238E27FC236}">
                <a16:creationId xmlns:a16="http://schemas.microsoft.com/office/drawing/2014/main" id="{CF3B1F3C-3089-B4E3-14CA-B8625A240844}"/>
              </a:ext>
            </a:extLst>
          </p:cNvPr>
          <p:cNvPicPr>
            <a:picLocks noChangeAspect="1"/>
          </p:cNvPicPr>
          <p:nvPr/>
        </p:nvPicPr>
        <p:blipFill>
          <a:blip r:embed="rId2"/>
          <a:stretch>
            <a:fillRect/>
          </a:stretch>
        </p:blipFill>
        <p:spPr>
          <a:xfrm>
            <a:off x="2495005" y="2714775"/>
            <a:ext cx="4034098" cy="3029323"/>
          </a:xfrm>
          <a:prstGeom prst="rect">
            <a:avLst/>
          </a:prstGeom>
        </p:spPr>
      </p:pic>
      <p:pic>
        <p:nvPicPr>
          <p:cNvPr id="7" name="図 6">
            <a:extLst>
              <a:ext uri="{FF2B5EF4-FFF2-40B4-BE49-F238E27FC236}">
                <a16:creationId xmlns:a16="http://schemas.microsoft.com/office/drawing/2014/main" id="{570C0ADC-8756-6166-D1B8-B3AE42DC368B}"/>
              </a:ext>
            </a:extLst>
          </p:cNvPr>
          <p:cNvPicPr>
            <a:picLocks noChangeAspect="1"/>
          </p:cNvPicPr>
          <p:nvPr/>
        </p:nvPicPr>
        <p:blipFill>
          <a:blip r:embed="rId3"/>
          <a:stretch>
            <a:fillRect/>
          </a:stretch>
        </p:blipFill>
        <p:spPr>
          <a:xfrm>
            <a:off x="3698968" y="1731640"/>
            <a:ext cx="981862" cy="554277"/>
          </a:xfrm>
          <a:prstGeom prst="rect">
            <a:avLst/>
          </a:prstGeom>
        </p:spPr>
      </p:pic>
      <p:sp>
        <p:nvSpPr>
          <p:cNvPr id="8" name="テキスト ボックス 7">
            <a:extLst>
              <a:ext uri="{FF2B5EF4-FFF2-40B4-BE49-F238E27FC236}">
                <a16:creationId xmlns:a16="http://schemas.microsoft.com/office/drawing/2014/main" id="{E342762A-84E1-44C9-E76F-1AEE462C999C}"/>
              </a:ext>
            </a:extLst>
          </p:cNvPr>
          <p:cNvSpPr txBox="1"/>
          <p:nvPr/>
        </p:nvSpPr>
        <p:spPr>
          <a:xfrm>
            <a:off x="6875234" y="1515745"/>
            <a:ext cx="1874146" cy="523220"/>
          </a:xfrm>
          <a:prstGeom prst="rect">
            <a:avLst/>
          </a:prstGeom>
          <a:solidFill>
            <a:schemeClr val="bg1">
              <a:lumMod val="75000"/>
            </a:schemeClr>
          </a:solidFill>
        </p:spPr>
        <p:txBody>
          <a:bodyPr wrap="square" rtlCol="0">
            <a:spAutoFit/>
          </a:bodyPr>
          <a:lstStyle/>
          <a:p>
            <a:pPr algn="ctr"/>
            <a:r>
              <a:rPr kumimoji="1" lang="ja-JP" altLang="en-US" sz="1400"/>
              <a:t>従来の病理組織診断フロー</a:t>
            </a:r>
            <a:endParaRPr kumimoji="1" lang="en-US" altLang="ja-JP" sz="1400" dirty="0"/>
          </a:p>
        </p:txBody>
      </p:sp>
      <p:sp>
        <p:nvSpPr>
          <p:cNvPr id="12" name="テキスト ボックス 11">
            <a:extLst>
              <a:ext uri="{FF2B5EF4-FFF2-40B4-BE49-F238E27FC236}">
                <a16:creationId xmlns:a16="http://schemas.microsoft.com/office/drawing/2014/main" id="{C41DA87D-2382-0ADC-5B80-3EB0607C51D9}"/>
              </a:ext>
            </a:extLst>
          </p:cNvPr>
          <p:cNvSpPr txBox="1"/>
          <p:nvPr/>
        </p:nvSpPr>
        <p:spPr>
          <a:xfrm>
            <a:off x="2495005" y="5889386"/>
            <a:ext cx="779770" cy="769441"/>
          </a:xfrm>
          <a:prstGeom prst="rect">
            <a:avLst/>
          </a:prstGeom>
          <a:solidFill>
            <a:srgbClr val="FFC000"/>
          </a:solidFill>
        </p:spPr>
        <p:txBody>
          <a:bodyPr wrap="square">
            <a:spAutoFit/>
          </a:bodyPr>
          <a:lstStyle/>
          <a:p>
            <a:pPr algn="ctr"/>
            <a:r>
              <a:rPr kumimoji="1" lang="ja-JP" altLang="en-US" sz="1100"/>
              <a:t>（約</a:t>
            </a:r>
            <a:r>
              <a:rPr kumimoji="1" lang="en-US" altLang="ja-JP" sz="1100" dirty="0"/>
              <a:t>10%</a:t>
            </a:r>
            <a:r>
              <a:rPr kumimoji="1" lang="ja-JP" altLang="en-US" sz="1100"/>
              <a:t>）</a:t>
            </a:r>
            <a:endParaRPr kumimoji="1" lang="en-US" altLang="ja-JP" sz="1100" dirty="0"/>
          </a:p>
          <a:p>
            <a:pPr algn="ctr"/>
            <a:endParaRPr kumimoji="1" lang="en-US" altLang="ja-JP" sz="1100" dirty="0"/>
          </a:p>
          <a:p>
            <a:pPr algn="ctr"/>
            <a:r>
              <a:rPr kumimoji="1" lang="ja-JP" altLang="en-US" sz="1100"/>
              <a:t>化学療法</a:t>
            </a:r>
            <a:endParaRPr kumimoji="1" lang="en-US" altLang="ja-JP" sz="1100" dirty="0"/>
          </a:p>
          <a:p>
            <a:pPr algn="ctr"/>
            <a:endParaRPr kumimoji="1" lang="ja-JP" altLang="en-US" sz="1100">
              <a:solidFill>
                <a:srgbClr val="FF0000"/>
              </a:solidFill>
            </a:endParaRPr>
          </a:p>
        </p:txBody>
      </p:sp>
      <p:sp>
        <p:nvSpPr>
          <p:cNvPr id="13" name="テキスト ボックス 12">
            <a:extLst>
              <a:ext uri="{FF2B5EF4-FFF2-40B4-BE49-F238E27FC236}">
                <a16:creationId xmlns:a16="http://schemas.microsoft.com/office/drawing/2014/main" id="{6972E2BA-A62E-FB9A-C4B8-09AF8945172C}"/>
              </a:ext>
            </a:extLst>
          </p:cNvPr>
          <p:cNvSpPr txBox="1"/>
          <p:nvPr/>
        </p:nvSpPr>
        <p:spPr>
          <a:xfrm>
            <a:off x="4982057" y="5866302"/>
            <a:ext cx="1547046" cy="792525"/>
          </a:xfrm>
          <a:prstGeom prst="rect">
            <a:avLst/>
          </a:prstGeom>
          <a:solidFill>
            <a:srgbClr val="00B0F0"/>
          </a:solidFill>
        </p:spPr>
        <p:txBody>
          <a:bodyPr wrap="square">
            <a:spAutoFit/>
          </a:bodyPr>
          <a:lstStyle/>
          <a:p>
            <a:pPr algn="ctr"/>
            <a:r>
              <a:rPr kumimoji="1" lang="ja-JP" altLang="en-US" sz="1100"/>
              <a:t>（約</a:t>
            </a:r>
            <a:r>
              <a:rPr kumimoji="1" lang="en-US" altLang="ja-JP" sz="1100" dirty="0"/>
              <a:t>70%</a:t>
            </a:r>
            <a:r>
              <a:rPr kumimoji="1" lang="ja-JP" altLang="en-US" sz="1100"/>
              <a:t>）</a:t>
            </a:r>
            <a:endParaRPr kumimoji="1" lang="en-US" altLang="ja-JP" sz="1100" dirty="0"/>
          </a:p>
          <a:p>
            <a:pPr algn="ctr"/>
            <a:r>
              <a:rPr kumimoji="1" lang="ja-JP" altLang="en-US" sz="1050"/>
              <a:t>ホルモン療法</a:t>
            </a:r>
            <a:endParaRPr kumimoji="1" lang="en-US" altLang="ja-JP" sz="1050" dirty="0"/>
          </a:p>
          <a:p>
            <a:pPr algn="ctr"/>
            <a:r>
              <a:rPr kumimoji="1" lang="en-US" altLang="ja-JP" sz="1200" dirty="0">
                <a:solidFill>
                  <a:srgbClr val="FF0000"/>
                </a:solidFill>
                <a:highlight>
                  <a:srgbClr val="FFFF00"/>
                </a:highlight>
              </a:rPr>
              <a:t>±</a:t>
            </a:r>
          </a:p>
          <a:p>
            <a:pPr algn="ctr"/>
            <a:r>
              <a:rPr kumimoji="1" lang="ja-JP" altLang="en-US" sz="1100">
                <a:solidFill>
                  <a:srgbClr val="FF0000"/>
                </a:solidFill>
              </a:rPr>
              <a:t>化学療法</a:t>
            </a:r>
            <a:endParaRPr kumimoji="1" lang="en-US" altLang="ja-JP" sz="1200" dirty="0">
              <a:solidFill>
                <a:srgbClr val="FF0000"/>
              </a:solidFill>
            </a:endParaRPr>
          </a:p>
        </p:txBody>
      </p:sp>
      <p:sp>
        <p:nvSpPr>
          <p:cNvPr id="14" name="テキスト ボックス 13">
            <a:extLst>
              <a:ext uri="{FF2B5EF4-FFF2-40B4-BE49-F238E27FC236}">
                <a16:creationId xmlns:a16="http://schemas.microsoft.com/office/drawing/2014/main" id="{AD304AB5-18D1-BA90-C81E-437F44496B40}"/>
              </a:ext>
            </a:extLst>
          </p:cNvPr>
          <p:cNvSpPr txBox="1"/>
          <p:nvPr/>
        </p:nvSpPr>
        <p:spPr>
          <a:xfrm>
            <a:off x="3328187" y="5877843"/>
            <a:ext cx="1547046" cy="769441"/>
          </a:xfrm>
          <a:prstGeom prst="rect">
            <a:avLst/>
          </a:prstGeom>
          <a:solidFill>
            <a:srgbClr val="F6AEFF"/>
          </a:solidFill>
        </p:spPr>
        <p:txBody>
          <a:bodyPr wrap="square">
            <a:spAutoFit/>
          </a:bodyPr>
          <a:lstStyle/>
          <a:p>
            <a:pPr algn="ctr"/>
            <a:r>
              <a:rPr kumimoji="1" lang="ja-JP" altLang="en-US" sz="1100"/>
              <a:t>（約</a:t>
            </a:r>
            <a:r>
              <a:rPr kumimoji="1" lang="en-US" altLang="ja-JP" sz="1100" dirty="0"/>
              <a:t>20%</a:t>
            </a:r>
            <a:r>
              <a:rPr kumimoji="1" lang="ja-JP" altLang="en-US" sz="1100"/>
              <a:t>）</a:t>
            </a:r>
            <a:endParaRPr kumimoji="1" lang="en-US" altLang="ja-JP" sz="1100" dirty="0"/>
          </a:p>
          <a:p>
            <a:pPr algn="ctr"/>
            <a:r>
              <a:rPr kumimoji="1" lang="ja-JP" altLang="en-US" sz="1100"/>
              <a:t>化学療法</a:t>
            </a:r>
            <a:r>
              <a:rPr kumimoji="1" lang="en-US" altLang="ja-JP" sz="1100" dirty="0"/>
              <a:t>+</a:t>
            </a:r>
            <a:r>
              <a:rPr kumimoji="1" lang="ja-JP" altLang="en-US" sz="1100"/>
              <a:t>抗</a:t>
            </a:r>
            <a:r>
              <a:rPr kumimoji="1" lang="en-US" altLang="ja-JP" sz="1100" dirty="0"/>
              <a:t>HER2</a:t>
            </a:r>
            <a:r>
              <a:rPr kumimoji="1" lang="ja-JP" altLang="en-US" sz="1100"/>
              <a:t>療法</a:t>
            </a:r>
            <a:endParaRPr kumimoji="1" lang="en-US" altLang="ja-JP" sz="1100" dirty="0"/>
          </a:p>
          <a:p>
            <a:pPr algn="ctr"/>
            <a:r>
              <a:rPr kumimoji="1" lang="en-US" altLang="ja-JP" sz="1100" dirty="0">
                <a:solidFill>
                  <a:srgbClr val="FF0000"/>
                </a:solidFill>
                <a:highlight>
                  <a:srgbClr val="FFFF00"/>
                </a:highlight>
              </a:rPr>
              <a:t>±</a:t>
            </a:r>
            <a:endParaRPr kumimoji="1" lang="en-US" altLang="ja-JP" sz="1100" dirty="0">
              <a:solidFill>
                <a:srgbClr val="FF0000"/>
              </a:solidFill>
            </a:endParaRPr>
          </a:p>
          <a:p>
            <a:pPr algn="ctr"/>
            <a:r>
              <a:rPr kumimoji="1" lang="ja-JP" altLang="en-US" sz="1100">
                <a:solidFill>
                  <a:srgbClr val="FF0000"/>
                </a:solidFill>
              </a:rPr>
              <a:t>ホルモン療法</a:t>
            </a:r>
            <a:endParaRPr kumimoji="1" lang="en-US" altLang="ja-JP" sz="1100" dirty="0">
              <a:solidFill>
                <a:srgbClr val="FF0000"/>
              </a:solidFill>
            </a:endParaRPr>
          </a:p>
        </p:txBody>
      </p:sp>
      <p:sp>
        <p:nvSpPr>
          <p:cNvPr id="16" name="テキスト ボックス 15">
            <a:extLst>
              <a:ext uri="{FF2B5EF4-FFF2-40B4-BE49-F238E27FC236}">
                <a16:creationId xmlns:a16="http://schemas.microsoft.com/office/drawing/2014/main" id="{18674C3A-78F8-1AE2-A0BA-2D39D008E023}"/>
              </a:ext>
            </a:extLst>
          </p:cNvPr>
          <p:cNvSpPr txBox="1"/>
          <p:nvPr/>
        </p:nvSpPr>
        <p:spPr>
          <a:xfrm>
            <a:off x="7172061" y="4229436"/>
            <a:ext cx="1678176" cy="1400383"/>
          </a:xfrm>
          <a:prstGeom prst="rect">
            <a:avLst/>
          </a:prstGeom>
          <a:noFill/>
        </p:spPr>
        <p:txBody>
          <a:bodyPr wrap="square" rtlCol="0">
            <a:spAutoFit/>
          </a:bodyPr>
          <a:lstStyle/>
          <a:p>
            <a:pPr algn="ctr"/>
            <a:r>
              <a:rPr kumimoji="1" lang="ja-JP" altLang="en-US" sz="1400"/>
              <a:t>ステップ２：</a:t>
            </a:r>
            <a:endParaRPr kumimoji="1" lang="en-US" altLang="ja-JP" sz="1400" dirty="0"/>
          </a:p>
          <a:p>
            <a:pPr algn="ctr"/>
            <a:r>
              <a:rPr kumimoji="1" lang="ja-JP" altLang="en-US" sz="1100">
                <a:solidFill>
                  <a:srgbClr val="00B0F0"/>
                </a:solidFill>
              </a:rPr>
              <a:t>乳がん再発スコアの測定</a:t>
            </a:r>
            <a:endParaRPr kumimoji="1" lang="en-US" altLang="ja-JP" sz="1100" dirty="0">
              <a:solidFill>
                <a:srgbClr val="00B0F0"/>
              </a:solidFill>
            </a:endParaRPr>
          </a:p>
          <a:p>
            <a:pPr algn="ctr"/>
            <a:endParaRPr kumimoji="1" lang="en-US" altLang="ja-JP" sz="1200" dirty="0"/>
          </a:p>
          <a:p>
            <a:pPr algn="ctr"/>
            <a:r>
              <a:rPr kumimoji="1" lang="en-US" altLang="ja-JP" sz="1200" dirty="0"/>
              <a:t>Oncotype DX</a:t>
            </a:r>
            <a:r>
              <a:rPr kumimoji="1" lang="ja-JP" altLang="en-US" sz="1200"/>
              <a:t>検査を行い、乳がん再発スコアで化学療法の必要性を決める</a:t>
            </a:r>
          </a:p>
        </p:txBody>
      </p:sp>
      <p:sp>
        <p:nvSpPr>
          <p:cNvPr id="3" name="四角形吹き出し 2">
            <a:extLst>
              <a:ext uri="{FF2B5EF4-FFF2-40B4-BE49-F238E27FC236}">
                <a16:creationId xmlns:a16="http://schemas.microsoft.com/office/drawing/2014/main" id="{FE8369B4-FADE-54FE-26E3-DFA75D938805}"/>
              </a:ext>
            </a:extLst>
          </p:cNvPr>
          <p:cNvSpPr/>
          <p:nvPr/>
        </p:nvSpPr>
        <p:spPr>
          <a:xfrm>
            <a:off x="2777804" y="1515745"/>
            <a:ext cx="3024336" cy="2802543"/>
          </a:xfrm>
          <a:prstGeom prst="wedgeRectCallout">
            <a:avLst>
              <a:gd name="adj1" fmla="val 94862"/>
              <a:gd name="adj2" fmla="val -13420"/>
            </a:avLst>
          </a:prstGeom>
          <a:noFill/>
          <a:ln w="22225">
            <a:solidFill>
              <a:srgbClr val="0070C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0F0"/>
              </a:solidFill>
            </a:endParaRPr>
          </a:p>
        </p:txBody>
      </p:sp>
      <p:sp>
        <p:nvSpPr>
          <p:cNvPr id="9" name="テキスト ボックス 8">
            <a:extLst>
              <a:ext uri="{FF2B5EF4-FFF2-40B4-BE49-F238E27FC236}">
                <a16:creationId xmlns:a16="http://schemas.microsoft.com/office/drawing/2014/main" id="{F46E6411-4BA0-C94E-3A24-8039B1DEB7D8}"/>
              </a:ext>
            </a:extLst>
          </p:cNvPr>
          <p:cNvSpPr txBox="1"/>
          <p:nvPr/>
        </p:nvSpPr>
        <p:spPr>
          <a:xfrm>
            <a:off x="3533412" y="1490552"/>
            <a:ext cx="1258213" cy="261610"/>
          </a:xfrm>
          <a:prstGeom prst="rect">
            <a:avLst/>
          </a:prstGeom>
          <a:noFill/>
        </p:spPr>
        <p:txBody>
          <a:bodyPr wrap="square">
            <a:spAutoFit/>
          </a:bodyPr>
          <a:lstStyle/>
          <a:p>
            <a:pPr algn="ctr"/>
            <a:r>
              <a:rPr kumimoji="1" lang="ja-JP" altLang="en-US" sz="1100">
                <a:solidFill>
                  <a:srgbClr val="FF0000"/>
                </a:solidFill>
              </a:rPr>
              <a:t>病理組織切片</a:t>
            </a:r>
            <a:endParaRPr kumimoji="1" lang="en-US" altLang="ja-JP" sz="1100" dirty="0">
              <a:solidFill>
                <a:srgbClr val="FF0000"/>
              </a:solidFill>
            </a:endParaRPr>
          </a:p>
        </p:txBody>
      </p:sp>
      <p:sp>
        <p:nvSpPr>
          <p:cNvPr id="10" name="下矢印 9">
            <a:extLst>
              <a:ext uri="{FF2B5EF4-FFF2-40B4-BE49-F238E27FC236}">
                <a16:creationId xmlns:a16="http://schemas.microsoft.com/office/drawing/2014/main" id="{93758238-3AE0-BB11-D604-B7CAD0B81EF0}"/>
              </a:ext>
            </a:extLst>
          </p:cNvPr>
          <p:cNvSpPr/>
          <p:nvPr/>
        </p:nvSpPr>
        <p:spPr>
          <a:xfrm flipH="1">
            <a:off x="4145956" y="2208477"/>
            <a:ext cx="144016" cy="343548"/>
          </a:xfrm>
          <a:prstGeom prst="downArrow">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E24C93C-A174-80C6-E40D-02A4A643BED2}"/>
              </a:ext>
            </a:extLst>
          </p:cNvPr>
          <p:cNvSpPr txBox="1"/>
          <p:nvPr/>
        </p:nvSpPr>
        <p:spPr>
          <a:xfrm>
            <a:off x="6976091" y="2352921"/>
            <a:ext cx="1874146" cy="121571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Arial" pitchFamily="34" charset="0"/>
              </a:rPr>
              <a:t>ステップ１：</a:t>
            </a:r>
            <a:endPar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B0F0"/>
                </a:solidFill>
                <a:effectLst/>
                <a:uLnTx/>
                <a:uFillTx/>
                <a:latin typeface="Calibri"/>
                <a:ea typeface="ＭＳ Ｐゴシック" panose="020B0600070205080204" pitchFamily="34" charset="-128"/>
                <a:cs typeface="Arial" pitchFamily="34" charset="0"/>
              </a:rPr>
              <a:t>乳がんサブタイプの決定</a:t>
            </a:r>
            <a:endParaRPr kumimoji="1" lang="en-US" altLang="ja-JP" sz="1200" b="0" i="0" u="none" strike="noStrike" kern="1200" cap="none" spc="0" normalizeH="0" baseline="0" noProof="0" dirty="0">
              <a:ln>
                <a:noFill/>
              </a:ln>
              <a:solidFill>
                <a:srgbClr val="00B0F0"/>
              </a:solidFill>
              <a:effectLst/>
              <a:uLnTx/>
              <a:uFillTx/>
              <a:latin typeface="Calibri"/>
              <a:ea typeface="ＭＳ Ｐゴシック" panose="020B0600070205080204" pitchFamily="34" charset="-128"/>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Arial" pitchFamily="34" charset="0"/>
              </a:rPr>
              <a:t>病理切片の免疫染色を行い、、</a:t>
            </a:r>
            <a:endParaRPr kumimoji="1" lang="en-US" altLang="ja-JP" sz="9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Arial" pitchFamily="34" charset="0"/>
              </a:rPr>
              <a:t>ホルモン受容体、</a:t>
            </a:r>
            <a:r>
              <a:rPr kumimoji="1" lang="en-US" altLang="ja-JP" sz="9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Arial" pitchFamily="34" charset="0"/>
              </a:rPr>
              <a:t>HER2</a:t>
            </a:r>
            <a:r>
              <a:rPr kumimoji="1" lang="ja-JP" altLang="en-US" sz="9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Arial" pitchFamily="34" charset="0"/>
              </a:rPr>
              <a:t>、</a:t>
            </a:r>
            <a:r>
              <a:rPr kumimoji="1" lang="en-US" altLang="ja-JP" sz="9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Arial" pitchFamily="34" charset="0"/>
              </a:rPr>
              <a:t>Ki-67</a:t>
            </a:r>
            <a:r>
              <a:rPr kumimoji="1" lang="ja-JP" altLang="en-US" sz="9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Arial" pitchFamily="34" charset="0"/>
              </a:rPr>
              <a:t>などを調べて乳がんのサブタイプを決定する</a:t>
            </a:r>
          </a:p>
        </p:txBody>
      </p:sp>
      <p:sp>
        <p:nvSpPr>
          <p:cNvPr id="18" name="四角形吹き出し 17">
            <a:extLst>
              <a:ext uri="{FF2B5EF4-FFF2-40B4-BE49-F238E27FC236}">
                <a16:creationId xmlns:a16="http://schemas.microsoft.com/office/drawing/2014/main" id="{E56DDAE7-5A43-0138-D019-4A20CF730189}"/>
              </a:ext>
            </a:extLst>
          </p:cNvPr>
          <p:cNvSpPr/>
          <p:nvPr/>
        </p:nvSpPr>
        <p:spPr>
          <a:xfrm>
            <a:off x="4982057" y="3861049"/>
            <a:ext cx="1678176" cy="1883050"/>
          </a:xfrm>
          <a:prstGeom prst="wedgeRectCallout">
            <a:avLst>
              <a:gd name="adj1" fmla="val 97610"/>
              <a:gd name="adj2" fmla="val -21139"/>
            </a:avLst>
          </a:prstGeom>
          <a:noFill/>
          <a:ln w="22225">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0F0"/>
              </a:solidFill>
            </a:endParaRPr>
          </a:p>
        </p:txBody>
      </p:sp>
      <p:sp>
        <p:nvSpPr>
          <p:cNvPr id="19" name="テキスト ボックス 18">
            <a:extLst>
              <a:ext uri="{FF2B5EF4-FFF2-40B4-BE49-F238E27FC236}">
                <a16:creationId xmlns:a16="http://schemas.microsoft.com/office/drawing/2014/main" id="{E831AB2A-B605-86A2-7161-2DD7EEE2016D}"/>
              </a:ext>
            </a:extLst>
          </p:cNvPr>
          <p:cNvSpPr txBox="1"/>
          <p:nvPr/>
        </p:nvSpPr>
        <p:spPr>
          <a:xfrm>
            <a:off x="308486" y="1593919"/>
            <a:ext cx="2031265" cy="738664"/>
          </a:xfrm>
          <a:prstGeom prst="rect">
            <a:avLst/>
          </a:prstGeom>
          <a:solidFill>
            <a:srgbClr val="FFFF00"/>
          </a:solidFill>
        </p:spPr>
        <p:txBody>
          <a:bodyPr wrap="square" rtlCol="0">
            <a:spAutoFit/>
          </a:bodyPr>
          <a:lstStyle/>
          <a:p>
            <a:pPr algn="ctr"/>
            <a:r>
              <a:rPr kumimoji="1" lang="ja-JP" altLang="en-US" sz="1400">
                <a:solidFill>
                  <a:srgbClr val="FF0000"/>
                </a:solidFill>
              </a:rPr>
              <a:t>我々の製品が提供する</a:t>
            </a:r>
            <a:endParaRPr kumimoji="1" lang="en-US" altLang="ja-JP" sz="1400" dirty="0">
              <a:solidFill>
                <a:srgbClr val="FF0000"/>
              </a:solidFill>
            </a:endParaRPr>
          </a:p>
          <a:p>
            <a:pPr algn="ctr"/>
            <a:r>
              <a:rPr kumimoji="1" lang="ja-JP" altLang="en-US" sz="1400">
                <a:solidFill>
                  <a:srgbClr val="FF0000"/>
                </a:solidFill>
              </a:rPr>
              <a:t>新しい病理組織診断</a:t>
            </a:r>
            <a:endParaRPr kumimoji="1" lang="en-US" altLang="ja-JP" sz="1400" dirty="0">
              <a:solidFill>
                <a:srgbClr val="FF0000"/>
              </a:solidFill>
            </a:endParaRPr>
          </a:p>
          <a:p>
            <a:pPr algn="ctr"/>
            <a:r>
              <a:rPr kumimoji="1" lang="ja-JP" altLang="en-US" sz="1400">
                <a:solidFill>
                  <a:srgbClr val="FF0000"/>
                </a:solidFill>
              </a:rPr>
              <a:t>フロー</a:t>
            </a:r>
            <a:endParaRPr kumimoji="1" lang="en-US" altLang="ja-JP" sz="1400" dirty="0">
              <a:solidFill>
                <a:srgbClr val="FF0000"/>
              </a:solidFill>
            </a:endParaRPr>
          </a:p>
        </p:txBody>
      </p:sp>
      <p:sp>
        <p:nvSpPr>
          <p:cNvPr id="21" name="テキスト ボックス 20">
            <a:extLst>
              <a:ext uri="{FF2B5EF4-FFF2-40B4-BE49-F238E27FC236}">
                <a16:creationId xmlns:a16="http://schemas.microsoft.com/office/drawing/2014/main" id="{D8A61195-1476-C33D-1EE5-2E6D4EACA7F6}"/>
              </a:ext>
            </a:extLst>
          </p:cNvPr>
          <p:cNvSpPr txBox="1"/>
          <p:nvPr/>
        </p:nvSpPr>
        <p:spPr>
          <a:xfrm>
            <a:off x="365199" y="2906225"/>
            <a:ext cx="1700431" cy="1138773"/>
          </a:xfrm>
          <a:prstGeom prst="rect">
            <a:avLst/>
          </a:prstGeom>
          <a:noFill/>
        </p:spPr>
        <p:txBody>
          <a:bodyPr wrap="square" rtlCol="0">
            <a:spAutoFit/>
          </a:bodyPr>
          <a:lstStyle/>
          <a:p>
            <a:pPr algn="ctr"/>
            <a:r>
              <a:rPr kumimoji="1" lang="ja-JP" altLang="en-US" sz="1400">
                <a:solidFill>
                  <a:srgbClr val="FF0000"/>
                </a:solidFill>
              </a:rPr>
              <a:t>ワン・ステップで</a:t>
            </a:r>
            <a:endParaRPr kumimoji="1" lang="en-US" altLang="ja-JP" sz="1400" dirty="0">
              <a:solidFill>
                <a:srgbClr val="FF0000"/>
              </a:solidFill>
            </a:endParaRPr>
          </a:p>
          <a:p>
            <a:pPr algn="ctr"/>
            <a:endParaRPr kumimoji="1" lang="en-US" altLang="ja-JP" sz="1200" dirty="0">
              <a:solidFill>
                <a:srgbClr val="FF0000"/>
              </a:solidFill>
            </a:endParaRPr>
          </a:p>
          <a:p>
            <a:pPr algn="ctr"/>
            <a:r>
              <a:rPr kumimoji="1" lang="ja-JP" altLang="en-US" sz="1400">
                <a:solidFill>
                  <a:srgbClr val="FF0000"/>
                </a:solidFill>
              </a:rPr>
              <a:t>乳がんサブタイプ決定と乳がん再発スコアを同時に提供する</a:t>
            </a:r>
          </a:p>
        </p:txBody>
      </p:sp>
      <p:sp>
        <p:nvSpPr>
          <p:cNvPr id="22" name="右中かっこ 21">
            <a:extLst>
              <a:ext uri="{FF2B5EF4-FFF2-40B4-BE49-F238E27FC236}">
                <a16:creationId xmlns:a16="http://schemas.microsoft.com/office/drawing/2014/main" id="{4D329968-9D62-24E1-B4F2-8773A2F4B348}"/>
              </a:ext>
            </a:extLst>
          </p:cNvPr>
          <p:cNvSpPr/>
          <p:nvPr/>
        </p:nvSpPr>
        <p:spPr>
          <a:xfrm rot="10800000">
            <a:off x="2133134" y="2691731"/>
            <a:ext cx="576064" cy="2016224"/>
          </a:xfrm>
          <a:prstGeom prst="rightBrace">
            <a:avLst>
              <a:gd name="adj1" fmla="val 12014"/>
              <a:gd name="adj2" fmla="val 50394"/>
            </a:avLst>
          </a:prstGeom>
          <a:ln>
            <a:solidFill>
              <a:srgbClr val="FF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8801123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58C1F9-5AF0-F349-7DF4-C98617FF7951}"/>
              </a:ext>
            </a:extLst>
          </p:cNvPr>
          <p:cNvSpPr>
            <a:spLocks noGrp="1"/>
          </p:cNvSpPr>
          <p:nvPr>
            <p:ph type="title"/>
          </p:nvPr>
        </p:nvSpPr>
        <p:spPr>
          <a:xfrm>
            <a:off x="457200" y="274638"/>
            <a:ext cx="8229600" cy="850207"/>
          </a:xfrm>
        </p:spPr>
        <p:txBody>
          <a:bodyPr>
            <a:noAutofit/>
          </a:bodyPr>
          <a:lstStyle/>
          <a:p>
            <a:r>
              <a:rPr kumimoji="1" lang="ja-JP" altLang="en-US" sz="2000"/>
              <a:t>我々は</a:t>
            </a:r>
            <a:r>
              <a:rPr kumimoji="1" lang="en-US" altLang="ja-JP" sz="2000" dirty="0"/>
              <a:t>ODX</a:t>
            </a:r>
            <a:r>
              <a:rPr kumimoji="1" lang="ja-JP" altLang="en-US" sz="2000"/>
              <a:t>と「技術的差分がない」ことを示せる自信を持っている</a:t>
            </a:r>
          </a:p>
        </p:txBody>
      </p:sp>
      <p:graphicFrame>
        <p:nvGraphicFramePr>
          <p:cNvPr id="61" name="表 61">
            <a:extLst>
              <a:ext uri="{FF2B5EF4-FFF2-40B4-BE49-F238E27FC236}">
                <a16:creationId xmlns:a16="http://schemas.microsoft.com/office/drawing/2014/main" id="{92318C17-0881-A6B8-CACC-948CE53D4E37}"/>
              </a:ext>
            </a:extLst>
          </p:cNvPr>
          <p:cNvGraphicFramePr>
            <a:graphicFrameLocks noGrp="1"/>
          </p:cNvGraphicFramePr>
          <p:nvPr>
            <p:ph idx="1"/>
            <p:extLst>
              <p:ext uri="{D42A27DB-BD31-4B8C-83A1-F6EECF244321}">
                <p14:modId xmlns:p14="http://schemas.microsoft.com/office/powerpoint/2010/main" val="144961033"/>
              </p:ext>
            </p:extLst>
          </p:nvPr>
        </p:nvGraphicFramePr>
        <p:xfrm>
          <a:off x="339515" y="2636912"/>
          <a:ext cx="8491746" cy="4109824"/>
        </p:xfrm>
        <a:graphic>
          <a:graphicData uri="http://schemas.openxmlformats.org/drawingml/2006/table">
            <a:tbl>
              <a:tblPr firstRow="1" bandRow="1">
                <a:tableStyleId>{8A107856-5554-42FB-B03E-39F5DBC370BA}</a:tableStyleId>
              </a:tblPr>
              <a:tblGrid>
                <a:gridCol w="1136141">
                  <a:extLst>
                    <a:ext uri="{9D8B030D-6E8A-4147-A177-3AD203B41FA5}">
                      <a16:colId xmlns:a16="http://schemas.microsoft.com/office/drawing/2014/main" val="4053819004"/>
                    </a:ext>
                  </a:extLst>
                </a:gridCol>
                <a:gridCol w="1584176">
                  <a:extLst>
                    <a:ext uri="{9D8B030D-6E8A-4147-A177-3AD203B41FA5}">
                      <a16:colId xmlns:a16="http://schemas.microsoft.com/office/drawing/2014/main" val="543248068"/>
                    </a:ext>
                  </a:extLst>
                </a:gridCol>
                <a:gridCol w="1525556">
                  <a:extLst>
                    <a:ext uri="{9D8B030D-6E8A-4147-A177-3AD203B41FA5}">
                      <a16:colId xmlns:a16="http://schemas.microsoft.com/office/drawing/2014/main" val="330359673"/>
                    </a:ext>
                  </a:extLst>
                </a:gridCol>
                <a:gridCol w="1415291">
                  <a:extLst>
                    <a:ext uri="{9D8B030D-6E8A-4147-A177-3AD203B41FA5}">
                      <a16:colId xmlns:a16="http://schemas.microsoft.com/office/drawing/2014/main" val="2067236518"/>
                    </a:ext>
                  </a:extLst>
                </a:gridCol>
                <a:gridCol w="1523649">
                  <a:extLst>
                    <a:ext uri="{9D8B030D-6E8A-4147-A177-3AD203B41FA5}">
                      <a16:colId xmlns:a16="http://schemas.microsoft.com/office/drawing/2014/main" val="3462262082"/>
                    </a:ext>
                  </a:extLst>
                </a:gridCol>
                <a:gridCol w="1306933">
                  <a:extLst>
                    <a:ext uri="{9D8B030D-6E8A-4147-A177-3AD203B41FA5}">
                      <a16:colId xmlns:a16="http://schemas.microsoft.com/office/drawing/2014/main" val="1024697497"/>
                    </a:ext>
                  </a:extLst>
                </a:gridCol>
              </a:tblGrid>
              <a:tr h="1656184">
                <a:tc>
                  <a:txBody>
                    <a:bodyPr/>
                    <a:lstStyle/>
                    <a:p>
                      <a:r>
                        <a:rPr kumimoji="1" lang="en-US" altLang="ja-JP" dirty="0"/>
                        <a:t>Process</a:t>
                      </a:r>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5651973"/>
                  </a:ext>
                </a:extLst>
              </a:tr>
              <a:tr h="370840">
                <a:tc>
                  <a:txBody>
                    <a:bodyPr/>
                    <a:lstStyle/>
                    <a:p>
                      <a:r>
                        <a:rPr kumimoji="1" lang="en-US" altLang="ja-JP" sz="1400" dirty="0"/>
                        <a:t>Exact Sciences</a:t>
                      </a:r>
                      <a:endParaRPr kumimoji="1" lang="ja-JP" altLang="en-US" sz="1400"/>
                    </a:p>
                  </a:txBody>
                  <a:tcPr/>
                </a:tc>
                <a:tc>
                  <a:txBody>
                    <a:bodyPr/>
                    <a:lstStyle/>
                    <a:p>
                      <a:pPr marL="171450" indent="-171450">
                        <a:buFont typeface="Arial" panose="020B0604020202020204" pitchFamily="34" charset="0"/>
                        <a:buChar char="•"/>
                      </a:pPr>
                      <a:r>
                        <a:rPr kumimoji="1" lang="en-US" altLang="ja-JP" sz="1000" dirty="0">
                          <a:solidFill>
                            <a:srgbClr val="FF0000"/>
                          </a:solidFill>
                        </a:rPr>
                        <a:t>Details of the know-how is not disclosed.</a:t>
                      </a:r>
                    </a:p>
                    <a:p>
                      <a:pPr marL="171450" indent="-171450">
                        <a:buFont typeface="Arial" panose="020B0604020202020204" pitchFamily="34" charset="0"/>
                        <a:buChar char="•"/>
                      </a:pPr>
                      <a:r>
                        <a:rPr kumimoji="1" lang="en-US" altLang="ja-JP" sz="1000" dirty="0"/>
                        <a:t>This step is critical to secure high inter-test correlation of the results</a:t>
                      </a:r>
                      <a:endParaRPr kumimoji="1" lang="ja-JP" altLang="en-US" sz="1000"/>
                    </a:p>
                  </a:txBody>
                  <a:tcPr/>
                </a:tc>
                <a:tc>
                  <a:txBody>
                    <a:bodyPr/>
                    <a:lstStyle/>
                    <a:p>
                      <a:pPr marL="171450" indent="-171450">
                        <a:buFont typeface="Arial" panose="020B0604020202020204" pitchFamily="34" charset="0"/>
                        <a:buChar char="•"/>
                      </a:pPr>
                      <a:r>
                        <a:rPr kumimoji="1" lang="en-US" altLang="ja-JP" sz="1000" dirty="0"/>
                        <a:t>Established methodology and not protected by patent</a:t>
                      </a:r>
                      <a:endParaRPr kumimoji="1" lang="ja-JP" altLang="en-US" sz="1000"/>
                    </a:p>
                  </a:txBody>
                  <a:tcPr/>
                </a:tc>
                <a:tc>
                  <a:txBody>
                    <a:bodyPr/>
                    <a:lstStyle/>
                    <a:p>
                      <a:pPr marL="171450" indent="-171450">
                        <a:buFont typeface="Arial" panose="020B0604020202020204" pitchFamily="34" charset="0"/>
                        <a:buChar char="•"/>
                      </a:pPr>
                      <a:r>
                        <a:rPr kumimoji="1" lang="en-US" altLang="ja-JP" sz="1000" dirty="0"/>
                        <a:t>The 21 gene panel is protected by patent</a:t>
                      </a:r>
                    </a:p>
                    <a:p>
                      <a:pPr marL="171450" indent="-171450">
                        <a:buFont typeface="Arial" panose="020B0604020202020204" pitchFamily="34" charset="0"/>
                        <a:buChar char="•"/>
                      </a:pPr>
                      <a:r>
                        <a:rPr kumimoji="1" lang="en-US" altLang="ja-JP" sz="1000" dirty="0"/>
                        <a:t>The methodology of PCR is free of access</a:t>
                      </a:r>
                      <a:endParaRPr kumimoji="1" lang="ja-JP" altLang="en-US" sz="1000"/>
                    </a:p>
                  </a:txBody>
                  <a:tcPr/>
                </a:tc>
                <a:tc>
                  <a:txBody>
                    <a:bodyPr/>
                    <a:lstStyle/>
                    <a:p>
                      <a:pPr marL="171450" indent="-171450">
                        <a:buFont typeface="Arial" panose="020B0604020202020204" pitchFamily="34" charset="0"/>
                        <a:buChar char="•"/>
                      </a:pPr>
                      <a:r>
                        <a:rPr kumimoji="1" lang="en-US" altLang="ja-JP" sz="1000" dirty="0"/>
                        <a:t>The concept of the calculation algorithm is written in the patent</a:t>
                      </a:r>
                    </a:p>
                    <a:p>
                      <a:pPr marL="171450" indent="-171450">
                        <a:buFont typeface="Arial" panose="020B0604020202020204" pitchFamily="34" charset="0"/>
                        <a:buChar char="•"/>
                      </a:pPr>
                      <a:r>
                        <a:rPr kumimoji="1" lang="en-US" altLang="ja-JP" sz="1000" dirty="0">
                          <a:solidFill>
                            <a:srgbClr val="FF0000"/>
                          </a:solidFill>
                        </a:rPr>
                        <a:t>But the detailed adjustment is not disclosed </a:t>
                      </a:r>
                      <a:r>
                        <a:rPr kumimoji="1" lang="en-US" altLang="ja-JP" sz="1000" dirty="0"/>
                        <a:t>(not protected)</a:t>
                      </a:r>
                      <a:endParaRPr kumimoji="1" lang="ja-JP" altLang="en-US" sz="1000"/>
                    </a:p>
                  </a:txBody>
                  <a:tcPr/>
                </a:tc>
                <a:tc>
                  <a:txBody>
                    <a:bodyPr/>
                    <a:lstStyle/>
                    <a:p>
                      <a:pPr marL="171450" indent="-171450">
                        <a:buFont typeface="Arial" panose="020B0604020202020204" pitchFamily="34" charset="0"/>
                        <a:buChar char="•"/>
                      </a:pPr>
                      <a:r>
                        <a:rPr kumimoji="1" lang="en-US" altLang="ja-JP" sz="1000" dirty="0"/>
                        <a:t>The format and the contents of the report is approved by PMDA</a:t>
                      </a:r>
                      <a:endParaRPr kumimoji="1" lang="ja-JP" altLang="en-US" sz="1000"/>
                    </a:p>
                  </a:txBody>
                  <a:tcPr/>
                </a:tc>
                <a:extLst>
                  <a:ext uri="{0D108BD9-81ED-4DB2-BD59-A6C34878D82A}">
                    <a16:rowId xmlns:a16="http://schemas.microsoft.com/office/drawing/2014/main" val="1305640075"/>
                  </a:ext>
                </a:extLst>
              </a:tr>
              <a:tr h="370840">
                <a:tc>
                  <a:txBody>
                    <a:bodyPr/>
                    <a:lstStyle/>
                    <a:p>
                      <a:r>
                        <a:rPr kumimoji="1" lang="en-US" altLang="ja-JP" sz="1400" dirty="0"/>
                        <a:t>3-Age</a:t>
                      </a:r>
                      <a:endParaRPr kumimoji="1" lang="ja-JP" altLang="en-US" sz="1400"/>
                    </a:p>
                  </a:txBody>
                  <a:tcPr/>
                </a:tc>
                <a:tc>
                  <a:txBody>
                    <a:bodyPr/>
                    <a:lstStyle/>
                    <a:p>
                      <a:pPr marL="171450" indent="-171450">
                        <a:buFont typeface="Arial" panose="020B0604020202020204" pitchFamily="34" charset="0"/>
                        <a:buChar char="•"/>
                      </a:pPr>
                      <a:r>
                        <a:rPr kumimoji="1" lang="en-US" altLang="ja-JP" sz="1100" dirty="0">
                          <a:solidFill>
                            <a:srgbClr val="FF0000"/>
                          </a:solidFill>
                          <a:highlight>
                            <a:srgbClr val="FFFF00"/>
                          </a:highlight>
                        </a:rPr>
                        <a:t>We have the know-how</a:t>
                      </a:r>
                      <a:endParaRPr kumimoji="1" lang="ja-JP" altLang="en-US" sz="1100">
                        <a:solidFill>
                          <a:srgbClr val="FF0000"/>
                        </a:solidFill>
                        <a:highlight>
                          <a:srgbClr val="FFFF00"/>
                        </a:highlight>
                      </a:endParaRPr>
                    </a:p>
                  </a:txBody>
                  <a:tcPr/>
                </a:tc>
                <a:tc>
                  <a:txBody>
                    <a:bodyPr/>
                    <a:lstStyle/>
                    <a:p>
                      <a:pPr marL="171450" indent="-171450">
                        <a:buFont typeface="Arial" panose="020B0604020202020204" pitchFamily="34" charset="0"/>
                        <a:buChar char="•"/>
                      </a:pPr>
                      <a:r>
                        <a:rPr kumimoji="1" lang="en-US" altLang="ja-JP" sz="1000" dirty="0"/>
                        <a:t>We can install the same methodology quickly</a:t>
                      </a:r>
                      <a:endParaRPr kumimoji="1" lang="ja-JP" altLang="en-US" sz="1000"/>
                    </a:p>
                  </a:txBody>
                  <a:tcPr/>
                </a:tc>
                <a:tc>
                  <a:txBody>
                    <a:bodyPr/>
                    <a:lstStyle/>
                    <a:p>
                      <a:pPr marL="171450" indent="-171450">
                        <a:buFont typeface="Arial" panose="020B0604020202020204" pitchFamily="34" charset="0"/>
                        <a:buChar char="•"/>
                      </a:pPr>
                      <a:r>
                        <a:rPr kumimoji="1" lang="en-US" altLang="ja-JP" sz="1000" dirty="0"/>
                        <a:t>We can utilize the 21 gene panel when patent expires</a:t>
                      </a:r>
                      <a:endParaRPr kumimoji="1" lang="ja-JP" altLang="en-US" sz="1000"/>
                    </a:p>
                  </a:txBody>
                  <a:tcPr/>
                </a:tc>
                <a:tc>
                  <a:txBody>
                    <a:bodyPr/>
                    <a:lstStyle/>
                    <a:p>
                      <a:pPr marL="171450" indent="-171450">
                        <a:buFont typeface="Arial" panose="020B0604020202020204" pitchFamily="34" charset="0"/>
                        <a:buChar char="•"/>
                      </a:pPr>
                      <a:r>
                        <a:rPr kumimoji="1" lang="en-US" altLang="ja-JP" sz="1100" dirty="0">
                          <a:solidFill>
                            <a:srgbClr val="FF0000"/>
                          </a:solidFill>
                          <a:highlight>
                            <a:srgbClr val="FFFF00"/>
                          </a:highlight>
                        </a:rPr>
                        <a:t>We know how the final score is adjusted</a:t>
                      </a:r>
                      <a:endParaRPr kumimoji="1" lang="ja-JP" altLang="en-US" sz="1100">
                        <a:solidFill>
                          <a:srgbClr val="FF0000"/>
                        </a:solidFill>
                        <a:highlight>
                          <a:srgbClr val="FFFF00"/>
                        </a:highlight>
                      </a:endParaRPr>
                    </a:p>
                  </a:txBody>
                  <a:tcPr/>
                </a:tc>
                <a:tc>
                  <a:txBody>
                    <a:bodyPr/>
                    <a:lstStyle/>
                    <a:p>
                      <a:pPr marL="171450" indent="-171450">
                        <a:buFont typeface="Arial" panose="020B0604020202020204" pitchFamily="34" charset="0"/>
                        <a:buChar char="•"/>
                      </a:pPr>
                      <a:r>
                        <a:rPr kumimoji="1" lang="en-US" altLang="ja-JP" sz="1000" dirty="0"/>
                        <a:t>We can provide the same contents</a:t>
                      </a:r>
                      <a:endParaRPr kumimoji="1" lang="ja-JP" altLang="en-US" sz="1000"/>
                    </a:p>
                  </a:txBody>
                  <a:tcPr/>
                </a:tc>
                <a:extLst>
                  <a:ext uri="{0D108BD9-81ED-4DB2-BD59-A6C34878D82A}">
                    <a16:rowId xmlns:a16="http://schemas.microsoft.com/office/drawing/2014/main" val="2898204231"/>
                  </a:ext>
                </a:extLst>
              </a:tr>
              <a:tr h="370840">
                <a:tc>
                  <a:txBody>
                    <a:bodyPr/>
                    <a:lstStyle/>
                    <a:p>
                      <a:r>
                        <a:rPr kumimoji="1" lang="en-US" altLang="ja-JP" sz="1400" dirty="0"/>
                        <a:t>Other Competitors</a:t>
                      </a:r>
                      <a:endParaRPr kumimoji="1" lang="ja-JP" altLang="en-US" sz="1400"/>
                    </a:p>
                  </a:txBody>
                  <a:tcPr/>
                </a:tc>
                <a:tc>
                  <a:txBody>
                    <a:bodyPr/>
                    <a:lstStyle/>
                    <a:p>
                      <a:pPr marL="171450" indent="-171450">
                        <a:buFont typeface="Arial" panose="020B0604020202020204" pitchFamily="34" charset="0"/>
                        <a:buChar char="•"/>
                      </a:pPr>
                      <a:r>
                        <a:rPr kumimoji="1" lang="en-US" altLang="ja-JP" sz="1000" dirty="0">
                          <a:solidFill>
                            <a:srgbClr val="FF0000"/>
                          </a:solidFill>
                        </a:rPr>
                        <a:t>Difficult to mimic</a:t>
                      </a:r>
                      <a:endParaRPr kumimoji="1" lang="ja-JP" altLang="en-US" sz="1000">
                        <a:solidFill>
                          <a:srgbClr val="FF0000"/>
                        </a:solidFill>
                      </a:endParaRPr>
                    </a:p>
                  </a:txBody>
                  <a:tcPr/>
                </a:tc>
                <a:tc>
                  <a:txBody>
                    <a:bodyPr/>
                    <a:lstStyle/>
                    <a:p>
                      <a:pPr marL="171450" indent="-171450">
                        <a:buFont typeface="Arial" panose="020B0604020202020204" pitchFamily="34" charset="0"/>
                        <a:buChar char="•"/>
                      </a:pPr>
                      <a:r>
                        <a:rPr kumimoji="1" lang="en-US" altLang="ja-JP" sz="1000" dirty="0"/>
                        <a:t>May be easy to copy the methodology</a:t>
                      </a:r>
                      <a:endParaRPr kumimoji="1" lang="ja-JP" altLang="en-US" sz="1000"/>
                    </a:p>
                  </a:txBody>
                  <a:tcPr/>
                </a:tc>
                <a:tc>
                  <a:txBody>
                    <a:bodyPr/>
                    <a:lstStyle/>
                    <a:p>
                      <a:pPr marL="171450" indent="-171450">
                        <a:buFont typeface="Arial" panose="020B0604020202020204" pitchFamily="34" charset="0"/>
                        <a:buChar char="•"/>
                      </a:pPr>
                      <a:r>
                        <a:rPr kumimoji="1" lang="en-US" altLang="ja-JP" sz="1000" dirty="0"/>
                        <a:t>Same thing can be done by competitors</a:t>
                      </a:r>
                      <a:endParaRPr kumimoji="1" lang="ja-JP" altLang="en-US" sz="1000"/>
                    </a:p>
                  </a:txBody>
                  <a:tcPr/>
                </a:tc>
                <a:tc>
                  <a:txBody>
                    <a:bodyPr/>
                    <a:lstStyle/>
                    <a:p>
                      <a:pPr marL="171450" indent="-171450">
                        <a:buFont typeface="Arial" panose="020B0604020202020204" pitchFamily="34" charset="0"/>
                        <a:buChar char="•"/>
                      </a:pPr>
                      <a:r>
                        <a:rPr kumimoji="1" lang="en-US" altLang="ja-JP" sz="1000" dirty="0">
                          <a:solidFill>
                            <a:srgbClr val="FF0000"/>
                          </a:solidFill>
                        </a:rPr>
                        <a:t>No way to know the details</a:t>
                      </a:r>
                      <a:endParaRPr kumimoji="1" lang="ja-JP" altLang="en-US" sz="1000">
                        <a:solidFill>
                          <a:srgbClr val="FF0000"/>
                        </a:solidFill>
                      </a:endParaRPr>
                    </a:p>
                  </a:txBody>
                  <a:tcPr/>
                </a:tc>
                <a:tc>
                  <a:txBody>
                    <a:bodyPr/>
                    <a:lstStyle/>
                    <a:p>
                      <a:pPr marL="171450" indent="-171450">
                        <a:buFont typeface="Arial" panose="020B0604020202020204" pitchFamily="34" charset="0"/>
                        <a:buChar char="•"/>
                      </a:pPr>
                      <a:r>
                        <a:rPr kumimoji="1" lang="en-US" altLang="ja-JP" sz="1000" dirty="0"/>
                        <a:t>Others also can provide similar formats</a:t>
                      </a:r>
                      <a:endParaRPr kumimoji="1" lang="ja-JP" altLang="en-US" sz="1000"/>
                    </a:p>
                  </a:txBody>
                  <a:tcPr/>
                </a:tc>
                <a:extLst>
                  <a:ext uri="{0D108BD9-81ED-4DB2-BD59-A6C34878D82A}">
                    <a16:rowId xmlns:a16="http://schemas.microsoft.com/office/drawing/2014/main" val="3778370014"/>
                  </a:ext>
                </a:extLst>
              </a:tr>
            </a:tbl>
          </a:graphicData>
        </a:graphic>
      </p:graphicFrame>
      <p:sp>
        <p:nvSpPr>
          <p:cNvPr id="19" name="Rectangle 67">
            <a:extLst>
              <a:ext uri="{FF2B5EF4-FFF2-40B4-BE49-F238E27FC236}">
                <a16:creationId xmlns:a16="http://schemas.microsoft.com/office/drawing/2014/main" id="{5806BD19-F28C-99A3-A9AC-F07332059E66}"/>
              </a:ext>
            </a:extLst>
          </p:cNvPr>
          <p:cNvSpPr>
            <a:spLocks noChangeArrowheads="1"/>
          </p:cNvSpPr>
          <p:nvPr/>
        </p:nvSpPr>
        <p:spPr bwMode="auto">
          <a:xfrm>
            <a:off x="3292395" y="2734693"/>
            <a:ext cx="1134564" cy="512290"/>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20" name="Text Box 68">
            <a:extLst>
              <a:ext uri="{FF2B5EF4-FFF2-40B4-BE49-F238E27FC236}">
                <a16:creationId xmlns:a16="http://schemas.microsoft.com/office/drawing/2014/main" id="{DB901F31-3E24-8654-8064-6BDBDA35CA11}"/>
              </a:ext>
            </a:extLst>
          </p:cNvPr>
          <p:cNvSpPr txBox="1">
            <a:spLocks noChangeArrowheads="1"/>
          </p:cNvSpPr>
          <p:nvPr/>
        </p:nvSpPr>
        <p:spPr bwMode="auto">
          <a:xfrm>
            <a:off x="3357665" y="2771808"/>
            <a:ext cx="1019522" cy="446917"/>
          </a:xfrm>
          <a:prstGeom prst="rect">
            <a:avLst/>
          </a:prstGeom>
          <a:noFill/>
          <a:ln w="9525">
            <a:noFill/>
            <a:miter lim="800000"/>
            <a:headEnd/>
            <a:tailEnd/>
          </a:ln>
        </p:spPr>
        <p:txBody>
          <a:bodyPr wrap="square" lIns="0" tIns="0" rIns="0" bIns="0" anchor="ctr">
            <a:spAutoFit/>
          </a:bodyPr>
          <a:lstStyle/>
          <a:p>
            <a:pPr algn="ctr" eaLnBrk="0" hangingPunct="0">
              <a:lnSpc>
                <a:spcPct val="80000"/>
              </a:lnSpc>
              <a:buClr>
                <a:srgbClr val="FF6600"/>
              </a:buClr>
              <a:buFont typeface="Arial" charset="0"/>
              <a:buNone/>
              <a:defRPr/>
            </a:pPr>
            <a:r>
              <a:rPr lang="en-US" sz="1200" b="1" dirty="0">
                <a:ea typeface="PMingLiU" pitchFamily="18" charset="-120"/>
              </a:rPr>
              <a:t>2</a:t>
            </a:r>
            <a:r>
              <a:rPr lang="en-US" sz="1200" b="1" baseline="0" dirty="0">
                <a:ea typeface="PMingLiU" pitchFamily="18" charset="-120"/>
                <a:cs typeface="+mn-cs"/>
              </a:rPr>
              <a:t>. RNA extraction from Specimen</a:t>
            </a:r>
          </a:p>
        </p:txBody>
      </p:sp>
      <p:sp>
        <p:nvSpPr>
          <p:cNvPr id="21" name="Rectangle 69">
            <a:extLst>
              <a:ext uri="{FF2B5EF4-FFF2-40B4-BE49-F238E27FC236}">
                <a16:creationId xmlns:a16="http://schemas.microsoft.com/office/drawing/2014/main" id="{36ED2AAA-2D46-8249-3818-FBA6841BA936}"/>
              </a:ext>
            </a:extLst>
          </p:cNvPr>
          <p:cNvSpPr>
            <a:spLocks noChangeArrowheads="1"/>
          </p:cNvSpPr>
          <p:nvPr/>
        </p:nvSpPr>
        <p:spPr bwMode="auto">
          <a:xfrm>
            <a:off x="1778242" y="2725760"/>
            <a:ext cx="1134565" cy="512290"/>
          </a:xfrm>
          <a:prstGeom prst="rect">
            <a:avLst/>
          </a:prstGeom>
          <a:solidFill>
            <a:srgbClr val="F6AEF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22" name="Text Box 70">
            <a:extLst>
              <a:ext uri="{FF2B5EF4-FFF2-40B4-BE49-F238E27FC236}">
                <a16:creationId xmlns:a16="http://schemas.microsoft.com/office/drawing/2014/main" id="{8B08889C-99C2-1092-A917-3EF50B06E050}"/>
              </a:ext>
            </a:extLst>
          </p:cNvPr>
          <p:cNvSpPr txBox="1">
            <a:spLocks noChangeArrowheads="1"/>
          </p:cNvSpPr>
          <p:nvPr/>
        </p:nvSpPr>
        <p:spPr bwMode="auto">
          <a:xfrm>
            <a:off x="1778241" y="2749120"/>
            <a:ext cx="1092148" cy="446917"/>
          </a:xfrm>
          <a:prstGeom prst="rect">
            <a:avLst/>
          </a:prstGeom>
          <a:noFill/>
          <a:ln w="9525">
            <a:noFill/>
            <a:miter lim="800000"/>
            <a:headEnd/>
            <a:tailEnd/>
          </a:ln>
        </p:spPr>
        <p:txBody>
          <a:bodyPr wrap="square" lIns="0" tIns="0" rIns="0" bIns="0" anchor="ctr">
            <a:spAutoFit/>
          </a:bodyPr>
          <a:lstStyle/>
          <a:p>
            <a:pPr algn="ctr" eaLnBrk="0" hangingPunct="0">
              <a:lnSpc>
                <a:spcPct val="80000"/>
              </a:lnSpc>
              <a:buClr>
                <a:srgbClr val="FF6600"/>
              </a:buClr>
              <a:buFont typeface="Arial" charset="0"/>
              <a:buNone/>
              <a:defRPr/>
            </a:pPr>
            <a:r>
              <a:rPr lang="en-US" sz="1200" b="1" baseline="0" dirty="0">
                <a:ea typeface="PMingLiU" pitchFamily="18" charset="-120"/>
                <a:cs typeface="+mn-cs"/>
              </a:rPr>
              <a:t>1. </a:t>
            </a:r>
            <a:r>
              <a:rPr lang="en-US" sz="1200" b="1" baseline="0" dirty="0">
                <a:solidFill>
                  <a:srgbClr val="FF0000"/>
                </a:solidFill>
                <a:ea typeface="PMingLiU" pitchFamily="18" charset="-120"/>
                <a:cs typeface="+mn-cs"/>
              </a:rPr>
              <a:t>Specimen</a:t>
            </a:r>
          </a:p>
          <a:p>
            <a:pPr algn="ctr" eaLnBrk="0" hangingPunct="0">
              <a:lnSpc>
                <a:spcPct val="80000"/>
              </a:lnSpc>
              <a:buClr>
                <a:srgbClr val="FF6600"/>
              </a:buClr>
              <a:buFont typeface="Arial" charset="0"/>
              <a:buNone/>
              <a:defRPr/>
            </a:pPr>
            <a:r>
              <a:rPr lang="en-US" sz="1200" b="1" dirty="0">
                <a:solidFill>
                  <a:srgbClr val="FF0000"/>
                </a:solidFill>
                <a:ea typeface="PMingLiU" pitchFamily="18" charset="-120"/>
              </a:rPr>
              <a:t>Quality check and processing</a:t>
            </a:r>
            <a:endParaRPr lang="en-US" sz="1200" b="1" baseline="0" dirty="0">
              <a:solidFill>
                <a:srgbClr val="FF0000"/>
              </a:solidFill>
              <a:ea typeface="PMingLiU" pitchFamily="18" charset="-120"/>
              <a:cs typeface="+mn-cs"/>
            </a:endParaRPr>
          </a:p>
        </p:txBody>
      </p:sp>
      <p:sp>
        <p:nvSpPr>
          <p:cNvPr id="23" name="Rectangle 73">
            <a:extLst>
              <a:ext uri="{FF2B5EF4-FFF2-40B4-BE49-F238E27FC236}">
                <a16:creationId xmlns:a16="http://schemas.microsoft.com/office/drawing/2014/main" id="{8337C9A8-00AD-0785-8A1A-6DDA4E7FA0EA}"/>
              </a:ext>
            </a:extLst>
          </p:cNvPr>
          <p:cNvSpPr>
            <a:spLocks noChangeArrowheads="1"/>
          </p:cNvSpPr>
          <p:nvPr/>
        </p:nvSpPr>
        <p:spPr bwMode="auto">
          <a:xfrm>
            <a:off x="4746058" y="2745523"/>
            <a:ext cx="1122086" cy="494834"/>
          </a:xfrm>
          <a:prstGeom prst="rect">
            <a:avLst/>
          </a:prstGeom>
          <a:solidFill>
            <a:srgbClr val="FFFF00"/>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24" name="Text Box 74">
            <a:extLst>
              <a:ext uri="{FF2B5EF4-FFF2-40B4-BE49-F238E27FC236}">
                <a16:creationId xmlns:a16="http://schemas.microsoft.com/office/drawing/2014/main" id="{2F185E92-E78C-F37E-8FA4-A51E52336961}"/>
              </a:ext>
            </a:extLst>
          </p:cNvPr>
          <p:cNvSpPr txBox="1">
            <a:spLocks noChangeArrowheads="1"/>
          </p:cNvSpPr>
          <p:nvPr/>
        </p:nvSpPr>
        <p:spPr bwMode="auto">
          <a:xfrm>
            <a:off x="4837581" y="2768352"/>
            <a:ext cx="970417" cy="446917"/>
          </a:xfrm>
          <a:prstGeom prst="rect">
            <a:avLst/>
          </a:prstGeom>
          <a:noFill/>
          <a:ln w="9525">
            <a:noFill/>
            <a:miter lim="800000"/>
            <a:headEnd/>
            <a:tailEnd/>
          </a:ln>
        </p:spPr>
        <p:txBody>
          <a:bodyPr wrap="square" lIns="0" tIns="0" rIns="0" bIns="0" anchor="ctr">
            <a:spAutoFit/>
          </a:bodyPr>
          <a:lstStyle/>
          <a:p>
            <a:pPr algn="ctr" eaLnBrk="0" hangingPunct="0">
              <a:lnSpc>
                <a:spcPct val="80000"/>
              </a:lnSpc>
              <a:buClr>
                <a:srgbClr val="FF6600"/>
              </a:buClr>
              <a:buFont typeface="Arial" charset="0"/>
              <a:buNone/>
              <a:defRPr/>
            </a:pPr>
            <a:r>
              <a:rPr lang="en-US" sz="1200" b="1" dirty="0">
                <a:ea typeface="PMingLiU" pitchFamily="18" charset="-120"/>
              </a:rPr>
              <a:t>3. 21 gene Amplification</a:t>
            </a:r>
          </a:p>
          <a:p>
            <a:pPr algn="ctr" eaLnBrk="0" hangingPunct="0">
              <a:lnSpc>
                <a:spcPct val="80000"/>
              </a:lnSpc>
              <a:buClr>
                <a:srgbClr val="FF6600"/>
              </a:buClr>
              <a:buFont typeface="Arial" charset="0"/>
              <a:buNone/>
              <a:defRPr/>
            </a:pPr>
            <a:r>
              <a:rPr lang="en-US" sz="1200" b="1" baseline="0" dirty="0">
                <a:ea typeface="PMingLiU" pitchFamily="18" charset="-120"/>
                <a:cs typeface="+mn-cs"/>
              </a:rPr>
              <a:t>(RT-PCR)</a:t>
            </a:r>
          </a:p>
        </p:txBody>
      </p:sp>
      <p:sp>
        <p:nvSpPr>
          <p:cNvPr id="25" name="Rectangle 75">
            <a:extLst>
              <a:ext uri="{FF2B5EF4-FFF2-40B4-BE49-F238E27FC236}">
                <a16:creationId xmlns:a16="http://schemas.microsoft.com/office/drawing/2014/main" id="{630823A5-3EA9-8DE9-F428-AA45B180A972}"/>
              </a:ext>
            </a:extLst>
          </p:cNvPr>
          <p:cNvSpPr>
            <a:spLocks noChangeArrowheads="1"/>
          </p:cNvSpPr>
          <p:nvPr/>
        </p:nvSpPr>
        <p:spPr bwMode="auto">
          <a:xfrm>
            <a:off x="6200175" y="2748174"/>
            <a:ext cx="1189349" cy="495366"/>
          </a:xfrm>
          <a:prstGeom prst="rect">
            <a:avLst/>
          </a:prstGeom>
          <a:solidFill>
            <a:srgbClr val="FFFF00"/>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26" name="Text Box 76">
            <a:extLst>
              <a:ext uri="{FF2B5EF4-FFF2-40B4-BE49-F238E27FC236}">
                <a16:creationId xmlns:a16="http://schemas.microsoft.com/office/drawing/2014/main" id="{CB41B445-ED6A-D3DB-3D99-5BC42930279A}"/>
              </a:ext>
            </a:extLst>
          </p:cNvPr>
          <p:cNvSpPr txBox="1">
            <a:spLocks noChangeArrowheads="1"/>
          </p:cNvSpPr>
          <p:nvPr/>
        </p:nvSpPr>
        <p:spPr bwMode="auto">
          <a:xfrm>
            <a:off x="6260322" y="2762906"/>
            <a:ext cx="1014269" cy="446917"/>
          </a:xfrm>
          <a:prstGeom prst="rect">
            <a:avLst/>
          </a:prstGeom>
          <a:noFill/>
          <a:ln w="9525">
            <a:noFill/>
            <a:miter lim="800000"/>
            <a:headEnd/>
            <a:tailEnd/>
          </a:ln>
        </p:spPr>
        <p:txBody>
          <a:bodyPr wrap="square" lIns="0" tIns="0" rIns="0" bIns="0" anchor="ctr">
            <a:spAutoFit/>
          </a:bodyPr>
          <a:lstStyle/>
          <a:p>
            <a:pPr algn="ctr" eaLnBrk="0" hangingPunct="0">
              <a:lnSpc>
                <a:spcPct val="80000"/>
              </a:lnSpc>
              <a:buClr>
                <a:srgbClr val="FF6600"/>
              </a:buClr>
              <a:buFont typeface="Arial" charset="0"/>
              <a:buNone/>
              <a:defRPr/>
            </a:pPr>
            <a:r>
              <a:rPr lang="en-US" sz="1200" b="1" dirty="0">
                <a:ea typeface="PMingLiU" pitchFamily="18" charset="-120"/>
              </a:rPr>
              <a:t>4. </a:t>
            </a:r>
            <a:r>
              <a:rPr lang="en-US" sz="1200" b="1" dirty="0">
                <a:solidFill>
                  <a:srgbClr val="FF0000"/>
                </a:solidFill>
                <a:ea typeface="PMingLiU" pitchFamily="18" charset="-120"/>
              </a:rPr>
              <a:t>Recurrence Score Calculation</a:t>
            </a:r>
            <a:endParaRPr lang="en-US" sz="1200" b="1" baseline="0" dirty="0">
              <a:solidFill>
                <a:srgbClr val="FF0000"/>
              </a:solidFill>
              <a:ea typeface="PMingLiU" pitchFamily="18" charset="-120"/>
              <a:cs typeface="+mn-cs"/>
            </a:endParaRPr>
          </a:p>
        </p:txBody>
      </p:sp>
      <p:sp>
        <p:nvSpPr>
          <p:cNvPr id="36" name="Rectangle 94">
            <a:extLst>
              <a:ext uri="{FF2B5EF4-FFF2-40B4-BE49-F238E27FC236}">
                <a16:creationId xmlns:a16="http://schemas.microsoft.com/office/drawing/2014/main" id="{F4643A7F-16F2-237D-4AC2-9255F94D49D6}"/>
              </a:ext>
            </a:extLst>
          </p:cNvPr>
          <p:cNvSpPr>
            <a:spLocks noChangeArrowheads="1"/>
          </p:cNvSpPr>
          <p:nvPr/>
        </p:nvSpPr>
        <p:spPr bwMode="auto">
          <a:xfrm>
            <a:off x="7616410" y="2741270"/>
            <a:ext cx="1164551" cy="457200"/>
          </a:xfrm>
          <a:prstGeom prst="rect">
            <a:avLst/>
          </a:prstGeom>
          <a:solidFill>
            <a:srgbClr val="B8D2DF"/>
          </a:solidFill>
          <a:ln w="9525">
            <a:noFill/>
            <a:miter lim="800000"/>
            <a:headEnd/>
            <a:tailEnd/>
          </a:ln>
        </p:spPr>
        <p:txBody>
          <a:bodyPr wrap="none" lIns="0" tIns="0" rIns="0" bIns="0" anchor="ctr"/>
          <a:lstStyle/>
          <a:p>
            <a:pPr algn="ctr" eaLnBrk="0" hangingPunct="0">
              <a:lnSpc>
                <a:spcPct val="90000"/>
              </a:lnSpc>
              <a:spcBef>
                <a:spcPct val="25000"/>
              </a:spcBef>
              <a:spcAft>
                <a:spcPct val="25000"/>
              </a:spcAft>
              <a:buClr>
                <a:srgbClr val="FF6600"/>
              </a:buClr>
              <a:buFont typeface="Arial" charset="0"/>
              <a:buNone/>
              <a:defRPr/>
            </a:pPr>
            <a:endParaRPr lang="en-US" sz="2800" b="1" baseline="0">
              <a:solidFill>
                <a:prstClr val="white"/>
              </a:solidFill>
              <a:ea typeface="PMingLiU" pitchFamily="18" charset="-120"/>
              <a:cs typeface="+mn-cs"/>
            </a:endParaRPr>
          </a:p>
        </p:txBody>
      </p:sp>
      <p:sp>
        <p:nvSpPr>
          <p:cNvPr id="37" name="Text Box 95">
            <a:extLst>
              <a:ext uri="{FF2B5EF4-FFF2-40B4-BE49-F238E27FC236}">
                <a16:creationId xmlns:a16="http://schemas.microsoft.com/office/drawing/2014/main" id="{92169535-BBE2-B012-DC14-D43EFA7B2814}"/>
              </a:ext>
            </a:extLst>
          </p:cNvPr>
          <p:cNvSpPr txBox="1">
            <a:spLocks noChangeArrowheads="1"/>
          </p:cNvSpPr>
          <p:nvPr/>
        </p:nvSpPr>
        <p:spPr bwMode="auto">
          <a:xfrm>
            <a:off x="7796705" y="2828200"/>
            <a:ext cx="830263" cy="299184"/>
          </a:xfrm>
          <a:prstGeom prst="rect">
            <a:avLst/>
          </a:prstGeom>
          <a:noFill/>
          <a:ln w="9525">
            <a:noFill/>
            <a:miter lim="800000"/>
            <a:headEnd/>
            <a:tailEnd/>
          </a:ln>
        </p:spPr>
        <p:txBody>
          <a:bodyPr lIns="0" tIns="0" rIns="0" bIns="0" anchor="ctr">
            <a:spAutoFit/>
          </a:bodyPr>
          <a:lstStyle/>
          <a:p>
            <a:pPr algn="ctr" eaLnBrk="0" hangingPunct="0">
              <a:lnSpc>
                <a:spcPct val="80000"/>
              </a:lnSpc>
              <a:buClr>
                <a:srgbClr val="FF6600"/>
              </a:buClr>
              <a:buFont typeface="Arial" charset="0"/>
              <a:buNone/>
              <a:defRPr/>
            </a:pPr>
            <a:r>
              <a:rPr lang="en-US" sz="1200" b="1" baseline="0" dirty="0">
                <a:ea typeface="PMingLiU" pitchFamily="18" charset="-120"/>
                <a:cs typeface="+mn-cs"/>
              </a:rPr>
              <a:t>5. Results Generation</a:t>
            </a:r>
          </a:p>
        </p:txBody>
      </p:sp>
      <p:pic>
        <p:nvPicPr>
          <p:cNvPr id="47" name="Picture 117" descr="computer">
            <a:extLst>
              <a:ext uri="{FF2B5EF4-FFF2-40B4-BE49-F238E27FC236}">
                <a16:creationId xmlns:a16="http://schemas.microsoft.com/office/drawing/2014/main" id="{B47E4DD8-0325-9BCA-1A8D-B22C0FB86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2709" y="3442481"/>
            <a:ext cx="1189350" cy="71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19" descr="Gene1">
            <a:extLst>
              <a:ext uri="{FF2B5EF4-FFF2-40B4-BE49-F238E27FC236}">
                <a16:creationId xmlns:a16="http://schemas.microsoft.com/office/drawing/2014/main" id="{B6E1E133-C2C0-F80B-48D7-265B00237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096" y="3339519"/>
            <a:ext cx="630917" cy="842537"/>
          </a:xfrm>
          <a:prstGeom prst="rect">
            <a:avLst/>
          </a:prstGeom>
          <a:noFill/>
          <a:ln w="317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57" name="Picture 103" descr="path">
            <a:extLst>
              <a:ext uri="{FF2B5EF4-FFF2-40B4-BE49-F238E27FC236}">
                <a16:creationId xmlns:a16="http://schemas.microsoft.com/office/drawing/2014/main" id="{F2A6BF87-2099-2F3E-179B-13436E282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5856" y="3381966"/>
            <a:ext cx="871526" cy="81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図 61">
            <a:extLst>
              <a:ext uri="{FF2B5EF4-FFF2-40B4-BE49-F238E27FC236}">
                <a16:creationId xmlns:a16="http://schemas.microsoft.com/office/drawing/2014/main" id="{3BBE5BFF-0FBC-FC04-9AF9-A64B3455CC2C}"/>
              </a:ext>
            </a:extLst>
          </p:cNvPr>
          <p:cNvPicPr>
            <a:picLocks noChangeAspect="1"/>
          </p:cNvPicPr>
          <p:nvPr/>
        </p:nvPicPr>
        <p:blipFill>
          <a:blip r:embed="rId5"/>
          <a:stretch>
            <a:fillRect/>
          </a:stretch>
        </p:blipFill>
        <p:spPr>
          <a:xfrm>
            <a:off x="3160354" y="3442481"/>
            <a:ext cx="1311138" cy="634591"/>
          </a:xfrm>
          <a:prstGeom prst="rect">
            <a:avLst/>
          </a:prstGeom>
        </p:spPr>
      </p:pic>
      <p:pic>
        <p:nvPicPr>
          <p:cNvPr id="64" name="図 63">
            <a:extLst>
              <a:ext uri="{FF2B5EF4-FFF2-40B4-BE49-F238E27FC236}">
                <a16:creationId xmlns:a16="http://schemas.microsoft.com/office/drawing/2014/main" id="{9A520AF7-AD84-AD7F-C05F-A8D43050A2B5}"/>
              </a:ext>
            </a:extLst>
          </p:cNvPr>
          <p:cNvPicPr>
            <a:picLocks noChangeAspect="1"/>
          </p:cNvPicPr>
          <p:nvPr/>
        </p:nvPicPr>
        <p:blipFill>
          <a:blip r:embed="rId6"/>
          <a:stretch>
            <a:fillRect/>
          </a:stretch>
        </p:blipFill>
        <p:spPr>
          <a:xfrm>
            <a:off x="4956229" y="3310164"/>
            <a:ext cx="701743" cy="960510"/>
          </a:xfrm>
          <a:prstGeom prst="rect">
            <a:avLst/>
          </a:prstGeom>
        </p:spPr>
      </p:pic>
      <p:sp>
        <p:nvSpPr>
          <p:cNvPr id="65" name="コンテンツ プレースホルダー 2">
            <a:extLst>
              <a:ext uri="{FF2B5EF4-FFF2-40B4-BE49-F238E27FC236}">
                <a16:creationId xmlns:a16="http://schemas.microsoft.com/office/drawing/2014/main" id="{87AA00BF-C516-3E0B-D248-B0B12D25F562}"/>
              </a:ext>
            </a:extLst>
          </p:cNvPr>
          <p:cNvSpPr txBox="1">
            <a:spLocks/>
          </p:cNvSpPr>
          <p:nvPr/>
        </p:nvSpPr>
        <p:spPr>
          <a:xfrm>
            <a:off x="470588" y="1268761"/>
            <a:ext cx="8229600" cy="1280472"/>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600" dirty="0"/>
              <a:t>The strength of ODX are</a:t>
            </a:r>
          </a:p>
          <a:p>
            <a:pPr lvl="1"/>
            <a:r>
              <a:rPr kumimoji="1" lang="en-US" altLang="ja-JP" sz="1200" dirty="0"/>
              <a:t>The methodology of score calculation and the 21 genes is protected by patent</a:t>
            </a:r>
          </a:p>
          <a:p>
            <a:pPr lvl="1"/>
            <a:r>
              <a:rPr kumimoji="1" lang="en-US" altLang="ja-JP" sz="1200" dirty="0"/>
              <a:t>Strong clinical usefulness proven with long-term (up to 9 years) prospective clinical trials with large sample size (more than 10,000)</a:t>
            </a:r>
          </a:p>
          <a:p>
            <a:pPr lvl="1"/>
            <a:r>
              <a:rPr kumimoji="1" lang="en-US" altLang="ja-JP" sz="1200" dirty="0"/>
              <a:t>Some secret technological know-how (not disclosed) can secure the reproducibility (90%) of the test (very important)</a:t>
            </a:r>
          </a:p>
          <a:p>
            <a:r>
              <a:rPr kumimoji="1" lang="en-US" altLang="ja-JP" sz="1600" dirty="0"/>
              <a:t>Several Chinese companies provide so-called “21-gene” scores, but the reproducibility is less than 70% (this will not clear regulatory requirement)</a:t>
            </a:r>
          </a:p>
          <a:p>
            <a:r>
              <a:rPr kumimoji="1" lang="en-US" altLang="ja-JP" sz="1600" b="1" u="sng" dirty="0"/>
              <a:t>We are the only company </a:t>
            </a:r>
            <a:r>
              <a:rPr kumimoji="1" lang="en-US" altLang="ja-JP" sz="1600" dirty="0"/>
              <a:t>that have the know-how to secure 90% correlation between our results and ODX scores which is considered as </a:t>
            </a:r>
            <a:r>
              <a:rPr kumimoji="1" lang="en-US" altLang="ja-JP" sz="1600" b="1" u="sng" dirty="0"/>
              <a:t>equivalent to the originator </a:t>
            </a:r>
            <a:r>
              <a:rPr kumimoji="1" lang="en-US" altLang="ja-JP" sz="1600" dirty="0"/>
              <a:t>(condition of having regulatory approval)</a:t>
            </a:r>
          </a:p>
          <a:p>
            <a:endParaRPr kumimoji="1" lang="en-US" altLang="ja-JP" sz="1600" dirty="0"/>
          </a:p>
        </p:txBody>
      </p:sp>
    </p:spTree>
    <p:extLst>
      <p:ext uri="{BB962C8B-B14F-4D97-AF65-F5344CB8AC3E}">
        <p14:creationId xmlns:p14="http://schemas.microsoft.com/office/powerpoint/2010/main" val="40738098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95A5F-9D6B-223A-6A16-7C0DDAB33AD6}"/>
              </a:ext>
            </a:extLst>
          </p:cNvPr>
          <p:cNvSpPr>
            <a:spLocks noGrp="1"/>
          </p:cNvSpPr>
          <p:nvPr>
            <p:ph type="title"/>
          </p:nvPr>
        </p:nvSpPr>
        <p:spPr/>
        <p:txBody>
          <a:bodyPr>
            <a:noAutofit/>
          </a:bodyPr>
          <a:lstStyle/>
          <a:p>
            <a:r>
              <a:rPr kumimoji="1" lang="ja-JP" altLang="en-US" sz="3200"/>
              <a:t>アルゴリズムの同一性を示すことが可能である</a:t>
            </a:r>
          </a:p>
        </p:txBody>
      </p:sp>
      <p:sp>
        <p:nvSpPr>
          <p:cNvPr id="3" name="コンテンツ プレースホルダー 2">
            <a:extLst>
              <a:ext uri="{FF2B5EF4-FFF2-40B4-BE49-F238E27FC236}">
                <a16:creationId xmlns:a16="http://schemas.microsoft.com/office/drawing/2014/main" id="{5E57CB7D-BD72-E51A-D09D-1415FFD53913}"/>
              </a:ext>
            </a:extLst>
          </p:cNvPr>
          <p:cNvSpPr>
            <a:spLocks noGrp="1"/>
          </p:cNvSpPr>
          <p:nvPr>
            <p:ph idx="1"/>
          </p:nvPr>
        </p:nvSpPr>
        <p:spPr>
          <a:xfrm>
            <a:off x="457200" y="1600200"/>
            <a:ext cx="4402832" cy="4525963"/>
          </a:xfrm>
        </p:spPr>
        <p:txBody>
          <a:bodyPr>
            <a:normAutofit/>
          </a:bodyPr>
          <a:lstStyle/>
          <a:p>
            <a:r>
              <a:rPr kumimoji="1" lang="en-US" altLang="ja-JP" sz="1800" dirty="0"/>
              <a:t>We have the know-how, beyond the descriptions in the patent, for establishing generic 21-gene test scheme</a:t>
            </a:r>
          </a:p>
          <a:p>
            <a:pPr lvl="1"/>
            <a:r>
              <a:rPr kumimoji="1" lang="en-US" altLang="ja-JP" sz="1600" dirty="0"/>
              <a:t>Technically we can show the equivalence to the originator by showing high correlation coefficient (r=0.9)</a:t>
            </a:r>
          </a:p>
          <a:p>
            <a:endParaRPr kumimoji="1" lang="en-US" altLang="ja-JP" sz="2000" dirty="0"/>
          </a:p>
          <a:p>
            <a:r>
              <a:rPr kumimoji="1" lang="en-US" altLang="ja-JP" sz="1800" dirty="0"/>
              <a:t>We have strong ties with top KOLs in Japan to conduct the Bridging Study required by PMDA (details to be confirmed with PMDA)</a:t>
            </a:r>
          </a:p>
          <a:p>
            <a:pPr lvl="1"/>
            <a:r>
              <a:rPr kumimoji="1" lang="en-US" altLang="ja-JP" sz="1400" dirty="0"/>
              <a:t>Exact Sciences will not provide their results from the same tissue samples for our study</a:t>
            </a:r>
          </a:p>
          <a:p>
            <a:pPr lvl="1"/>
            <a:r>
              <a:rPr kumimoji="1" lang="en-US" altLang="ja-JP" sz="1400" dirty="0"/>
              <a:t>We have a unique approach to conduct the comparison study with KOLs’ support</a:t>
            </a:r>
          </a:p>
          <a:p>
            <a:pPr lvl="1"/>
            <a:endParaRPr kumimoji="1" lang="ja-JP" altLang="en-US" sz="1400"/>
          </a:p>
        </p:txBody>
      </p:sp>
      <p:pic>
        <p:nvPicPr>
          <p:cNvPr id="5" name="図 4">
            <a:extLst>
              <a:ext uri="{FF2B5EF4-FFF2-40B4-BE49-F238E27FC236}">
                <a16:creationId xmlns:a16="http://schemas.microsoft.com/office/drawing/2014/main" id="{95F02F28-A051-5E2E-B05F-18B2C5F98900}"/>
              </a:ext>
            </a:extLst>
          </p:cNvPr>
          <p:cNvPicPr>
            <a:picLocks noChangeAspect="1"/>
          </p:cNvPicPr>
          <p:nvPr/>
        </p:nvPicPr>
        <p:blipFill rotWithShape="1">
          <a:blip r:embed="rId2"/>
          <a:srcRect t="-1" b="4335"/>
          <a:stretch/>
        </p:blipFill>
        <p:spPr>
          <a:xfrm>
            <a:off x="5348165" y="1772816"/>
            <a:ext cx="3344044" cy="1080120"/>
          </a:xfrm>
          <a:prstGeom prst="rect">
            <a:avLst/>
          </a:prstGeom>
        </p:spPr>
      </p:pic>
      <p:grpSp>
        <p:nvGrpSpPr>
          <p:cNvPr id="6" name="グループ化 5">
            <a:extLst>
              <a:ext uri="{FF2B5EF4-FFF2-40B4-BE49-F238E27FC236}">
                <a16:creationId xmlns:a16="http://schemas.microsoft.com/office/drawing/2014/main" id="{14C90C36-08C9-70F0-9369-D64781376D55}"/>
              </a:ext>
            </a:extLst>
          </p:cNvPr>
          <p:cNvGrpSpPr/>
          <p:nvPr/>
        </p:nvGrpSpPr>
        <p:grpSpPr>
          <a:xfrm>
            <a:off x="5211081" y="4437112"/>
            <a:ext cx="3263950" cy="1080120"/>
            <a:chOff x="539552" y="1905000"/>
            <a:chExt cx="6343724" cy="1892300"/>
          </a:xfrm>
        </p:grpSpPr>
        <p:pic>
          <p:nvPicPr>
            <p:cNvPr id="7" name="図 6">
              <a:extLst>
                <a:ext uri="{FF2B5EF4-FFF2-40B4-BE49-F238E27FC236}">
                  <a16:creationId xmlns:a16="http://schemas.microsoft.com/office/drawing/2014/main" id="{08EB6691-F773-FD18-CA0B-CCD4964DD496}"/>
                </a:ext>
              </a:extLst>
            </p:cNvPr>
            <p:cNvPicPr>
              <a:picLocks noChangeAspect="1"/>
            </p:cNvPicPr>
            <p:nvPr/>
          </p:nvPicPr>
          <p:blipFill>
            <a:blip r:embed="rId3"/>
            <a:stretch>
              <a:fillRect/>
            </a:stretch>
          </p:blipFill>
          <p:spPr>
            <a:xfrm>
              <a:off x="539552" y="1905000"/>
              <a:ext cx="3746500" cy="1892300"/>
            </a:xfrm>
            <a:prstGeom prst="rect">
              <a:avLst/>
            </a:prstGeom>
          </p:spPr>
        </p:pic>
        <p:pic>
          <p:nvPicPr>
            <p:cNvPr id="8" name="図 7">
              <a:extLst>
                <a:ext uri="{FF2B5EF4-FFF2-40B4-BE49-F238E27FC236}">
                  <a16:creationId xmlns:a16="http://schemas.microsoft.com/office/drawing/2014/main" id="{1A2C8DFE-ECC2-5341-AC04-19EB9259D59B}"/>
                </a:ext>
              </a:extLst>
            </p:cNvPr>
            <p:cNvPicPr>
              <a:picLocks noChangeAspect="1"/>
            </p:cNvPicPr>
            <p:nvPr/>
          </p:nvPicPr>
          <p:blipFill>
            <a:blip r:embed="rId4"/>
            <a:stretch>
              <a:fillRect/>
            </a:stretch>
          </p:blipFill>
          <p:spPr>
            <a:xfrm>
              <a:off x="4355976" y="1905000"/>
              <a:ext cx="2527300" cy="1155700"/>
            </a:xfrm>
            <a:prstGeom prst="rect">
              <a:avLst/>
            </a:prstGeom>
          </p:spPr>
        </p:pic>
      </p:grpSp>
      <p:sp>
        <p:nvSpPr>
          <p:cNvPr id="9" name="Text Box 10">
            <a:extLst>
              <a:ext uri="{FF2B5EF4-FFF2-40B4-BE49-F238E27FC236}">
                <a16:creationId xmlns:a16="http://schemas.microsoft.com/office/drawing/2014/main" id="{CCCC6A4A-2666-7BDA-BE34-CA817C4A902D}"/>
              </a:ext>
            </a:extLst>
          </p:cNvPr>
          <p:cNvSpPr txBox="1">
            <a:spLocks noChangeArrowheads="1"/>
          </p:cNvSpPr>
          <p:nvPr/>
        </p:nvSpPr>
        <p:spPr bwMode="auto">
          <a:xfrm>
            <a:off x="6876256" y="4881339"/>
            <a:ext cx="105509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1050" baseline="0" dirty="0">
                <a:cs typeface="Arial" charset="0"/>
              </a:rPr>
              <a:t>Tissue</a:t>
            </a:r>
          </a:p>
          <a:p>
            <a:pPr algn="ctr" eaLnBrk="1" hangingPunct="1"/>
            <a:r>
              <a:rPr lang="en-US" sz="1050" baseline="0" dirty="0">
                <a:cs typeface="Arial" charset="0"/>
              </a:rPr>
              <a:t>Paraffin Block</a:t>
            </a:r>
          </a:p>
        </p:txBody>
      </p:sp>
      <p:sp>
        <p:nvSpPr>
          <p:cNvPr id="10" name="Text Box 10">
            <a:extLst>
              <a:ext uri="{FF2B5EF4-FFF2-40B4-BE49-F238E27FC236}">
                <a16:creationId xmlns:a16="http://schemas.microsoft.com/office/drawing/2014/main" id="{1936ED47-A3C0-E596-D1EF-40171F23BB61}"/>
              </a:ext>
            </a:extLst>
          </p:cNvPr>
          <p:cNvSpPr txBox="1">
            <a:spLocks noChangeArrowheads="1"/>
          </p:cNvSpPr>
          <p:nvPr/>
        </p:nvSpPr>
        <p:spPr bwMode="auto">
          <a:xfrm>
            <a:off x="7761738" y="4887576"/>
            <a:ext cx="81304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30000">
                <a:solidFill>
                  <a:schemeClr val="tx1"/>
                </a:solidFill>
                <a:latin typeface="Arial" charset="0"/>
              </a:defRPr>
            </a:lvl1pPr>
            <a:lvl2pPr marL="742950" indent="-285750" eaLnBrk="0" hangingPunct="0">
              <a:defRPr baseline="30000">
                <a:solidFill>
                  <a:schemeClr val="tx1"/>
                </a:solidFill>
                <a:latin typeface="Arial" charset="0"/>
              </a:defRPr>
            </a:lvl2pPr>
            <a:lvl3pPr marL="1143000" indent="-228600" eaLnBrk="0" hangingPunct="0">
              <a:defRPr baseline="30000">
                <a:solidFill>
                  <a:schemeClr val="tx1"/>
                </a:solidFill>
                <a:latin typeface="Arial" charset="0"/>
              </a:defRPr>
            </a:lvl3pPr>
            <a:lvl4pPr marL="1600200" indent="-228600" eaLnBrk="0" hangingPunct="0">
              <a:defRPr baseline="30000">
                <a:solidFill>
                  <a:schemeClr val="tx1"/>
                </a:solidFill>
                <a:latin typeface="Arial" charset="0"/>
              </a:defRPr>
            </a:lvl4pPr>
            <a:lvl5pPr marL="2057400" indent="-228600" eaLnBrk="0" hangingPunct="0">
              <a:defRPr baseline="30000">
                <a:solidFill>
                  <a:schemeClr val="tx1"/>
                </a:solidFill>
                <a:latin typeface="Arial" charset="0"/>
              </a:defRPr>
            </a:lvl5pPr>
            <a:lvl6pPr marL="2514600" indent="-228600" eaLnBrk="0" fontAlgn="base" hangingPunct="0">
              <a:spcBef>
                <a:spcPct val="0"/>
              </a:spcBef>
              <a:spcAft>
                <a:spcPct val="0"/>
              </a:spcAft>
              <a:defRPr baseline="30000">
                <a:solidFill>
                  <a:schemeClr val="tx1"/>
                </a:solidFill>
                <a:latin typeface="Arial" charset="0"/>
              </a:defRPr>
            </a:lvl6pPr>
            <a:lvl7pPr marL="2971800" indent="-228600" eaLnBrk="0" fontAlgn="base" hangingPunct="0">
              <a:spcBef>
                <a:spcPct val="0"/>
              </a:spcBef>
              <a:spcAft>
                <a:spcPct val="0"/>
              </a:spcAft>
              <a:defRPr baseline="30000">
                <a:solidFill>
                  <a:schemeClr val="tx1"/>
                </a:solidFill>
                <a:latin typeface="Arial" charset="0"/>
              </a:defRPr>
            </a:lvl7pPr>
            <a:lvl8pPr marL="3429000" indent="-228600" eaLnBrk="0" fontAlgn="base" hangingPunct="0">
              <a:spcBef>
                <a:spcPct val="0"/>
              </a:spcBef>
              <a:spcAft>
                <a:spcPct val="0"/>
              </a:spcAft>
              <a:defRPr baseline="30000">
                <a:solidFill>
                  <a:schemeClr val="tx1"/>
                </a:solidFill>
                <a:latin typeface="Arial" charset="0"/>
              </a:defRPr>
            </a:lvl8pPr>
            <a:lvl9pPr marL="3886200" indent="-228600" eaLnBrk="0" fontAlgn="base" hangingPunct="0">
              <a:spcBef>
                <a:spcPct val="0"/>
              </a:spcBef>
              <a:spcAft>
                <a:spcPct val="0"/>
              </a:spcAft>
              <a:defRPr baseline="30000">
                <a:solidFill>
                  <a:schemeClr val="tx1"/>
                </a:solidFill>
                <a:latin typeface="Arial" charset="0"/>
              </a:defRPr>
            </a:lvl9pPr>
          </a:lstStyle>
          <a:p>
            <a:pPr algn="ctr" eaLnBrk="1" hangingPunct="1"/>
            <a:r>
              <a:rPr lang="en-US" sz="1050" baseline="0" dirty="0">
                <a:cs typeface="Arial" charset="0"/>
              </a:rPr>
              <a:t>Specimen</a:t>
            </a:r>
          </a:p>
        </p:txBody>
      </p:sp>
      <p:sp>
        <p:nvSpPr>
          <p:cNvPr id="11" name="円/楕円 10">
            <a:extLst>
              <a:ext uri="{FF2B5EF4-FFF2-40B4-BE49-F238E27FC236}">
                <a16:creationId xmlns:a16="http://schemas.microsoft.com/office/drawing/2014/main" id="{2EC4743F-7CEF-2B35-53AD-6415DB2FBCC2}"/>
              </a:ext>
            </a:extLst>
          </p:cNvPr>
          <p:cNvSpPr/>
          <p:nvPr/>
        </p:nvSpPr>
        <p:spPr>
          <a:xfrm>
            <a:off x="7761738" y="4437112"/>
            <a:ext cx="813043" cy="79208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AD25424-D2D9-0A23-3F50-20C6A2EABE42}"/>
              </a:ext>
            </a:extLst>
          </p:cNvPr>
          <p:cNvSpPr txBox="1"/>
          <p:nvPr/>
        </p:nvSpPr>
        <p:spPr>
          <a:xfrm>
            <a:off x="7593614" y="3879996"/>
            <a:ext cx="1149289" cy="369332"/>
          </a:xfrm>
          <a:prstGeom prst="rect">
            <a:avLst/>
          </a:prstGeom>
          <a:solidFill>
            <a:srgbClr val="FFFF00"/>
          </a:solidFill>
        </p:spPr>
        <p:txBody>
          <a:bodyPr wrap="none" rtlCol="0">
            <a:spAutoFit/>
          </a:bodyPr>
          <a:lstStyle/>
          <a:p>
            <a:r>
              <a:rPr kumimoji="1" lang="en-US" altLang="ja-JP" dirty="0"/>
              <a:t>ODX score</a:t>
            </a:r>
            <a:endParaRPr kumimoji="1" lang="ja-JP" altLang="en-US"/>
          </a:p>
        </p:txBody>
      </p:sp>
      <p:sp>
        <p:nvSpPr>
          <p:cNvPr id="13" name="テキスト ボックス 12">
            <a:extLst>
              <a:ext uri="{FF2B5EF4-FFF2-40B4-BE49-F238E27FC236}">
                <a16:creationId xmlns:a16="http://schemas.microsoft.com/office/drawing/2014/main" id="{7DD45438-335E-E48F-1182-C13184939CFB}"/>
              </a:ext>
            </a:extLst>
          </p:cNvPr>
          <p:cNvSpPr txBox="1"/>
          <p:nvPr/>
        </p:nvSpPr>
        <p:spPr>
          <a:xfrm>
            <a:off x="7622339" y="5488761"/>
            <a:ext cx="1091837" cy="369332"/>
          </a:xfrm>
          <a:prstGeom prst="rect">
            <a:avLst/>
          </a:prstGeom>
          <a:solidFill>
            <a:srgbClr val="92D050"/>
          </a:solidFill>
        </p:spPr>
        <p:txBody>
          <a:bodyPr wrap="none" rtlCol="0">
            <a:spAutoFit/>
          </a:bodyPr>
          <a:lstStyle/>
          <a:p>
            <a:r>
              <a:rPr kumimoji="1" lang="en-US" altLang="ja-JP" dirty="0"/>
              <a:t>Our score</a:t>
            </a:r>
            <a:endParaRPr kumimoji="1" lang="ja-JP" altLang="en-US"/>
          </a:p>
        </p:txBody>
      </p:sp>
      <p:cxnSp>
        <p:nvCxnSpPr>
          <p:cNvPr id="15" name="直線矢印コネクタ 14">
            <a:extLst>
              <a:ext uri="{FF2B5EF4-FFF2-40B4-BE49-F238E27FC236}">
                <a16:creationId xmlns:a16="http://schemas.microsoft.com/office/drawing/2014/main" id="{AB710AB7-355F-478F-EE8C-A182E083B892}"/>
              </a:ext>
            </a:extLst>
          </p:cNvPr>
          <p:cNvCxnSpPr>
            <a:cxnSpLocks/>
            <a:stCxn id="12" idx="2"/>
          </p:cNvCxnSpPr>
          <p:nvPr/>
        </p:nvCxnSpPr>
        <p:spPr>
          <a:xfrm flipH="1">
            <a:off x="8168257" y="4249328"/>
            <a:ext cx="2" cy="3191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1489A11A-BDFE-0F84-66FD-5205A36452DE}"/>
              </a:ext>
            </a:extLst>
          </p:cNvPr>
          <p:cNvCxnSpPr>
            <a:cxnSpLocks/>
            <a:endCxn id="11" idx="4"/>
          </p:cNvCxnSpPr>
          <p:nvPr/>
        </p:nvCxnSpPr>
        <p:spPr>
          <a:xfrm flipH="1" flipV="1">
            <a:off x="8168260" y="5229200"/>
            <a:ext cx="3031" cy="25081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円/楕円 18">
            <a:extLst>
              <a:ext uri="{FF2B5EF4-FFF2-40B4-BE49-F238E27FC236}">
                <a16:creationId xmlns:a16="http://schemas.microsoft.com/office/drawing/2014/main" id="{0EAC19FD-3F92-0F4F-1A81-35B739088385}"/>
              </a:ext>
            </a:extLst>
          </p:cNvPr>
          <p:cNvSpPr/>
          <p:nvPr/>
        </p:nvSpPr>
        <p:spPr>
          <a:xfrm>
            <a:off x="6444325" y="1566304"/>
            <a:ext cx="1149289" cy="15026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9063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5.10.184.175"/>
  <p:tag name="AS_RELEASE_DATE" val="2021.09.30"/>
  <p:tag name="AS_TITLE" val="Aspose.Slides for Java"/>
  <p:tag name="AS_VERSION" val="21.9"/>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21632</TotalTime>
  <Words>1535</Words>
  <Application>Microsoft Macintosh PowerPoint</Application>
  <PresentationFormat>画面に合わせる (4:3)</PresentationFormat>
  <Paragraphs>261</Paragraphs>
  <Slides>14</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Noto Sans JP</vt:lpstr>
      <vt:lpstr>游ゴシック</vt:lpstr>
      <vt:lpstr>Arial</vt:lpstr>
      <vt:lpstr>Arial</vt:lpstr>
      <vt:lpstr>Calibri</vt:lpstr>
      <vt:lpstr>Trebuchet MS</vt:lpstr>
      <vt:lpstr>Office Theme</vt:lpstr>
      <vt:lpstr>Development Plan for Genomic Test Service in Japan (ver. 3)</vt:lpstr>
      <vt:lpstr>Oncotype DX乳がん再発スコアは、がん組織中の21個の遺伝子の発現を定量しスコア化して、0-100のスコアを算出する</vt:lpstr>
      <vt:lpstr>RT-PCRで遺伝子を増幅し、個々の遺伝子のCt値を導き出す</vt:lpstr>
      <vt:lpstr>Oncotype DX® 21-Gene Recurrence Score® (RS) Assay</vt:lpstr>
      <vt:lpstr>スコアが25以下であれば、再発リスクが低く、抗がん剤の効果が期待できないため、投与が不要である 一方、スコアが25を超えると抗がん剤投与のメリットが大きい</vt:lpstr>
      <vt:lpstr>Oncotype DX Recurrence Score test provides a numeric score to each tissue sample to predict the treatment benefit</vt:lpstr>
      <vt:lpstr>我々の製品は乳がんの病理組織診断フローを簡素化できる</vt:lpstr>
      <vt:lpstr>我々はODXと「技術的差分がない」ことを示せる自信を持っている</vt:lpstr>
      <vt:lpstr>アルゴリズムの同一性を示すことが可能である</vt:lpstr>
      <vt:lpstr>Oncotype DXはプログラム医療機器として薬事承認されていている検体検査サービスである (病理組織検体は会社の中央ラボで処理されたのちプログラムでスコアを算出する)</vt:lpstr>
      <vt:lpstr>病理組織検査では、ホルモン受容体、HER2、Ki-67、及びがん細胞の悪性度などを評価し、抗がん剤投与の必要性を決定する</vt:lpstr>
      <vt:lpstr>The Turnaround Time Is Very Long due to the Shipment to US Central Laboratory</vt:lpstr>
      <vt:lpstr>Establish a local laboratory to shorten the turnaround time and raise the reliability of our service</vt:lpstr>
      <vt:lpstr>病院検査システムと3-AgeのODX検査ポータルサイト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3-Age</dc:title>
  <cp:lastModifiedBy>江本 夏伯</cp:lastModifiedBy>
  <cp:revision>64</cp:revision>
  <cp:lastPrinted>2023-07-10T05:37:30Z</cp:lastPrinted>
  <dcterms:created xsi:type="dcterms:W3CDTF">2023-07-10T05:37:30Z</dcterms:created>
  <dcterms:modified xsi:type="dcterms:W3CDTF">2023-10-16T08:33:24Z</dcterms:modified>
</cp:coreProperties>
</file>