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13"/>
  </p:notesMasterIdLst>
  <p:sldIdLst>
    <p:sldId id="256" r:id="rId2"/>
    <p:sldId id="261" r:id="rId3"/>
    <p:sldId id="263" r:id="rId4"/>
    <p:sldId id="264" r:id="rId5"/>
    <p:sldId id="258" r:id="rId6"/>
    <p:sldId id="266" r:id="rId7"/>
    <p:sldId id="267" r:id="rId8"/>
    <p:sldId id="268" r:id="rId9"/>
    <p:sldId id="270" r:id="rId10"/>
    <p:sldId id="271" r:id="rId11"/>
    <p:sldId id="272" r:id="rId1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  <a:srgbClr val="C00000"/>
    <a:srgbClr val="00B0F0"/>
    <a:srgbClr val="A38D51"/>
    <a:srgbClr val="703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61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70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ADACD0-0803-4739-80AC-0BF714382191}" type="datetimeFigureOut">
              <a:rPr lang="zh-TW" altLang="en-US" smtClean="0"/>
              <a:t>2021/1/20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4FA214-7A9F-44A0-9360-724EB937BC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42872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1951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443866F-78E9-4748-B589-0BAF5BCC8E53}" type="datetimeFigureOut">
              <a:rPr lang="zh-TW" altLang="en-US" smtClean="0"/>
              <a:t>2021/1/20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5DAAFF3-7B17-4155-B0B7-61BBFCE194F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7321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3866F-78E9-4748-B589-0BAF5BCC8E53}" type="datetimeFigureOut">
              <a:rPr lang="zh-TW" altLang="en-US" smtClean="0"/>
              <a:t>2021/1/20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AAFF3-7B17-4155-B0B7-61BBFCE194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9946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3866F-78E9-4748-B589-0BAF5BCC8E53}" type="datetimeFigureOut">
              <a:rPr lang="zh-TW" altLang="en-US" smtClean="0"/>
              <a:t>2021/1/20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AAFF3-7B17-4155-B0B7-61BBFCE194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4374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3866F-78E9-4748-B589-0BAF5BCC8E53}" type="datetimeFigureOut">
              <a:rPr lang="zh-TW" altLang="en-US" smtClean="0"/>
              <a:t>2021/1/20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AAFF3-7B17-4155-B0B7-61BBFCE194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872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A443866F-78E9-4748-B589-0BAF5BCC8E53}" type="datetimeFigureOut">
              <a:rPr lang="zh-TW" altLang="en-US" smtClean="0"/>
              <a:t>2021/1/20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5DAAFF3-7B17-4155-B0B7-61BBFCE194F8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3592126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3866F-78E9-4748-B589-0BAF5BCC8E53}" type="datetimeFigureOut">
              <a:rPr lang="zh-TW" altLang="en-US" smtClean="0"/>
              <a:t>2021/1/20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AAFF3-7B17-4155-B0B7-61BBFCE194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801770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3866F-78E9-4748-B589-0BAF5BCC8E53}" type="datetimeFigureOut">
              <a:rPr lang="zh-TW" altLang="en-US" smtClean="0"/>
              <a:t>2021/1/20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AAFF3-7B17-4155-B0B7-61BBFCE194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017110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3866F-78E9-4748-B589-0BAF5BCC8E53}" type="datetimeFigureOut">
              <a:rPr lang="zh-TW" altLang="en-US" smtClean="0"/>
              <a:t>2021/1/20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AAFF3-7B17-4155-B0B7-61BBFCE194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3406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3866F-78E9-4748-B589-0BAF5BCC8E53}" type="datetimeFigureOut">
              <a:rPr lang="zh-TW" altLang="en-US" smtClean="0"/>
              <a:t>2021/1/20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AAFF3-7B17-4155-B0B7-61BBFCE194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5347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A443866F-78E9-4748-B589-0BAF5BCC8E53}" type="datetimeFigureOut">
              <a:rPr lang="zh-TW" altLang="en-US" smtClean="0"/>
              <a:t>2021/1/20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15DAAFF3-7B17-4155-B0B7-61BBFCE194F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0927549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A443866F-78E9-4748-B589-0BAF5BCC8E53}" type="datetimeFigureOut">
              <a:rPr lang="zh-TW" altLang="en-US" smtClean="0"/>
              <a:t>2021/1/20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15DAAFF3-7B17-4155-B0B7-61BBFCE194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6793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443866F-78E9-4748-B589-0BAF5BCC8E53}" type="datetimeFigureOut">
              <a:rPr lang="zh-TW" altLang="en-US" smtClean="0"/>
              <a:t>2021/1/20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5DAAFF3-7B17-4155-B0B7-61BBFCE194F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72549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playlist?list=PLbXiz87WNdzaFXTzPJMpj0G-Go6Y64_xn&amp;fbclid=IwAR1bZtbi05EbcBkTdAWCttnr0vvA6KghyTOwazqRXvai-8zc9ZGA3etZezw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247950" y="1005623"/>
            <a:ext cx="8012468" cy="4394988"/>
          </a:xfrm>
        </p:spPr>
        <p:txBody>
          <a:bodyPr/>
          <a:lstStyle/>
          <a:p>
            <a:pPr algn="l"/>
            <a:r>
              <a:rPr lang="zh-TW" altLang="en-US" dirty="0" smtClean="0"/>
              <a:t>乒乓球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		</a:t>
            </a:r>
            <a:r>
              <a:rPr lang="zh-TW" altLang="en-US" dirty="0" smtClean="0"/>
              <a:t>專案管理</a:t>
            </a:r>
            <a:endParaRPr lang="zh-TW" altLang="en-US" dirty="0"/>
          </a:p>
        </p:txBody>
      </p:sp>
      <p:sp>
        <p:nvSpPr>
          <p:cNvPr id="4" name="副標題 2"/>
          <p:cNvSpPr>
            <a:spLocks noGrp="1"/>
          </p:cNvSpPr>
          <p:nvPr>
            <p:ph type="subTitle" idx="1"/>
          </p:nvPr>
        </p:nvSpPr>
        <p:spPr>
          <a:xfrm>
            <a:off x="2215045" y="5808618"/>
            <a:ext cx="8045373" cy="912858"/>
          </a:xfrm>
        </p:spPr>
        <p:txBody>
          <a:bodyPr numCol="1">
            <a:normAutofit fontScale="85000" lnSpcReduction="20000"/>
          </a:bodyPr>
          <a:lstStyle/>
          <a:p>
            <a:pPr algn="l"/>
            <a:r>
              <a:rPr lang="zh-TW" altLang="en-US" dirty="0"/>
              <a:t>指導老師：陳朝烈</a:t>
            </a:r>
            <a:endParaRPr lang="en-US" altLang="zh-TW" dirty="0"/>
          </a:p>
          <a:p>
            <a:pPr algn="l"/>
            <a:r>
              <a:rPr lang="zh-TW" altLang="en-US" dirty="0"/>
              <a:t>成員：電子工程系</a:t>
            </a:r>
            <a:r>
              <a:rPr lang="en-US" altLang="zh-TW" dirty="0"/>
              <a:t>4</a:t>
            </a:r>
            <a:r>
              <a:rPr lang="zh-TW" altLang="en-US" dirty="0"/>
              <a:t>甲 </a:t>
            </a:r>
            <a:r>
              <a:rPr lang="en-US" altLang="zh-TW" dirty="0" smtClean="0"/>
              <a:t>0652054	</a:t>
            </a:r>
            <a:r>
              <a:rPr lang="zh-TW" altLang="en-US" dirty="0" smtClean="0"/>
              <a:t>沈易賢</a:t>
            </a:r>
            <a:endParaRPr lang="en-US" altLang="zh-TW" dirty="0" smtClean="0"/>
          </a:p>
          <a:p>
            <a:pPr algn="l"/>
            <a:r>
              <a:rPr lang="zh-TW" altLang="en-US" dirty="0"/>
              <a:t>成員：電子工程系</a:t>
            </a:r>
            <a:r>
              <a:rPr lang="en-US" altLang="zh-TW" dirty="0"/>
              <a:t>4</a:t>
            </a:r>
            <a:r>
              <a:rPr lang="zh-TW" altLang="en-US" dirty="0"/>
              <a:t>甲 </a:t>
            </a:r>
            <a:r>
              <a:rPr lang="en-US" altLang="zh-TW" dirty="0" smtClean="0"/>
              <a:t>0652074	</a:t>
            </a:r>
            <a:r>
              <a:rPr lang="zh-TW" altLang="en-US" dirty="0" smtClean="0"/>
              <a:t>周登豐</a:t>
            </a:r>
            <a:endParaRPr lang="en-US" altLang="zh-TW" dirty="0"/>
          </a:p>
          <a:p>
            <a:pPr algn="l"/>
            <a:endParaRPr lang="en-US" altLang="zh-TW" dirty="0" smtClean="0"/>
          </a:p>
          <a:p>
            <a:pPr algn="l"/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7895390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程</a:t>
            </a:r>
            <a:r>
              <a:rPr lang="zh-TW" altLang="en-US" dirty="0" smtClean="0"/>
              <a:t>式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3646" y="3648892"/>
            <a:ext cx="4816564" cy="301752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731" y="1214331"/>
            <a:ext cx="6008915" cy="5710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1817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驗證</a:t>
            </a:r>
            <a:endParaRPr lang="zh-TW" altLang="en-US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647" y="1534277"/>
            <a:ext cx="5254976" cy="359410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1251678" y="5554619"/>
            <a:ext cx="673172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hlinkClick r:id="rId3"/>
              </a:rPr>
              <a:t>https://www.youtube.com/playlist?list=PLbXiz87WNdzaFXTzPJMpj0G-Go6Y64_xn&amp;fbclid=IwAR1bZtbi05EbcBkTdAWCttnr0vvA6KghyTOwazqRXvai-8zc9ZGA3etZezw</a:t>
            </a:r>
            <a:endParaRPr lang="zh-TW" altLang="en-US" dirty="0"/>
          </a:p>
        </p:txBody>
      </p:sp>
      <p:sp>
        <p:nvSpPr>
          <p:cNvPr id="9" name="矩形 8"/>
          <p:cNvSpPr/>
          <p:nvPr/>
        </p:nvSpPr>
        <p:spPr>
          <a:xfrm>
            <a:off x="6975564" y="2518473"/>
            <a:ext cx="454587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</a:rPr>
              <a:t>Easy </a:t>
            </a:r>
            <a:r>
              <a:rPr lang="en-US" altLang="zh-TW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</a:rPr>
              <a:t>0:3 | C1 win | </a:t>
            </a:r>
            <a:r>
              <a:rPr lang="zh-TW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</a:rPr>
              <a:t>最高球速</a:t>
            </a:r>
            <a:r>
              <a:rPr lang="en-US" altLang="zh-TW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</a:rPr>
              <a:t>:17 Normal 1:3 | C1 win | </a:t>
            </a:r>
            <a:r>
              <a:rPr lang="zh-TW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</a:rPr>
              <a:t>最高球速</a:t>
            </a:r>
            <a:r>
              <a:rPr lang="en-US" altLang="zh-TW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</a:rPr>
              <a:t>:24 Hard 0:3 | C1 win | </a:t>
            </a:r>
            <a:r>
              <a:rPr lang="zh-TW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</a:rPr>
              <a:t>最高球速</a:t>
            </a:r>
            <a:r>
              <a:rPr lang="en-US" altLang="zh-TW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</a:rPr>
              <a:t>:12</a:t>
            </a:r>
            <a:endParaRPr lang="zh-TW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11383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C6FBB460-89A1-457F-B436-CF595FC7D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7607" y="668454"/>
            <a:ext cx="10106733" cy="719494"/>
          </a:xfrm>
        </p:spPr>
        <p:txBody>
          <a:bodyPr>
            <a:normAutofit fontScale="90000"/>
          </a:bodyPr>
          <a:lstStyle/>
          <a:p>
            <a:r>
              <a:rPr lang="zh-TW" altLang="en-US" dirty="0" smtClean="0"/>
              <a:t>專案功能需求</a:t>
            </a:r>
            <a:r>
              <a:rPr lang="en-US" altLang="zh-TW" dirty="0" smtClean="0"/>
              <a:t>-</a:t>
            </a:r>
            <a:r>
              <a:rPr lang="zh-TW" altLang="en-US" dirty="0" smtClean="0"/>
              <a:t>限制需求</a:t>
            </a:r>
            <a:endParaRPr lang="zh-TW" altLang="en-US" dirty="0"/>
          </a:p>
        </p:txBody>
      </p:sp>
      <p:sp>
        <p:nvSpPr>
          <p:cNvPr id="7" name="文本框 51">
            <a:extLst>
              <a:ext uri="{FF2B5EF4-FFF2-40B4-BE49-F238E27FC236}">
                <a16:creationId xmlns:a16="http://schemas.microsoft.com/office/drawing/2014/main" id="{86FD3623-FCAD-4724-A9AE-5264648A06B8}"/>
              </a:ext>
            </a:extLst>
          </p:cNvPr>
          <p:cNvSpPr txBox="1"/>
          <p:nvPr/>
        </p:nvSpPr>
        <p:spPr>
          <a:xfrm>
            <a:off x="1626263" y="1924216"/>
            <a:ext cx="673055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+mn-lt"/>
              </a:rPr>
              <a:t>作業系統</a:t>
            </a:r>
            <a:r>
              <a:rPr lang="en-US" altLang="zh-TW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+mn-lt"/>
              </a:rPr>
              <a:t>:</a:t>
            </a:r>
            <a:r>
              <a:rPr lang="zh-TW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+mn-lt"/>
              </a:rPr>
              <a:t> </a:t>
            </a:r>
            <a:r>
              <a:rPr lang="en-US" altLang="zh-TW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+mn-lt"/>
              </a:rPr>
              <a:t>win10</a:t>
            </a:r>
            <a:r>
              <a:rPr lang="zh-TW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+mn-lt"/>
              </a:rPr>
              <a:t>版本</a:t>
            </a:r>
            <a:endParaRPr lang="en-US" altLang="zh-TW" sz="32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+mn-ea"/>
              <a:sym typeface="+mn-lt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+mn-lt"/>
              </a:rPr>
              <a:t>軟體</a:t>
            </a:r>
            <a:r>
              <a:rPr lang="zh-TW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+mn-lt"/>
              </a:rPr>
              <a:t>版本</a:t>
            </a:r>
            <a:r>
              <a:rPr lang="en-US" altLang="zh-TW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+mn-lt"/>
              </a:rPr>
              <a:t>:</a:t>
            </a:r>
            <a:r>
              <a:rPr lang="en-US" altLang="zh-TW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+mn-lt"/>
              </a:rPr>
              <a:t>python3.8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3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</a:rPr>
              <a:t>Mlgame</a:t>
            </a:r>
            <a:r>
              <a:rPr lang="zh-TW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</a:rPr>
              <a:t>版本為最新</a:t>
            </a:r>
            <a:r>
              <a:rPr lang="en-US" altLang="zh-TW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</a:rPr>
              <a:t>8.0</a:t>
            </a:r>
            <a:r>
              <a:rPr lang="zh-TW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</a:rPr>
              <a:t>版本</a:t>
            </a:r>
            <a:endParaRPr lang="en-US" altLang="zh-TW" sz="3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+mn-ea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TW" sz="3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59952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544A860-7D68-469C-965A-36FD493D0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1799" y="131296"/>
            <a:ext cx="10106733" cy="605984"/>
          </a:xfrm>
        </p:spPr>
        <p:txBody>
          <a:bodyPr>
            <a:normAutofit fontScale="90000"/>
          </a:bodyPr>
          <a:lstStyle/>
          <a:p>
            <a:r>
              <a:rPr lang="zh-TW" altLang="en-US" dirty="0" smtClean="0"/>
              <a:t>專案限制</a:t>
            </a:r>
            <a:r>
              <a:rPr lang="en-US" altLang="zh-TW" dirty="0" smtClean="0"/>
              <a:t>-</a:t>
            </a:r>
            <a:r>
              <a:rPr lang="zh-TW" altLang="en-US" dirty="0"/>
              <a:t>基本</a:t>
            </a:r>
            <a:r>
              <a:rPr lang="zh-TW" altLang="en-US" dirty="0" smtClean="0"/>
              <a:t>遊戲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9E6C36E6-CF15-4D83-92CA-89166D71208E}"/>
                  </a:ext>
                </a:extLst>
              </p:cNvPr>
              <p:cNvSpPr txBox="1"/>
              <p:nvPr/>
            </p:nvSpPr>
            <p:spPr>
              <a:xfrm>
                <a:off x="7620367" y="1058778"/>
                <a:ext cx="3480769" cy="4524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TW" altLang="en-US" dirty="0"/>
                  <a:t>遊戲規則</a:t>
                </a:r>
                <a:r>
                  <a:rPr lang="en-US" altLang="zh-TW" dirty="0"/>
                  <a:t>:</a:t>
                </a:r>
              </a:p>
              <a:p>
                <a:pPr lvl="1"/>
                <a:r>
                  <a:rPr lang="zh-TW" altLang="en-US" dirty="0"/>
                  <a:t>發球為</a:t>
                </a:r>
                <a:r>
                  <a:rPr lang="en-US" altLang="zh-TW" dirty="0"/>
                  <a:t>1P</a:t>
                </a:r>
                <a:r>
                  <a:rPr lang="zh-TW" altLang="en-US" dirty="0"/>
                  <a:t>往</a:t>
                </a:r>
                <a:r>
                  <a:rPr lang="en-US" altLang="zh-TW" dirty="0"/>
                  <a:t>2P</a:t>
                </a:r>
                <a:r>
                  <a:rPr lang="zh-TW" altLang="en-US" dirty="0"/>
                  <a:t>移動，球若撞擊到邊界或平板則會反彈，若球移動到</a:t>
                </a:r>
                <a:r>
                  <a:rPr lang="en-US" altLang="zh-TW" dirty="0"/>
                  <a:t>1P</a:t>
                </a:r>
                <a:r>
                  <a:rPr lang="zh-TW" altLang="en-US" dirty="0"/>
                  <a:t>平板的後方，則判別</a:t>
                </a:r>
                <a:r>
                  <a:rPr lang="en-US" altLang="zh-TW" dirty="0"/>
                  <a:t>2P</a:t>
                </a:r>
                <a:r>
                  <a:rPr lang="zh-TW" altLang="en-US" dirty="0"/>
                  <a:t>得分，反之亦然。</a:t>
                </a:r>
                <a:endParaRPr lang="en-US" altLang="zh-TW" dirty="0"/>
              </a:p>
              <a:p>
                <a:pPr lvl="1"/>
                <a:endParaRPr lang="en-US" altLang="zh-TW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TW" altLang="en-US" dirty="0"/>
                  <a:t>物件大小</a:t>
                </a:r>
                <a:r>
                  <a:rPr lang="en-US" altLang="zh-TW" dirty="0"/>
                  <a:t>:</a:t>
                </a:r>
              </a:p>
              <a:p>
                <a:pPr lvl="1"/>
                <a:r>
                  <a:rPr lang="zh-TW" altLang="en-US" dirty="0"/>
                  <a:t>球</a:t>
                </a:r>
                <a:r>
                  <a:rPr lang="en-US" altLang="zh-TW" dirty="0"/>
                  <a:t>5x5</a:t>
                </a:r>
                <a:r>
                  <a:rPr lang="zh-TW" altLang="en-US" dirty="0"/>
                  <a:t>單位面積</a:t>
                </a:r>
                <a:endParaRPr lang="en-US" altLang="zh-TW" dirty="0"/>
              </a:p>
              <a:p>
                <a:pPr lvl="1"/>
                <a:r>
                  <a:rPr lang="zh-TW" altLang="en-US" dirty="0"/>
                  <a:t>平板</a:t>
                </a:r>
                <a:r>
                  <a:rPr lang="en-US" altLang="zh-TW" dirty="0"/>
                  <a:t>40x30</a:t>
                </a:r>
                <a:r>
                  <a:rPr lang="zh-TW" altLang="en-US" dirty="0"/>
                  <a:t>單位面積</a:t>
                </a:r>
                <a:endParaRPr lang="en-US" altLang="zh-TW" dirty="0"/>
              </a:p>
              <a:p>
                <a:pPr lvl="1"/>
                <a:r>
                  <a:rPr lang="zh-TW" altLang="en-US" dirty="0"/>
                  <a:t>場地</a:t>
                </a:r>
                <a:r>
                  <a:rPr lang="en-US" altLang="zh-TW" dirty="0"/>
                  <a:t>200x500</a:t>
                </a:r>
                <a:r>
                  <a:rPr lang="zh-TW" altLang="en-US" dirty="0"/>
                  <a:t>單位面積</a:t>
                </a:r>
                <a:endParaRPr lang="en-US" altLang="zh-TW" dirty="0"/>
              </a:p>
              <a:p>
                <a:pPr lvl="1"/>
                <a:endParaRPr lang="zh-TW" alt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TW" altLang="en-US" dirty="0"/>
                  <a:t>變動係數</a:t>
                </a:r>
                <a:r>
                  <a:rPr lang="en-US" altLang="zh-TW" dirty="0"/>
                  <a:t>:</a:t>
                </a:r>
              </a:p>
              <a:p>
                <a:pPr lvl="1"/>
                <a:r>
                  <a:rPr lang="zh-TW" altLang="en-US" dirty="0"/>
                  <a:t>球的初始速度為每</a:t>
                </a:r>
                <a:r>
                  <a:rPr lang="en-US" altLang="zh-TW" dirty="0"/>
                  <a:t>frame</a:t>
                </a:r>
                <a:r>
                  <a:rPr lang="zh-TW" altLang="en-US" dirty="0"/>
                  <a:t>移動</a:t>
                </a:r>
                <a:r>
                  <a:rPr lang="en-US" altLang="zh-TW" dirty="0"/>
                  <a:t>±7</a:t>
                </a:r>
                <a:r>
                  <a:rPr lang="zh-TW" altLang="en-US" dirty="0"/>
                  <a:t>單位，每</a:t>
                </a:r>
                <a:r>
                  <a:rPr lang="zh-TW" altLang="en-US" dirty="0" smtClean="0"/>
                  <a:t>過</a:t>
                </a:r>
                <a:r>
                  <a:rPr lang="en-US" altLang="zh-TW" dirty="0" smtClean="0"/>
                  <a:t>100frames</a:t>
                </a:r>
                <a:r>
                  <a:rPr lang="zh-TW" altLang="en-US" dirty="0"/>
                  <a:t>則增加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±</m:t>
                    </m:r>
                  </m:oMath>
                </a14:m>
                <a:r>
                  <a:rPr lang="en-US" altLang="zh-TW" dirty="0"/>
                  <a:t>1</a:t>
                </a:r>
                <a:r>
                  <a:rPr lang="zh-TW" altLang="en-US" dirty="0" smtClean="0"/>
                  <a:t>，</a:t>
                </a:r>
                <a:r>
                  <a:rPr lang="zh-TW" altLang="en-US" dirty="0"/>
                  <a:t>如果球速超過</a:t>
                </a:r>
                <a:r>
                  <a:rPr lang="en-US" altLang="zh-TW" dirty="0"/>
                  <a:t>40</a:t>
                </a:r>
                <a:r>
                  <a:rPr lang="zh-TW" altLang="en-US" dirty="0"/>
                  <a:t>，則此回合為平局遊戲。</a:t>
                </a:r>
              </a:p>
            </p:txBody>
          </p:sp>
        </mc:Choice>
        <mc:Fallback xmlns="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9E6C36E6-CF15-4D83-92CA-89166D7120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367" y="1058778"/>
                <a:ext cx="3480769" cy="4524315"/>
              </a:xfrm>
              <a:prstGeom prst="rect">
                <a:avLst/>
              </a:prstGeom>
              <a:blipFill>
                <a:blip r:embed="rId2"/>
                <a:stretch>
                  <a:fillRect l="-1051" t="-809" r="-1401" b="-121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圖片 4">
            <a:extLst>
              <a:ext uri="{FF2B5EF4-FFF2-40B4-BE49-F238E27FC236}">
                <a16:creationId xmlns:a16="http://schemas.microsoft.com/office/drawing/2014/main" id="{36245EA3-7010-4A5B-878C-8F0FBE3A60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5893" y="891320"/>
            <a:ext cx="1920406" cy="5075360"/>
          </a:xfrm>
          <a:prstGeom prst="rect">
            <a:avLst/>
          </a:prstGeom>
        </p:spPr>
      </p:pic>
      <p:sp>
        <p:nvSpPr>
          <p:cNvPr id="6" name="右大括弧 5">
            <a:extLst>
              <a:ext uri="{FF2B5EF4-FFF2-40B4-BE49-F238E27FC236}">
                <a16:creationId xmlns:a16="http://schemas.microsoft.com/office/drawing/2014/main" id="{EF187D76-84DE-475D-8124-60F284656061}"/>
              </a:ext>
            </a:extLst>
          </p:cNvPr>
          <p:cNvSpPr/>
          <p:nvPr/>
        </p:nvSpPr>
        <p:spPr>
          <a:xfrm>
            <a:off x="4660233" y="1259304"/>
            <a:ext cx="152400" cy="4707375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BA1FFCD8-4CF6-4C53-BA16-4BFBE7D4EF39}"/>
              </a:ext>
            </a:extLst>
          </p:cNvPr>
          <p:cNvSpPr txBox="1"/>
          <p:nvPr/>
        </p:nvSpPr>
        <p:spPr>
          <a:xfrm>
            <a:off x="5095979" y="3429000"/>
            <a:ext cx="2569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Y</a:t>
            </a:r>
            <a:r>
              <a:rPr lang="zh-TW" altLang="en-US" dirty="0"/>
              <a:t>軸長度為</a:t>
            </a:r>
            <a:r>
              <a:rPr lang="en-US" altLang="zh-TW" dirty="0"/>
              <a:t>500</a:t>
            </a:r>
            <a:r>
              <a:rPr lang="zh-TW" altLang="en-US" dirty="0"/>
              <a:t>單位長度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05217115-3445-49CE-AE75-C272E73881A7}"/>
              </a:ext>
            </a:extLst>
          </p:cNvPr>
          <p:cNvSpPr txBox="1"/>
          <p:nvPr/>
        </p:nvSpPr>
        <p:spPr>
          <a:xfrm>
            <a:off x="2329122" y="6439772"/>
            <a:ext cx="2569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X</a:t>
            </a:r>
            <a:r>
              <a:rPr lang="zh-TW" altLang="en-US" dirty="0"/>
              <a:t>軸長度為</a:t>
            </a:r>
            <a:r>
              <a:rPr lang="en-US" altLang="zh-TW" dirty="0"/>
              <a:t>200</a:t>
            </a:r>
            <a:r>
              <a:rPr lang="zh-TW" altLang="en-US" dirty="0"/>
              <a:t>單位長度</a:t>
            </a:r>
          </a:p>
        </p:txBody>
      </p:sp>
      <p:sp>
        <p:nvSpPr>
          <p:cNvPr id="9" name="左大括弧 8">
            <a:extLst>
              <a:ext uri="{FF2B5EF4-FFF2-40B4-BE49-F238E27FC236}">
                <a16:creationId xmlns:a16="http://schemas.microsoft.com/office/drawing/2014/main" id="{648C74FB-AE97-4346-8AC0-7B1F16166A92}"/>
              </a:ext>
            </a:extLst>
          </p:cNvPr>
          <p:cNvSpPr/>
          <p:nvPr/>
        </p:nvSpPr>
        <p:spPr>
          <a:xfrm rot="16200000">
            <a:off x="3390284" y="5203742"/>
            <a:ext cx="291624" cy="1920406"/>
          </a:xfrm>
          <a:prstGeom prst="leftBrace">
            <a:avLst/>
          </a:prstGeom>
          <a:ln w="38100">
            <a:solidFill>
              <a:srgbClr val="DB46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3F3F9A51-9077-432B-B34E-6F655668964C}"/>
              </a:ext>
            </a:extLst>
          </p:cNvPr>
          <p:cNvSpPr txBox="1"/>
          <p:nvPr/>
        </p:nvSpPr>
        <p:spPr>
          <a:xfrm>
            <a:off x="4864386" y="1552544"/>
            <a:ext cx="180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2P</a:t>
            </a:r>
            <a:r>
              <a:rPr lang="zh-TW" altLang="en-US" dirty="0"/>
              <a:t>平板</a:t>
            </a:r>
            <a:r>
              <a:rPr lang="en-US" altLang="zh-TW" dirty="0"/>
              <a:t>Y</a:t>
            </a:r>
            <a:r>
              <a:rPr lang="zh-TW" altLang="en-US" dirty="0"/>
              <a:t>座標</a:t>
            </a:r>
            <a:r>
              <a:rPr lang="en-US" altLang="zh-TW" dirty="0"/>
              <a:t>80</a:t>
            </a:r>
          </a:p>
          <a:p>
            <a:r>
              <a:rPr lang="en-US" altLang="zh-TW" dirty="0"/>
              <a:t>(</a:t>
            </a:r>
            <a:r>
              <a:rPr lang="zh-TW" altLang="en-US" dirty="0"/>
              <a:t>擊球面座標</a:t>
            </a:r>
            <a:r>
              <a:rPr lang="en-US" altLang="zh-TW" dirty="0"/>
              <a:t>)</a:t>
            </a:r>
            <a:r>
              <a:rPr lang="zh-TW" altLang="en-US" dirty="0"/>
              <a:t> 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BB92BC7A-0324-4324-B8C5-A902B8319700}"/>
              </a:ext>
            </a:extLst>
          </p:cNvPr>
          <p:cNvSpPr txBox="1"/>
          <p:nvPr/>
        </p:nvSpPr>
        <p:spPr>
          <a:xfrm>
            <a:off x="5020838" y="4936762"/>
            <a:ext cx="19287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1P</a:t>
            </a:r>
            <a:r>
              <a:rPr lang="zh-TW" altLang="en-US" dirty="0"/>
              <a:t>平板</a:t>
            </a:r>
            <a:r>
              <a:rPr lang="en-US" altLang="zh-TW" dirty="0"/>
              <a:t>Y</a:t>
            </a:r>
            <a:r>
              <a:rPr lang="zh-TW" altLang="en-US" dirty="0"/>
              <a:t>座標</a:t>
            </a:r>
            <a:r>
              <a:rPr lang="en-US" altLang="zh-TW" dirty="0"/>
              <a:t>420</a:t>
            </a:r>
          </a:p>
          <a:p>
            <a:r>
              <a:rPr lang="en-US" altLang="zh-TW" dirty="0"/>
              <a:t>(</a:t>
            </a:r>
            <a:r>
              <a:rPr lang="zh-TW" altLang="en-US" dirty="0"/>
              <a:t>擊球面座標</a:t>
            </a:r>
            <a:r>
              <a:rPr lang="en-US" altLang="zh-TW" dirty="0"/>
              <a:t>)</a:t>
            </a:r>
            <a:r>
              <a:rPr lang="zh-TW" altLang="en-US" dirty="0"/>
              <a:t>  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58E442D1-8E70-49EF-8B71-3DFC2E2B918B}"/>
              </a:ext>
            </a:extLst>
          </p:cNvPr>
          <p:cNvSpPr txBox="1"/>
          <p:nvPr/>
        </p:nvSpPr>
        <p:spPr>
          <a:xfrm>
            <a:off x="4707933" y="107463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6ECF2BE6-DC39-413F-B753-55F81CFD1DDB}"/>
              </a:ext>
            </a:extLst>
          </p:cNvPr>
          <p:cNvSpPr txBox="1"/>
          <p:nvPr/>
        </p:nvSpPr>
        <p:spPr>
          <a:xfrm>
            <a:off x="4736145" y="5727362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500</a:t>
            </a:r>
            <a:endParaRPr lang="zh-TW" altLang="en-US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82A5ADF6-C1DB-48A0-B082-DDD7C940C8FD}"/>
              </a:ext>
            </a:extLst>
          </p:cNvPr>
          <p:cNvSpPr txBox="1"/>
          <p:nvPr/>
        </p:nvSpPr>
        <p:spPr>
          <a:xfrm>
            <a:off x="2424968" y="613169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A80276EA-D49C-42DC-9710-9DD989B51596}"/>
              </a:ext>
            </a:extLst>
          </p:cNvPr>
          <p:cNvSpPr txBox="1"/>
          <p:nvPr/>
        </p:nvSpPr>
        <p:spPr>
          <a:xfrm>
            <a:off x="4303316" y="6149539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200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595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C6FBB460-89A1-457F-B436-CF595FC7D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7607" y="668454"/>
            <a:ext cx="10106733" cy="719494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專案功能需求</a:t>
            </a:r>
            <a:r>
              <a:rPr lang="en-US" altLang="zh-TW" dirty="0"/>
              <a:t>-</a:t>
            </a:r>
            <a:r>
              <a:rPr lang="zh-TW" altLang="en-US" dirty="0"/>
              <a:t>效能需求</a:t>
            </a:r>
          </a:p>
        </p:txBody>
      </p:sp>
      <p:sp>
        <p:nvSpPr>
          <p:cNvPr id="6" name="文本框 51">
            <a:extLst>
              <a:ext uri="{FF2B5EF4-FFF2-40B4-BE49-F238E27FC236}">
                <a16:creationId xmlns:a16="http://schemas.microsoft.com/office/drawing/2014/main" id="{86FD3623-FCAD-4724-A9AE-5264648A06B8}"/>
              </a:ext>
            </a:extLst>
          </p:cNvPr>
          <p:cNvSpPr txBox="1"/>
          <p:nvPr/>
        </p:nvSpPr>
        <p:spPr>
          <a:xfrm>
            <a:off x="1586507" y="1910964"/>
            <a:ext cx="673055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</a:rPr>
              <a:t>FPS&gt;60</a:t>
            </a:r>
          </a:p>
          <a:p>
            <a:pPr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TW" sz="32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+mn-ea"/>
            </a:endParaRPr>
          </a:p>
          <a:p>
            <a:pPr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TW" sz="32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+mn-ea"/>
            </a:endParaRPr>
          </a:p>
          <a:p>
            <a:pPr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TW" sz="3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86705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3000" dirty="0" smtClean="0"/>
              <a:t>功能需求</a:t>
            </a:r>
            <a:r>
              <a:rPr lang="en-US" altLang="zh-TW" sz="3000" dirty="0"/>
              <a:t>:</a:t>
            </a:r>
            <a:r>
              <a:rPr lang="zh-TW" altLang="en-US" sz="3000" dirty="0"/>
              <a:t> </a:t>
            </a:r>
            <a:endParaRPr lang="en-US" altLang="zh-TW" sz="2800" dirty="0">
              <a:solidFill>
                <a:schemeClr val="tx1">
                  <a:lumMod val="75000"/>
                  <a:lumOff val="25000"/>
                </a:schemeClr>
              </a:solidFill>
              <a:cs typeface="+mn-ea"/>
            </a:endParaRPr>
          </a:p>
          <a:p>
            <a:r>
              <a:rPr lang="zh-TW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預測對方擊球後落</a:t>
            </a:r>
            <a:r>
              <a:rPr lang="zh-TW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點 </a:t>
            </a:r>
            <a:endParaRPr lang="en-US" altLang="zh-TW" sz="2800" dirty="0" smtClean="0">
              <a:solidFill>
                <a:schemeClr val="tx1">
                  <a:lumMod val="75000"/>
                  <a:lumOff val="25000"/>
                </a:schemeClr>
              </a:solidFill>
              <a:cs typeface="+mn-ea"/>
            </a:endParaRPr>
          </a:p>
          <a:p>
            <a:r>
              <a:rPr lang="zh-TW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平板以中心接球</a:t>
            </a:r>
            <a:endParaRPr lang="en-US" altLang="zh-TW" sz="2800" dirty="0">
              <a:solidFill>
                <a:schemeClr val="tx1">
                  <a:lumMod val="75000"/>
                  <a:lumOff val="25000"/>
                </a:schemeClr>
              </a:solidFill>
              <a:cs typeface="+mn-ea"/>
            </a:endParaRPr>
          </a:p>
          <a:p>
            <a:r>
              <a:rPr lang="zh-TW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在速度到達</a:t>
            </a:r>
            <a:r>
              <a:rPr lang="en-US" altLang="zh-TW" sz="28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15</a:t>
            </a:r>
            <a:r>
              <a:rPr lang="zh-TW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以前不失誤</a:t>
            </a:r>
            <a:endParaRPr lang="en-US" altLang="zh-TW" sz="28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r>
              <a:rPr lang="zh-TW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切球</a:t>
            </a:r>
            <a:r>
              <a:rPr lang="en-US" altLang="zh-TW" sz="28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(</a:t>
            </a:r>
            <a:r>
              <a:rPr lang="zh-TW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左右移動直到擊完球</a:t>
            </a:r>
            <a:r>
              <a:rPr lang="en-US" altLang="zh-TW" sz="28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)</a:t>
            </a:r>
          </a:p>
          <a:p>
            <a:pPr marL="0" indent="0">
              <a:buNone/>
            </a:pPr>
            <a:endParaRPr lang="en-US" altLang="zh-TW" sz="2800" dirty="0" smtClean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marL="0" indent="0">
              <a:buNone/>
            </a:pPr>
            <a:endParaRPr lang="en-US" altLang="zh-TW" sz="3000" dirty="0"/>
          </a:p>
          <a:p>
            <a:pPr marL="457200" lvl="1" indent="0">
              <a:buNone/>
            </a:pPr>
            <a:endParaRPr lang="en-US" altLang="zh-TW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>
            <a:normAutofit fontScale="90000"/>
          </a:bodyPr>
          <a:lstStyle/>
          <a:p>
            <a:r>
              <a:rPr lang="zh-TW" altLang="en-US" b="0" dirty="0"/>
              <a:t>需求 </a:t>
            </a:r>
            <a:r>
              <a:rPr lang="en-US" altLang="zh-TW" b="0" dirty="0"/>
              <a:t>–</a:t>
            </a:r>
            <a:r>
              <a:rPr lang="zh-TW" altLang="en-US" b="0" dirty="0"/>
              <a:t> </a:t>
            </a:r>
            <a:r>
              <a:rPr lang="zh-TW" altLang="en-US" b="0" dirty="0" smtClean="0"/>
              <a:t>功能需求</a:t>
            </a:r>
            <a:endParaRPr lang="zh-TW" altLang="en-US" b="0" dirty="0"/>
          </a:p>
        </p:txBody>
      </p:sp>
    </p:spTree>
    <p:extLst>
      <p:ext uri="{BB962C8B-B14F-4D97-AF65-F5344CB8AC3E}">
        <p14:creationId xmlns:p14="http://schemas.microsoft.com/office/powerpoint/2010/main" val="39218148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544A860-7D68-469C-965A-36FD493D0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1799" y="131296"/>
            <a:ext cx="10106733" cy="605984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Break down</a:t>
            </a:r>
            <a:endParaRPr lang="zh-TW" altLang="en-US" dirty="0"/>
          </a:p>
        </p:txBody>
      </p:sp>
      <p:sp>
        <p:nvSpPr>
          <p:cNvPr id="3" name="圓角矩形 2"/>
          <p:cNvSpPr/>
          <p:nvPr/>
        </p:nvSpPr>
        <p:spPr>
          <a:xfrm>
            <a:off x="5366336" y="230883"/>
            <a:ext cx="1776549" cy="7228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 smtClean="0"/>
              <a:t>系統</a:t>
            </a:r>
            <a:endParaRPr lang="zh-TW" altLang="en-US" dirty="0"/>
          </a:p>
        </p:txBody>
      </p:sp>
      <p:sp>
        <p:nvSpPr>
          <p:cNvPr id="18" name="圓角矩形 17"/>
          <p:cNvSpPr/>
          <p:nvPr/>
        </p:nvSpPr>
        <p:spPr>
          <a:xfrm>
            <a:off x="1360537" y="1738430"/>
            <a:ext cx="1324979" cy="5764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 smtClean="0"/>
              <a:t>訓練</a:t>
            </a:r>
            <a:endParaRPr lang="zh-TW" altLang="en-US" sz="2000" dirty="0"/>
          </a:p>
        </p:txBody>
      </p:sp>
      <p:sp>
        <p:nvSpPr>
          <p:cNvPr id="19" name="圓角矩形 18"/>
          <p:cNvSpPr/>
          <p:nvPr/>
        </p:nvSpPr>
        <p:spPr>
          <a:xfrm>
            <a:off x="7986602" y="1056567"/>
            <a:ext cx="1776549" cy="4465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 smtClean="0"/>
              <a:t>對戰</a:t>
            </a:r>
            <a:endParaRPr lang="zh-TW" altLang="en-US" sz="2000" dirty="0"/>
          </a:p>
        </p:txBody>
      </p:sp>
      <p:sp>
        <p:nvSpPr>
          <p:cNvPr id="20" name="圓角矩形 19"/>
          <p:cNvSpPr/>
          <p:nvPr/>
        </p:nvSpPr>
        <p:spPr>
          <a:xfrm>
            <a:off x="2911133" y="3133398"/>
            <a:ext cx="991761" cy="5764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 smtClean="0"/>
              <a:t>分類樣本</a:t>
            </a:r>
            <a:endParaRPr lang="zh-TW" altLang="en-US" sz="2000" dirty="0"/>
          </a:p>
        </p:txBody>
      </p:sp>
      <p:sp>
        <p:nvSpPr>
          <p:cNvPr id="21" name="圓角矩形 20"/>
          <p:cNvSpPr/>
          <p:nvPr/>
        </p:nvSpPr>
        <p:spPr>
          <a:xfrm>
            <a:off x="538380" y="3133399"/>
            <a:ext cx="991761" cy="5764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 smtClean="0"/>
              <a:t>樣本採集</a:t>
            </a:r>
            <a:endParaRPr lang="zh-TW" altLang="en-US" sz="2000" dirty="0"/>
          </a:p>
        </p:txBody>
      </p:sp>
      <p:sp>
        <p:nvSpPr>
          <p:cNvPr id="24" name="圓角矩形 23"/>
          <p:cNvSpPr/>
          <p:nvPr/>
        </p:nvSpPr>
        <p:spPr>
          <a:xfrm>
            <a:off x="3187911" y="4906888"/>
            <a:ext cx="1421635" cy="620589"/>
          </a:xfrm>
          <a:prstGeom prst="roundRect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 smtClean="0"/>
              <a:t>中心點擊球</a:t>
            </a:r>
            <a:endParaRPr lang="zh-TW" altLang="en-US" sz="2000" dirty="0"/>
          </a:p>
        </p:txBody>
      </p:sp>
      <p:sp>
        <p:nvSpPr>
          <p:cNvPr id="25" name="圓角矩形 24"/>
          <p:cNvSpPr/>
          <p:nvPr/>
        </p:nvSpPr>
        <p:spPr>
          <a:xfrm>
            <a:off x="10004011" y="4957041"/>
            <a:ext cx="1421635" cy="620589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 smtClean="0"/>
              <a:t>切球</a:t>
            </a:r>
            <a:endParaRPr lang="zh-TW" altLang="en-US" sz="2000" dirty="0"/>
          </a:p>
        </p:txBody>
      </p:sp>
      <p:sp>
        <p:nvSpPr>
          <p:cNvPr id="27" name="圓角矩形 26"/>
          <p:cNvSpPr/>
          <p:nvPr/>
        </p:nvSpPr>
        <p:spPr>
          <a:xfrm>
            <a:off x="1745864" y="3133398"/>
            <a:ext cx="963617" cy="5764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SVM</a:t>
            </a:r>
            <a:endParaRPr lang="zh-TW" altLang="en-US" sz="2000" dirty="0"/>
          </a:p>
        </p:txBody>
      </p:sp>
      <p:sp>
        <p:nvSpPr>
          <p:cNvPr id="29" name="圓角矩形 28"/>
          <p:cNvSpPr/>
          <p:nvPr/>
        </p:nvSpPr>
        <p:spPr>
          <a:xfrm>
            <a:off x="487057" y="4330437"/>
            <a:ext cx="991761" cy="5764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Rule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base</a:t>
            </a:r>
            <a:endParaRPr lang="zh-TW" altLang="en-US" sz="2000" dirty="0"/>
          </a:p>
        </p:txBody>
      </p:sp>
      <p:sp>
        <p:nvSpPr>
          <p:cNvPr id="30" name="圓角矩形 29"/>
          <p:cNvSpPr/>
          <p:nvPr/>
        </p:nvSpPr>
        <p:spPr>
          <a:xfrm>
            <a:off x="1693755" y="4330437"/>
            <a:ext cx="991761" cy="5764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SVM</a:t>
            </a:r>
            <a:r>
              <a:rPr lang="zh-TW" altLang="en-US" sz="2000" dirty="0" smtClean="0"/>
              <a:t> 成果</a:t>
            </a:r>
            <a:endParaRPr lang="zh-TW" altLang="en-US" sz="2000" dirty="0"/>
          </a:p>
        </p:txBody>
      </p:sp>
      <p:cxnSp>
        <p:nvCxnSpPr>
          <p:cNvPr id="35" name="肘形接點 34"/>
          <p:cNvCxnSpPr>
            <a:stCxn id="3" idx="2"/>
            <a:endCxn id="18" idx="0"/>
          </p:cNvCxnSpPr>
          <p:nvPr/>
        </p:nvCxnSpPr>
        <p:spPr>
          <a:xfrm rot="5400000">
            <a:off x="3746452" y="-769730"/>
            <a:ext cx="784735" cy="4231584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肘形接點 39"/>
          <p:cNvCxnSpPr>
            <a:stCxn id="18" idx="2"/>
            <a:endCxn id="21" idx="0"/>
          </p:cNvCxnSpPr>
          <p:nvPr/>
        </p:nvCxnSpPr>
        <p:spPr>
          <a:xfrm rot="5400000">
            <a:off x="1119385" y="2229757"/>
            <a:ext cx="818518" cy="98876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肘形接點 41"/>
          <p:cNvCxnSpPr>
            <a:stCxn id="18" idx="2"/>
            <a:endCxn id="27" idx="0"/>
          </p:cNvCxnSpPr>
          <p:nvPr/>
        </p:nvCxnSpPr>
        <p:spPr>
          <a:xfrm rot="16200000" flipH="1">
            <a:off x="1716092" y="2621816"/>
            <a:ext cx="818517" cy="20464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肘形接點 43"/>
          <p:cNvCxnSpPr>
            <a:stCxn id="18" idx="2"/>
            <a:endCxn id="20" idx="0"/>
          </p:cNvCxnSpPr>
          <p:nvPr/>
        </p:nvCxnSpPr>
        <p:spPr>
          <a:xfrm rot="16200000" flipH="1">
            <a:off x="2305762" y="2032145"/>
            <a:ext cx="818517" cy="138398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單箭頭接點 45"/>
          <p:cNvCxnSpPr>
            <a:stCxn id="21" idx="2"/>
            <a:endCxn id="29" idx="0"/>
          </p:cNvCxnSpPr>
          <p:nvPr/>
        </p:nvCxnSpPr>
        <p:spPr>
          <a:xfrm flipH="1">
            <a:off x="982938" y="3709850"/>
            <a:ext cx="51323" cy="6205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肘形接點 49"/>
          <p:cNvCxnSpPr>
            <a:stCxn id="21" idx="2"/>
            <a:endCxn id="30" idx="0"/>
          </p:cNvCxnSpPr>
          <p:nvPr/>
        </p:nvCxnSpPr>
        <p:spPr>
          <a:xfrm rot="16200000" flipH="1">
            <a:off x="1301655" y="3442455"/>
            <a:ext cx="620587" cy="1155375"/>
          </a:xfrm>
          <a:prstGeom prst="bentConnector3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肘形接點 51"/>
          <p:cNvCxnSpPr>
            <a:stCxn id="3" idx="2"/>
            <a:endCxn id="19" idx="0"/>
          </p:cNvCxnSpPr>
          <p:nvPr/>
        </p:nvCxnSpPr>
        <p:spPr>
          <a:xfrm rot="16200000" flipH="1">
            <a:off x="7513308" y="-305002"/>
            <a:ext cx="102872" cy="2620266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圓角矩形 53"/>
          <p:cNvSpPr/>
          <p:nvPr/>
        </p:nvSpPr>
        <p:spPr>
          <a:xfrm>
            <a:off x="7128642" y="5614870"/>
            <a:ext cx="910915" cy="620589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 smtClean="0"/>
              <a:t>移動平板</a:t>
            </a:r>
            <a:endParaRPr lang="zh-TW" altLang="en-US" sz="2000" dirty="0"/>
          </a:p>
        </p:txBody>
      </p:sp>
      <p:sp>
        <p:nvSpPr>
          <p:cNvPr id="58" name="圓角矩形 57"/>
          <p:cNvSpPr/>
          <p:nvPr/>
        </p:nvSpPr>
        <p:spPr>
          <a:xfrm>
            <a:off x="2931371" y="5924504"/>
            <a:ext cx="1421635" cy="620589"/>
          </a:xfrm>
          <a:prstGeom prst="roundRect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 smtClean="0"/>
              <a:t>預測落點</a:t>
            </a:r>
            <a:endParaRPr lang="zh-TW" altLang="en-US" sz="2000" dirty="0"/>
          </a:p>
        </p:txBody>
      </p:sp>
      <p:sp>
        <p:nvSpPr>
          <p:cNvPr id="59" name="圓角矩形 58"/>
          <p:cNvSpPr/>
          <p:nvPr/>
        </p:nvSpPr>
        <p:spPr>
          <a:xfrm>
            <a:off x="9254282" y="5947549"/>
            <a:ext cx="1421635" cy="620589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 smtClean="0"/>
              <a:t>預測球方向</a:t>
            </a:r>
            <a:endParaRPr lang="zh-TW" altLang="en-US" sz="2000" dirty="0"/>
          </a:p>
        </p:txBody>
      </p:sp>
      <p:cxnSp>
        <p:nvCxnSpPr>
          <p:cNvPr id="63" name="肘形接點 62"/>
          <p:cNvCxnSpPr>
            <a:stCxn id="60" idx="2"/>
            <a:endCxn id="24" idx="0"/>
          </p:cNvCxnSpPr>
          <p:nvPr/>
        </p:nvCxnSpPr>
        <p:spPr>
          <a:xfrm rot="5400000">
            <a:off x="5336300" y="2437950"/>
            <a:ext cx="1031368" cy="3906509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肘形接點 64"/>
          <p:cNvCxnSpPr>
            <a:stCxn id="60" idx="2"/>
            <a:endCxn id="25" idx="0"/>
          </p:cNvCxnSpPr>
          <p:nvPr/>
        </p:nvCxnSpPr>
        <p:spPr>
          <a:xfrm rot="16200000" flipH="1">
            <a:off x="8719273" y="2961484"/>
            <a:ext cx="1081521" cy="2909591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肘形接點 66"/>
          <p:cNvCxnSpPr>
            <a:stCxn id="24" idx="2"/>
            <a:endCxn id="58" idx="0"/>
          </p:cNvCxnSpPr>
          <p:nvPr/>
        </p:nvCxnSpPr>
        <p:spPr>
          <a:xfrm rot="5400000">
            <a:off x="3571946" y="5597720"/>
            <a:ext cx="397027" cy="256540"/>
          </a:xfrm>
          <a:prstGeom prst="bentConnector3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肘形接點 68"/>
          <p:cNvCxnSpPr>
            <a:stCxn id="24" idx="2"/>
            <a:endCxn id="54" idx="0"/>
          </p:cNvCxnSpPr>
          <p:nvPr/>
        </p:nvCxnSpPr>
        <p:spPr>
          <a:xfrm rot="16200000" flipH="1">
            <a:off x="5697718" y="3728487"/>
            <a:ext cx="87393" cy="3685371"/>
          </a:xfrm>
          <a:prstGeom prst="bentConnector3">
            <a:avLst>
              <a:gd name="adj1" fmla="val 50000"/>
            </a:avLst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肘形接點 70"/>
          <p:cNvCxnSpPr>
            <a:stCxn id="25" idx="2"/>
            <a:endCxn id="54" idx="0"/>
          </p:cNvCxnSpPr>
          <p:nvPr/>
        </p:nvCxnSpPr>
        <p:spPr>
          <a:xfrm rot="5400000">
            <a:off x="9130845" y="4030886"/>
            <a:ext cx="37240" cy="3130729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肘形接點 72"/>
          <p:cNvCxnSpPr>
            <a:stCxn id="25" idx="2"/>
            <a:endCxn id="59" idx="0"/>
          </p:cNvCxnSpPr>
          <p:nvPr/>
        </p:nvCxnSpPr>
        <p:spPr>
          <a:xfrm rot="5400000">
            <a:off x="10155006" y="5387725"/>
            <a:ext cx="369919" cy="749729"/>
          </a:xfrm>
          <a:prstGeom prst="bentConnector3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圓角矩形 30"/>
          <p:cNvSpPr/>
          <p:nvPr/>
        </p:nvSpPr>
        <p:spPr>
          <a:xfrm>
            <a:off x="6362408" y="6471959"/>
            <a:ext cx="743196" cy="371927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左移</a:t>
            </a:r>
            <a:endParaRPr lang="zh-TW" altLang="en-US" dirty="0"/>
          </a:p>
        </p:txBody>
      </p:sp>
      <p:sp>
        <p:nvSpPr>
          <p:cNvPr id="32" name="圓角矩形 31"/>
          <p:cNvSpPr/>
          <p:nvPr/>
        </p:nvSpPr>
        <p:spPr>
          <a:xfrm>
            <a:off x="8017507" y="6471959"/>
            <a:ext cx="743196" cy="371927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右移</a:t>
            </a:r>
            <a:endParaRPr lang="zh-TW" altLang="en-US" dirty="0"/>
          </a:p>
        </p:txBody>
      </p:sp>
      <p:sp>
        <p:nvSpPr>
          <p:cNvPr id="33" name="圓角矩形 32"/>
          <p:cNvSpPr/>
          <p:nvPr/>
        </p:nvSpPr>
        <p:spPr>
          <a:xfrm>
            <a:off x="7188550" y="6471959"/>
            <a:ext cx="743196" cy="371927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不</a:t>
            </a:r>
            <a:r>
              <a:rPr lang="zh-TW" altLang="en-US" dirty="0"/>
              <a:t>動</a:t>
            </a:r>
          </a:p>
        </p:txBody>
      </p:sp>
      <p:cxnSp>
        <p:nvCxnSpPr>
          <p:cNvPr id="7" name="肘形接點 6"/>
          <p:cNvCxnSpPr>
            <a:stCxn id="54" idx="2"/>
            <a:endCxn id="33" idx="0"/>
          </p:cNvCxnSpPr>
          <p:nvPr/>
        </p:nvCxnSpPr>
        <p:spPr>
          <a:xfrm rot="5400000">
            <a:off x="7453874" y="6341733"/>
            <a:ext cx="236500" cy="23952"/>
          </a:xfrm>
          <a:prstGeom prst="bentConnector3">
            <a:avLst>
              <a:gd name="adj1" fmla="val 50000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肘形接點 10"/>
          <p:cNvCxnSpPr>
            <a:stCxn id="54" idx="2"/>
            <a:endCxn id="31" idx="0"/>
          </p:cNvCxnSpPr>
          <p:nvPr/>
        </p:nvCxnSpPr>
        <p:spPr>
          <a:xfrm rot="5400000">
            <a:off x="7040803" y="5928662"/>
            <a:ext cx="236500" cy="850094"/>
          </a:xfrm>
          <a:prstGeom prst="bentConnector3">
            <a:avLst>
              <a:gd name="adj1" fmla="val 50000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肘形接點 12"/>
          <p:cNvCxnSpPr>
            <a:stCxn id="54" idx="2"/>
            <a:endCxn id="32" idx="0"/>
          </p:cNvCxnSpPr>
          <p:nvPr/>
        </p:nvCxnSpPr>
        <p:spPr>
          <a:xfrm rot="16200000" flipH="1">
            <a:off x="7868352" y="5951206"/>
            <a:ext cx="236500" cy="805005"/>
          </a:xfrm>
          <a:prstGeom prst="bentConnector3">
            <a:avLst>
              <a:gd name="adj1" fmla="val 50000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圓角矩形 36"/>
          <p:cNvSpPr/>
          <p:nvPr/>
        </p:nvSpPr>
        <p:spPr>
          <a:xfrm>
            <a:off x="6515755" y="1953481"/>
            <a:ext cx="1873350" cy="5587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/>
              <a:t>狀態判斷模組</a:t>
            </a:r>
          </a:p>
        </p:txBody>
      </p:sp>
      <p:cxnSp>
        <p:nvCxnSpPr>
          <p:cNvPr id="17" name="肘形接點 16"/>
          <p:cNvCxnSpPr>
            <a:stCxn id="19" idx="2"/>
            <a:endCxn id="37" idx="0"/>
          </p:cNvCxnSpPr>
          <p:nvPr/>
        </p:nvCxnSpPr>
        <p:spPr>
          <a:xfrm rot="5400000">
            <a:off x="7938477" y="1017081"/>
            <a:ext cx="450354" cy="1422447"/>
          </a:xfrm>
          <a:prstGeom prst="bentConnector3">
            <a:avLst/>
          </a:prstGeom>
          <a:ln w="38100">
            <a:solidFill>
              <a:srgbClr val="A38D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圓角矩形 59"/>
          <p:cNvSpPr/>
          <p:nvPr/>
        </p:nvSpPr>
        <p:spPr>
          <a:xfrm>
            <a:off x="6734006" y="3434105"/>
            <a:ext cx="2142464" cy="4414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/>
              <a:t>選擇方式</a:t>
            </a:r>
            <a:r>
              <a:rPr lang="zh-TW" altLang="en-US" sz="2000" dirty="0" smtClean="0"/>
              <a:t>模組</a:t>
            </a:r>
            <a:endParaRPr lang="zh-TW" altLang="en-US" sz="2000" dirty="0"/>
          </a:p>
        </p:txBody>
      </p:sp>
      <p:cxnSp>
        <p:nvCxnSpPr>
          <p:cNvPr id="49" name="肘形接點 48"/>
          <p:cNvCxnSpPr>
            <a:stCxn id="61" idx="2"/>
            <a:endCxn id="60" idx="0"/>
          </p:cNvCxnSpPr>
          <p:nvPr/>
        </p:nvCxnSpPr>
        <p:spPr>
          <a:xfrm rot="16200000" flipH="1">
            <a:off x="6965052" y="2593918"/>
            <a:ext cx="324341" cy="1356031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圓角矩形 54"/>
          <p:cNvSpPr/>
          <p:nvPr/>
        </p:nvSpPr>
        <p:spPr>
          <a:xfrm>
            <a:off x="7142885" y="2771864"/>
            <a:ext cx="1323537" cy="337900"/>
          </a:xfrm>
          <a:prstGeom prst="roundRect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計算</a:t>
            </a:r>
            <a:r>
              <a:rPr lang="zh-TW" altLang="en-US" dirty="0"/>
              <a:t>球</a:t>
            </a:r>
            <a:r>
              <a:rPr lang="zh-TW" altLang="en-US" dirty="0" smtClean="0"/>
              <a:t>向</a:t>
            </a:r>
            <a:endParaRPr lang="zh-TW" altLang="en-US" dirty="0"/>
          </a:p>
        </p:txBody>
      </p:sp>
      <p:sp>
        <p:nvSpPr>
          <p:cNvPr id="61" name="圓角矩形 60"/>
          <p:cNvSpPr/>
          <p:nvPr/>
        </p:nvSpPr>
        <p:spPr>
          <a:xfrm>
            <a:off x="5870969" y="2771864"/>
            <a:ext cx="1156476" cy="337900"/>
          </a:xfrm>
          <a:prstGeom prst="roundRect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計算落點</a:t>
            </a:r>
            <a:endParaRPr lang="zh-TW" altLang="en-US" dirty="0"/>
          </a:p>
        </p:txBody>
      </p:sp>
      <p:sp>
        <p:nvSpPr>
          <p:cNvPr id="62" name="圓角矩形 61"/>
          <p:cNvSpPr/>
          <p:nvPr/>
        </p:nvSpPr>
        <p:spPr>
          <a:xfrm>
            <a:off x="8673697" y="2598850"/>
            <a:ext cx="1487992" cy="610124"/>
          </a:xfrm>
          <a:prstGeom prst="roundRect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計算落點與平板距離</a:t>
            </a:r>
            <a:endParaRPr lang="zh-TW" altLang="en-US" dirty="0"/>
          </a:p>
        </p:txBody>
      </p:sp>
      <p:cxnSp>
        <p:nvCxnSpPr>
          <p:cNvPr id="106" name="肘形接點 105"/>
          <p:cNvCxnSpPr>
            <a:stCxn id="37" idx="2"/>
            <a:endCxn id="61" idx="0"/>
          </p:cNvCxnSpPr>
          <p:nvPr/>
        </p:nvCxnSpPr>
        <p:spPr>
          <a:xfrm rot="5400000">
            <a:off x="6821022" y="2140455"/>
            <a:ext cx="259595" cy="1003223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肘形接點 107"/>
          <p:cNvCxnSpPr>
            <a:stCxn id="37" idx="2"/>
            <a:endCxn id="55" idx="0"/>
          </p:cNvCxnSpPr>
          <p:nvPr/>
        </p:nvCxnSpPr>
        <p:spPr>
          <a:xfrm rot="16200000" flipH="1">
            <a:off x="7498745" y="2465954"/>
            <a:ext cx="259595" cy="352224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肘形接點 109"/>
          <p:cNvCxnSpPr>
            <a:stCxn id="37" idx="2"/>
            <a:endCxn id="62" idx="0"/>
          </p:cNvCxnSpPr>
          <p:nvPr/>
        </p:nvCxnSpPr>
        <p:spPr>
          <a:xfrm rot="16200000" flipH="1">
            <a:off x="8391771" y="1572927"/>
            <a:ext cx="86581" cy="1965263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肘形接點 121"/>
          <p:cNvCxnSpPr>
            <a:stCxn id="55" idx="2"/>
            <a:endCxn id="60" idx="0"/>
          </p:cNvCxnSpPr>
          <p:nvPr/>
        </p:nvCxnSpPr>
        <p:spPr>
          <a:xfrm rot="16200000" flipH="1">
            <a:off x="7642776" y="3271642"/>
            <a:ext cx="324341" cy="584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肘形接點 123"/>
          <p:cNvCxnSpPr>
            <a:stCxn id="62" idx="2"/>
            <a:endCxn id="60" idx="0"/>
          </p:cNvCxnSpPr>
          <p:nvPr/>
        </p:nvCxnSpPr>
        <p:spPr>
          <a:xfrm rot="5400000">
            <a:off x="8498901" y="2515312"/>
            <a:ext cx="225131" cy="1612455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圓角矩形 124"/>
          <p:cNvSpPr/>
          <p:nvPr/>
        </p:nvSpPr>
        <p:spPr>
          <a:xfrm>
            <a:off x="10814012" y="5924504"/>
            <a:ext cx="1640142" cy="714630"/>
          </a:xfrm>
          <a:prstGeom prst="roundRect">
            <a:avLst/>
          </a:prstGeom>
          <a:solidFill>
            <a:srgbClr val="C00000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 smtClean="0"/>
              <a:t>移動時機</a:t>
            </a:r>
            <a:endParaRPr lang="en-US" altLang="zh-TW" sz="2000" dirty="0" smtClean="0"/>
          </a:p>
          <a:p>
            <a:pPr algn="ctr"/>
            <a:r>
              <a:rPr lang="zh-TW" altLang="en-US" sz="2000" dirty="0" smtClean="0"/>
              <a:t>計算</a:t>
            </a:r>
            <a:endParaRPr lang="zh-TW" altLang="en-US" sz="2000" dirty="0"/>
          </a:p>
        </p:txBody>
      </p:sp>
      <p:cxnSp>
        <p:nvCxnSpPr>
          <p:cNvPr id="128" name="肘形接點 127"/>
          <p:cNvCxnSpPr>
            <a:stCxn id="25" idx="2"/>
            <a:endCxn id="125" idx="0"/>
          </p:cNvCxnSpPr>
          <p:nvPr/>
        </p:nvCxnSpPr>
        <p:spPr>
          <a:xfrm rot="16200000" flipH="1">
            <a:off x="11001019" y="5291440"/>
            <a:ext cx="346874" cy="919254"/>
          </a:xfrm>
          <a:prstGeom prst="bentConnector3">
            <a:avLst>
              <a:gd name="adj1" fmla="val 50000"/>
            </a:avLst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圓角矩形 129"/>
          <p:cNvSpPr/>
          <p:nvPr/>
        </p:nvSpPr>
        <p:spPr>
          <a:xfrm>
            <a:off x="4418197" y="5986872"/>
            <a:ext cx="1855983" cy="558221"/>
          </a:xfrm>
          <a:prstGeom prst="roundRect">
            <a:avLst/>
          </a:prstGeom>
          <a:solidFill>
            <a:srgbClr val="00B0F0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smtClean="0"/>
              <a:t>移動位置計算</a:t>
            </a:r>
            <a:endParaRPr lang="zh-TW" altLang="en-US" sz="2000" dirty="0"/>
          </a:p>
        </p:txBody>
      </p:sp>
      <p:cxnSp>
        <p:nvCxnSpPr>
          <p:cNvPr id="132" name="肘形接點 131"/>
          <p:cNvCxnSpPr>
            <a:stCxn id="24" idx="2"/>
            <a:endCxn id="130" idx="0"/>
          </p:cNvCxnSpPr>
          <p:nvPr/>
        </p:nvCxnSpPr>
        <p:spPr>
          <a:xfrm rot="16200000" flipH="1">
            <a:off x="4392762" y="5033444"/>
            <a:ext cx="459395" cy="1447460"/>
          </a:xfrm>
          <a:prstGeom prst="bentConnector3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2038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圓角矩形 64"/>
          <p:cNvSpPr/>
          <p:nvPr/>
        </p:nvSpPr>
        <p:spPr>
          <a:xfrm>
            <a:off x="2624652" y="1159516"/>
            <a:ext cx="2504697" cy="38595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TW" altLang="en-US" sz="2000" dirty="0"/>
              <a:t>狀態判斷模組</a:t>
            </a:r>
          </a:p>
          <a:p>
            <a:pPr algn="ctr"/>
            <a:endParaRPr lang="en-US" altLang="zh-TW" sz="2000" dirty="0" smtClean="0"/>
          </a:p>
          <a:p>
            <a:pPr algn="ctr"/>
            <a:endParaRPr lang="en-US" altLang="zh-TW" sz="2000" dirty="0"/>
          </a:p>
          <a:p>
            <a:pPr algn="ctr"/>
            <a:endParaRPr lang="en-US" altLang="zh-TW" sz="2000" dirty="0"/>
          </a:p>
          <a:p>
            <a:pPr algn="ctr"/>
            <a:endParaRPr lang="en-US" altLang="zh-TW" sz="2000" dirty="0" smtClean="0"/>
          </a:p>
          <a:p>
            <a:pPr algn="ctr"/>
            <a:endParaRPr lang="en-US" altLang="zh-TW" sz="2000" dirty="0"/>
          </a:p>
          <a:p>
            <a:pPr algn="ctr"/>
            <a:endParaRPr lang="en-US" altLang="zh-TW" sz="2000" dirty="0" smtClean="0"/>
          </a:p>
          <a:p>
            <a:pPr algn="ctr"/>
            <a:endParaRPr lang="en-US" altLang="zh-TW" sz="2000" dirty="0"/>
          </a:p>
          <a:p>
            <a:pPr algn="ctr"/>
            <a:endParaRPr lang="en-US" altLang="zh-TW" sz="2000" dirty="0" smtClean="0"/>
          </a:p>
          <a:p>
            <a:pPr algn="ctr"/>
            <a:endParaRPr lang="en-US" altLang="zh-TW" sz="2000" dirty="0" smtClean="0"/>
          </a:p>
          <a:p>
            <a:pPr algn="ctr"/>
            <a:endParaRPr lang="zh-TW" altLang="en-US" sz="2000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8544A860-7D68-469C-965A-36FD493D0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1799" y="131296"/>
            <a:ext cx="10106733" cy="605984"/>
          </a:xfrm>
        </p:spPr>
        <p:txBody>
          <a:bodyPr>
            <a:normAutofit fontScale="90000"/>
          </a:bodyPr>
          <a:lstStyle/>
          <a:p>
            <a:r>
              <a:rPr lang="zh-TW" altLang="en-US" dirty="0" smtClean="0"/>
              <a:t>架構圖</a:t>
            </a:r>
            <a:endParaRPr lang="zh-TW" altLang="en-US" dirty="0"/>
          </a:p>
        </p:txBody>
      </p:sp>
      <p:sp>
        <p:nvSpPr>
          <p:cNvPr id="24" name="圓角矩形 23"/>
          <p:cNvSpPr/>
          <p:nvPr/>
        </p:nvSpPr>
        <p:spPr>
          <a:xfrm>
            <a:off x="6632548" y="4107549"/>
            <a:ext cx="3460924" cy="2092954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TW" altLang="en-US" sz="2000" dirty="0" smtClean="0"/>
              <a:t>中心點</a:t>
            </a:r>
            <a:r>
              <a:rPr lang="zh-TW" altLang="en-US" sz="2000" dirty="0"/>
              <a:t>擊球</a:t>
            </a:r>
            <a:r>
              <a:rPr lang="zh-TW" altLang="en-US" sz="2000" dirty="0" smtClean="0"/>
              <a:t>模組</a:t>
            </a:r>
            <a:endParaRPr lang="en-US" altLang="zh-TW" sz="2000" dirty="0" smtClean="0"/>
          </a:p>
          <a:p>
            <a:pPr algn="r"/>
            <a:endParaRPr lang="en-US" altLang="zh-TW" sz="2000" dirty="0"/>
          </a:p>
          <a:p>
            <a:pPr algn="r"/>
            <a:endParaRPr lang="en-US" altLang="zh-TW" sz="2000" dirty="0" smtClean="0"/>
          </a:p>
          <a:p>
            <a:pPr algn="r"/>
            <a:endParaRPr lang="en-US" altLang="zh-TW" sz="2000" dirty="0" smtClean="0"/>
          </a:p>
          <a:p>
            <a:pPr algn="ctr"/>
            <a:endParaRPr lang="en-US" altLang="zh-TW" sz="2000" dirty="0" smtClean="0"/>
          </a:p>
          <a:p>
            <a:pPr algn="ctr"/>
            <a:endParaRPr lang="zh-TW" altLang="en-US" sz="2000" dirty="0"/>
          </a:p>
        </p:txBody>
      </p:sp>
      <p:sp>
        <p:nvSpPr>
          <p:cNvPr id="58" name="圓角矩形 57"/>
          <p:cNvSpPr/>
          <p:nvPr/>
        </p:nvSpPr>
        <p:spPr>
          <a:xfrm>
            <a:off x="6736990" y="4382779"/>
            <a:ext cx="1429102" cy="406755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 smtClean="0"/>
              <a:t>預測落點</a:t>
            </a:r>
            <a:endParaRPr lang="zh-TW" altLang="en-US" sz="2000" dirty="0"/>
          </a:p>
        </p:txBody>
      </p:sp>
      <p:sp>
        <p:nvSpPr>
          <p:cNvPr id="25" name="圓角矩形 24"/>
          <p:cNvSpPr/>
          <p:nvPr/>
        </p:nvSpPr>
        <p:spPr>
          <a:xfrm>
            <a:off x="6709851" y="1303348"/>
            <a:ext cx="3452156" cy="2201880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TW" altLang="en-US" sz="2000" dirty="0" smtClean="0"/>
              <a:t>切球模組</a:t>
            </a:r>
            <a:endParaRPr lang="en-US" altLang="zh-TW" sz="2000" dirty="0" smtClean="0"/>
          </a:p>
          <a:p>
            <a:pPr algn="r"/>
            <a:endParaRPr lang="en-US" altLang="zh-TW" sz="2000" dirty="0"/>
          </a:p>
          <a:p>
            <a:pPr algn="r"/>
            <a:endParaRPr lang="en-US" altLang="zh-TW" sz="2000" dirty="0" smtClean="0"/>
          </a:p>
          <a:p>
            <a:pPr algn="r"/>
            <a:endParaRPr lang="en-US" altLang="zh-TW" sz="2000" dirty="0" smtClean="0"/>
          </a:p>
          <a:p>
            <a:pPr algn="ctr"/>
            <a:endParaRPr lang="en-US" altLang="zh-TW" sz="2000" dirty="0"/>
          </a:p>
          <a:p>
            <a:pPr algn="ctr"/>
            <a:endParaRPr lang="zh-TW" altLang="en-US" sz="2000" dirty="0"/>
          </a:p>
        </p:txBody>
      </p:sp>
      <p:grpSp>
        <p:nvGrpSpPr>
          <p:cNvPr id="50" name="群組 49"/>
          <p:cNvGrpSpPr/>
          <p:nvPr/>
        </p:nvGrpSpPr>
        <p:grpSpPr>
          <a:xfrm>
            <a:off x="10254981" y="3122639"/>
            <a:ext cx="1454382" cy="1313827"/>
            <a:chOff x="6856453" y="4176359"/>
            <a:chExt cx="2230525" cy="1514557"/>
          </a:xfrm>
        </p:grpSpPr>
        <p:sp>
          <p:nvSpPr>
            <p:cNvPr id="51" name="圓角矩形 50"/>
            <p:cNvSpPr/>
            <p:nvPr/>
          </p:nvSpPr>
          <p:spPr>
            <a:xfrm>
              <a:off x="6856453" y="4176359"/>
              <a:ext cx="2191754" cy="1514557"/>
            </a:xfrm>
            <a:prstGeom prst="round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TW" altLang="en-US" sz="2000" dirty="0" smtClean="0"/>
                <a:t>移動模組</a:t>
              </a:r>
              <a:endParaRPr lang="en-US" altLang="zh-TW" sz="2000" dirty="0" smtClean="0"/>
            </a:p>
            <a:p>
              <a:pPr algn="ctr"/>
              <a:endParaRPr lang="en-US" altLang="zh-TW" sz="2000" dirty="0"/>
            </a:p>
            <a:p>
              <a:pPr algn="ctr"/>
              <a:endParaRPr lang="en-US" altLang="zh-TW" sz="2000" dirty="0" smtClean="0"/>
            </a:p>
            <a:p>
              <a:pPr algn="ctr"/>
              <a:endParaRPr lang="zh-TW" altLang="en-US" sz="2000" dirty="0"/>
            </a:p>
          </p:txBody>
        </p:sp>
        <p:sp>
          <p:nvSpPr>
            <p:cNvPr id="52" name="圓角矩形 51"/>
            <p:cNvSpPr/>
            <p:nvPr/>
          </p:nvSpPr>
          <p:spPr>
            <a:xfrm>
              <a:off x="6856455" y="4703260"/>
              <a:ext cx="1158351" cy="334314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/>
                <a:t>左移</a:t>
              </a:r>
              <a:endParaRPr lang="zh-TW" altLang="en-US" dirty="0"/>
            </a:p>
          </p:txBody>
        </p:sp>
        <p:sp>
          <p:nvSpPr>
            <p:cNvPr id="53" name="圓角矩形 52"/>
            <p:cNvSpPr/>
            <p:nvPr/>
          </p:nvSpPr>
          <p:spPr>
            <a:xfrm>
              <a:off x="8014804" y="4703260"/>
              <a:ext cx="1072174" cy="334314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/>
                <a:t>右移</a:t>
              </a:r>
              <a:endParaRPr lang="zh-TW" altLang="en-US" dirty="0"/>
            </a:p>
          </p:txBody>
        </p:sp>
        <p:sp>
          <p:nvSpPr>
            <p:cNvPr id="55" name="圓角矩形 54"/>
            <p:cNvSpPr/>
            <p:nvPr/>
          </p:nvSpPr>
          <p:spPr>
            <a:xfrm>
              <a:off x="7283244" y="5183625"/>
              <a:ext cx="1267647" cy="334314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/>
                <a:t>不</a:t>
              </a:r>
              <a:r>
                <a:rPr lang="zh-TW" altLang="en-US" dirty="0"/>
                <a:t>動</a:t>
              </a:r>
            </a:p>
          </p:txBody>
        </p:sp>
      </p:grpSp>
      <p:sp>
        <p:nvSpPr>
          <p:cNvPr id="59" name="圓角矩形 58"/>
          <p:cNvSpPr/>
          <p:nvPr/>
        </p:nvSpPr>
        <p:spPr>
          <a:xfrm>
            <a:off x="6758655" y="1465099"/>
            <a:ext cx="1640142" cy="558221"/>
          </a:xfrm>
          <a:prstGeom prst="roundRect">
            <a:avLst/>
          </a:prstGeom>
          <a:solidFill>
            <a:srgbClr val="C00000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 smtClean="0"/>
              <a:t>預測球方向</a:t>
            </a:r>
            <a:endParaRPr lang="zh-TW" altLang="en-US" sz="2000" dirty="0"/>
          </a:p>
        </p:txBody>
      </p:sp>
      <p:sp>
        <p:nvSpPr>
          <p:cNvPr id="32" name="矩形 31"/>
          <p:cNvSpPr/>
          <p:nvPr/>
        </p:nvSpPr>
        <p:spPr>
          <a:xfrm>
            <a:off x="1167984" y="1151232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</a:rPr>
              <a:t>球</a:t>
            </a:r>
            <a:r>
              <a:rPr lang="zh-TW" altLang="en-US" dirty="0" smtClean="0">
                <a:latin typeface="微軟正黑體" panose="020B0604030504040204" pitchFamily="34" charset="-120"/>
              </a:rPr>
              <a:t>的當前座標</a:t>
            </a:r>
            <a:endParaRPr lang="zh-TW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1390599" y="1869051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</a:rPr>
              <a:t>當前球速</a:t>
            </a:r>
            <a:endParaRPr lang="zh-TW" altLang="en-US" dirty="0"/>
          </a:p>
        </p:txBody>
      </p:sp>
      <p:sp>
        <p:nvSpPr>
          <p:cNvPr id="60" name="向右箭號 59"/>
          <p:cNvSpPr/>
          <p:nvPr/>
        </p:nvSpPr>
        <p:spPr>
          <a:xfrm>
            <a:off x="1355198" y="1589941"/>
            <a:ext cx="1234053" cy="209733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7" name="向右箭號 66"/>
          <p:cNvSpPr/>
          <p:nvPr/>
        </p:nvSpPr>
        <p:spPr>
          <a:xfrm>
            <a:off x="1328002" y="2166547"/>
            <a:ext cx="1234053" cy="209733"/>
          </a:xfrm>
          <a:prstGeom prst="rightArrow">
            <a:avLst>
              <a:gd name="adj1" fmla="val 58304"/>
              <a:gd name="adj2" fmla="val 50000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矩形 38"/>
          <p:cNvSpPr/>
          <p:nvPr/>
        </p:nvSpPr>
        <p:spPr>
          <a:xfrm>
            <a:off x="937151" y="2531381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</a:rPr>
              <a:t>板子的</a:t>
            </a:r>
            <a:r>
              <a:rPr lang="zh-TW" altLang="en-US" dirty="0">
                <a:latin typeface="微軟正黑體" panose="020B0604030504040204" pitchFamily="34" charset="-120"/>
              </a:rPr>
              <a:t>當前座標</a:t>
            </a:r>
            <a:endParaRPr lang="zh-TW" altLang="en-US" dirty="0"/>
          </a:p>
        </p:txBody>
      </p:sp>
      <p:sp>
        <p:nvSpPr>
          <p:cNvPr id="69" name="向右箭號 68"/>
          <p:cNvSpPr/>
          <p:nvPr/>
        </p:nvSpPr>
        <p:spPr>
          <a:xfrm>
            <a:off x="1355198" y="2795847"/>
            <a:ext cx="1234053" cy="209733"/>
          </a:xfrm>
          <a:prstGeom prst="rightArrow">
            <a:avLst>
              <a:gd name="adj1" fmla="val 58304"/>
              <a:gd name="adj2" fmla="val 50000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圓角矩形 39"/>
          <p:cNvSpPr/>
          <p:nvPr/>
        </p:nvSpPr>
        <p:spPr>
          <a:xfrm>
            <a:off x="2743808" y="1701392"/>
            <a:ext cx="1323537" cy="337900"/>
          </a:xfrm>
          <a:prstGeom prst="roundRect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計算</a:t>
            </a:r>
            <a:r>
              <a:rPr lang="zh-TW" altLang="en-US" dirty="0"/>
              <a:t>球</a:t>
            </a:r>
            <a:r>
              <a:rPr lang="zh-TW" altLang="en-US" dirty="0" smtClean="0"/>
              <a:t>向</a:t>
            </a:r>
            <a:endParaRPr lang="zh-TW" altLang="en-US" dirty="0"/>
          </a:p>
        </p:txBody>
      </p:sp>
      <p:sp>
        <p:nvSpPr>
          <p:cNvPr id="71" name="圓角矩形 70"/>
          <p:cNvSpPr/>
          <p:nvPr/>
        </p:nvSpPr>
        <p:spPr>
          <a:xfrm>
            <a:off x="3141421" y="2106953"/>
            <a:ext cx="1323537" cy="337900"/>
          </a:xfrm>
          <a:prstGeom prst="roundRect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計算落點</a:t>
            </a:r>
            <a:endParaRPr lang="zh-TW" altLang="en-US" dirty="0"/>
          </a:p>
        </p:txBody>
      </p:sp>
      <p:sp>
        <p:nvSpPr>
          <p:cNvPr id="73" name="圓角矩形 72"/>
          <p:cNvSpPr/>
          <p:nvPr/>
        </p:nvSpPr>
        <p:spPr>
          <a:xfrm>
            <a:off x="3552862" y="2512515"/>
            <a:ext cx="1487992" cy="610124"/>
          </a:xfrm>
          <a:prstGeom prst="roundRect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計算落點與平板距離</a:t>
            </a:r>
            <a:endParaRPr lang="zh-TW" altLang="en-US" dirty="0"/>
          </a:p>
        </p:txBody>
      </p:sp>
      <p:sp>
        <p:nvSpPr>
          <p:cNvPr id="77" name="圓角矩形 76"/>
          <p:cNvSpPr/>
          <p:nvPr/>
        </p:nvSpPr>
        <p:spPr>
          <a:xfrm>
            <a:off x="2734917" y="4171141"/>
            <a:ext cx="1920754" cy="646726"/>
          </a:xfrm>
          <a:prstGeom prst="roundRect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抉擇接球方案</a:t>
            </a:r>
            <a:endParaRPr lang="zh-TW" altLang="en-US" dirty="0"/>
          </a:p>
        </p:txBody>
      </p:sp>
      <p:sp>
        <p:nvSpPr>
          <p:cNvPr id="80" name="向右箭號 79"/>
          <p:cNvSpPr/>
          <p:nvPr/>
        </p:nvSpPr>
        <p:spPr>
          <a:xfrm rot="5400000">
            <a:off x="1855460" y="3004726"/>
            <a:ext cx="1998162" cy="209733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1" name="向右箭號 80"/>
          <p:cNvSpPr/>
          <p:nvPr/>
        </p:nvSpPr>
        <p:spPr>
          <a:xfrm rot="5400000">
            <a:off x="2485475" y="3192968"/>
            <a:ext cx="1621682" cy="209733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2" name="向右箭號 81"/>
          <p:cNvSpPr/>
          <p:nvPr/>
        </p:nvSpPr>
        <p:spPr>
          <a:xfrm rot="5400000">
            <a:off x="4037037" y="3559982"/>
            <a:ext cx="887651" cy="209733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2" name="矩形 41"/>
          <p:cNvSpPr/>
          <p:nvPr/>
        </p:nvSpPr>
        <p:spPr>
          <a:xfrm>
            <a:off x="3813342" y="3242508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dirty="0"/>
              <a:t>距離</a:t>
            </a:r>
          </a:p>
        </p:txBody>
      </p:sp>
      <p:sp>
        <p:nvSpPr>
          <p:cNvPr id="43" name="矩形 42"/>
          <p:cNvSpPr/>
          <p:nvPr/>
        </p:nvSpPr>
        <p:spPr>
          <a:xfrm>
            <a:off x="3296316" y="3582236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座標</a:t>
            </a:r>
          </a:p>
        </p:txBody>
      </p:sp>
      <p:sp>
        <p:nvSpPr>
          <p:cNvPr id="44" name="矩形 43"/>
          <p:cNvSpPr/>
          <p:nvPr/>
        </p:nvSpPr>
        <p:spPr>
          <a:xfrm>
            <a:off x="2560991" y="3517357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球向</a:t>
            </a:r>
          </a:p>
        </p:txBody>
      </p:sp>
      <p:sp>
        <p:nvSpPr>
          <p:cNvPr id="46" name="向右箭號 45"/>
          <p:cNvSpPr/>
          <p:nvPr/>
        </p:nvSpPr>
        <p:spPr>
          <a:xfrm>
            <a:off x="4760114" y="4475338"/>
            <a:ext cx="1976876" cy="272149"/>
          </a:xfrm>
          <a:prstGeom prst="rightArrow">
            <a:avLst>
              <a:gd name="adj1" fmla="val 43601"/>
              <a:gd name="adj2" fmla="val 50000"/>
            </a:avLst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6" name="向右箭號 85"/>
          <p:cNvSpPr/>
          <p:nvPr/>
        </p:nvSpPr>
        <p:spPr>
          <a:xfrm rot="18882330">
            <a:off x="4228739" y="2948870"/>
            <a:ext cx="3049116" cy="272149"/>
          </a:xfrm>
          <a:prstGeom prst="rightArrow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矩形 55"/>
          <p:cNvSpPr/>
          <p:nvPr/>
        </p:nvSpPr>
        <p:spPr>
          <a:xfrm>
            <a:off x="5344112" y="2006440"/>
            <a:ext cx="126188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/>
              <a:t>選擇</a:t>
            </a:r>
            <a:r>
              <a:rPr lang="en-US" altLang="zh-TW" dirty="0" smtClean="0"/>
              <a:t>A</a:t>
            </a:r>
            <a:r>
              <a:rPr lang="zh-TW" altLang="en-US" dirty="0" smtClean="0"/>
              <a:t>方案</a:t>
            </a:r>
            <a:endParaRPr lang="en-US" altLang="zh-TW" dirty="0" smtClean="0"/>
          </a:p>
          <a:p>
            <a:r>
              <a:rPr lang="zh-TW" altLang="en-US" dirty="0"/>
              <a:t>球向</a:t>
            </a:r>
          </a:p>
          <a:p>
            <a:r>
              <a:rPr lang="zh-TW" altLang="en-US" dirty="0" smtClean="0"/>
              <a:t>落點</a:t>
            </a:r>
            <a:endParaRPr lang="en-US" altLang="zh-TW" dirty="0" smtClean="0"/>
          </a:p>
        </p:txBody>
      </p:sp>
      <p:sp>
        <p:nvSpPr>
          <p:cNvPr id="93" name="圓角矩形 92"/>
          <p:cNvSpPr/>
          <p:nvPr/>
        </p:nvSpPr>
        <p:spPr>
          <a:xfrm>
            <a:off x="6821708" y="2674112"/>
            <a:ext cx="1640142" cy="714630"/>
          </a:xfrm>
          <a:prstGeom prst="roundRect">
            <a:avLst/>
          </a:prstGeom>
          <a:solidFill>
            <a:srgbClr val="C00000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 smtClean="0"/>
              <a:t>移動時機</a:t>
            </a:r>
            <a:endParaRPr lang="en-US" altLang="zh-TW" sz="2000" dirty="0" smtClean="0"/>
          </a:p>
          <a:p>
            <a:pPr algn="ctr"/>
            <a:r>
              <a:rPr lang="zh-TW" altLang="en-US" sz="2000" dirty="0" smtClean="0"/>
              <a:t>計算</a:t>
            </a:r>
            <a:endParaRPr lang="zh-TW" altLang="en-US" sz="2000" dirty="0"/>
          </a:p>
        </p:txBody>
      </p:sp>
      <p:sp>
        <p:nvSpPr>
          <p:cNvPr id="95" name="圓角矩形 94"/>
          <p:cNvSpPr/>
          <p:nvPr/>
        </p:nvSpPr>
        <p:spPr>
          <a:xfrm>
            <a:off x="6802825" y="5442920"/>
            <a:ext cx="1855983" cy="558221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smtClean="0"/>
              <a:t>移動位置計算</a:t>
            </a:r>
            <a:endParaRPr lang="zh-TW" altLang="en-US" sz="2000" dirty="0"/>
          </a:p>
        </p:txBody>
      </p:sp>
      <p:sp>
        <p:nvSpPr>
          <p:cNvPr id="57" name="向下箭號 56"/>
          <p:cNvSpPr/>
          <p:nvPr/>
        </p:nvSpPr>
        <p:spPr>
          <a:xfrm>
            <a:off x="7451541" y="2106953"/>
            <a:ext cx="286458" cy="540453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6" name="向下箭號 95"/>
          <p:cNvSpPr/>
          <p:nvPr/>
        </p:nvSpPr>
        <p:spPr>
          <a:xfrm>
            <a:off x="7071873" y="4792128"/>
            <a:ext cx="286458" cy="650792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2" name="矩形 61"/>
          <p:cNvSpPr/>
          <p:nvPr/>
        </p:nvSpPr>
        <p:spPr>
          <a:xfrm>
            <a:off x="7691351" y="2051381"/>
            <a:ext cx="11079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>
                <a:solidFill>
                  <a:schemeClr val="bg1"/>
                </a:solidFill>
              </a:rPr>
              <a:t>移動量</a:t>
            </a:r>
            <a:endParaRPr lang="en-US" altLang="zh-TW" dirty="0" smtClean="0">
              <a:solidFill>
                <a:schemeClr val="bg1"/>
              </a:solidFill>
            </a:endParaRPr>
          </a:p>
          <a:p>
            <a:r>
              <a:rPr lang="zh-TW" altLang="en-US" dirty="0" smtClean="0">
                <a:solidFill>
                  <a:schemeClr val="bg1"/>
                </a:solidFill>
              </a:rPr>
              <a:t>切球</a:t>
            </a:r>
            <a:r>
              <a:rPr lang="zh-TW" altLang="en-US" dirty="0">
                <a:solidFill>
                  <a:schemeClr val="bg1"/>
                </a:solidFill>
              </a:rPr>
              <a:t>時</a:t>
            </a:r>
            <a:r>
              <a:rPr lang="zh-TW" altLang="en-US" dirty="0" smtClean="0">
                <a:solidFill>
                  <a:schemeClr val="bg1"/>
                </a:solidFill>
              </a:rPr>
              <a:t>機</a:t>
            </a:r>
            <a:endParaRPr lang="en-US" altLang="zh-TW" dirty="0">
              <a:solidFill>
                <a:schemeClr val="bg1"/>
              </a:solidFill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7288929" y="4846392"/>
            <a:ext cx="1107996" cy="64633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lang="zh-TW" altLang="en-US" dirty="0" smtClean="0"/>
              <a:t>移動量</a:t>
            </a:r>
            <a:endParaRPr lang="en-US" altLang="zh-TW" dirty="0" smtClean="0"/>
          </a:p>
          <a:p>
            <a:r>
              <a:rPr lang="zh-TW" altLang="en-US" dirty="0" smtClean="0"/>
              <a:t>接球</a:t>
            </a:r>
            <a:r>
              <a:rPr lang="zh-TW" altLang="en-US" dirty="0"/>
              <a:t>時機</a:t>
            </a:r>
            <a:endParaRPr lang="en-US" altLang="zh-TW" dirty="0" smtClean="0"/>
          </a:p>
        </p:txBody>
      </p:sp>
      <p:sp>
        <p:nvSpPr>
          <p:cNvPr id="63" name="向右箭號 62"/>
          <p:cNvSpPr/>
          <p:nvPr/>
        </p:nvSpPr>
        <p:spPr>
          <a:xfrm>
            <a:off x="8658808" y="3128923"/>
            <a:ext cx="1503199" cy="35762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8" name="向右箭號 97"/>
          <p:cNvSpPr/>
          <p:nvPr/>
        </p:nvSpPr>
        <p:spPr>
          <a:xfrm rot="19486797">
            <a:off x="8724698" y="5000984"/>
            <a:ext cx="2257386" cy="357622"/>
          </a:xfrm>
          <a:prstGeom prst="rightArrow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0" name="矩形 99"/>
          <p:cNvSpPr/>
          <p:nvPr/>
        </p:nvSpPr>
        <p:spPr>
          <a:xfrm>
            <a:off x="8527098" y="2642624"/>
            <a:ext cx="11079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>
                <a:solidFill>
                  <a:schemeClr val="bg1"/>
                </a:solidFill>
              </a:rPr>
              <a:t>左右移動</a:t>
            </a:r>
            <a:endParaRPr lang="en-US" altLang="zh-TW" dirty="0" smtClean="0">
              <a:solidFill>
                <a:schemeClr val="bg1"/>
              </a:solidFill>
            </a:endParaRPr>
          </a:p>
          <a:p>
            <a:r>
              <a:rPr lang="zh-TW" altLang="en-US" dirty="0" smtClean="0">
                <a:solidFill>
                  <a:schemeClr val="bg1"/>
                </a:solidFill>
              </a:rPr>
              <a:t>與時機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9770597" y="5231316"/>
            <a:ext cx="1107996" cy="64633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none">
            <a:spAutoFit/>
          </a:bodyPr>
          <a:lstStyle/>
          <a:p>
            <a:r>
              <a:rPr lang="zh-TW" altLang="en-US" dirty="0" smtClean="0"/>
              <a:t>左右移動</a:t>
            </a:r>
            <a:endParaRPr lang="en-US" altLang="zh-TW" dirty="0" smtClean="0"/>
          </a:p>
          <a:p>
            <a:r>
              <a:rPr lang="zh-TW" altLang="en-US" dirty="0" smtClean="0"/>
              <a:t>與時機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65375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圓角矩形 64"/>
          <p:cNvSpPr/>
          <p:nvPr/>
        </p:nvSpPr>
        <p:spPr>
          <a:xfrm>
            <a:off x="2624652" y="1159516"/>
            <a:ext cx="2504697" cy="38595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TW" altLang="en-US" sz="2000" dirty="0"/>
              <a:t>狀態判斷模組</a:t>
            </a:r>
          </a:p>
          <a:p>
            <a:pPr algn="ctr"/>
            <a:endParaRPr lang="en-US" altLang="zh-TW" sz="2000" dirty="0" smtClean="0"/>
          </a:p>
          <a:p>
            <a:pPr algn="ctr"/>
            <a:endParaRPr lang="en-US" altLang="zh-TW" sz="2000" dirty="0"/>
          </a:p>
          <a:p>
            <a:pPr algn="ctr"/>
            <a:endParaRPr lang="en-US" altLang="zh-TW" sz="2000" dirty="0"/>
          </a:p>
          <a:p>
            <a:pPr algn="ctr"/>
            <a:endParaRPr lang="en-US" altLang="zh-TW" sz="2000" dirty="0" smtClean="0"/>
          </a:p>
          <a:p>
            <a:pPr algn="ctr"/>
            <a:endParaRPr lang="en-US" altLang="zh-TW" sz="2000" dirty="0"/>
          </a:p>
          <a:p>
            <a:pPr algn="ctr"/>
            <a:endParaRPr lang="en-US" altLang="zh-TW" sz="2000" dirty="0" smtClean="0"/>
          </a:p>
          <a:p>
            <a:pPr algn="ctr"/>
            <a:endParaRPr lang="en-US" altLang="zh-TW" sz="2000" dirty="0"/>
          </a:p>
          <a:p>
            <a:pPr algn="ctr"/>
            <a:endParaRPr lang="en-US" altLang="zh-TW" sz="2000" dirty="0" smtClean="0"/>
          </a:p>
          <a:p>
            <a:pPr algn="ctr"/>
            <a:endParaRPr lang="en-US" altLang="zh-TW" sz="2000" dirty="0" smtClean="0"/>
          </a:p>
          <a:p>
            <a:pPr algn="ctr"/>
            <a:endParaRPr lang="zh-TW" altLang="en-US" sz="2000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8544A860-7D68-469C-965A-36FD493D0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1799" y="131296"/>
            <a:ext cx="10106733" cy="605984"/>
          </a:xfrm>
        </p:spPr>
        <p:txBody>
          <a:bodyPr>
            <a:normAutofit fontScale="90000"/>
          </a:bodyPr>
          <a:lstStyle/>
          <a:p>
            <a:r>
              <a:rPr lang="zh-TW" altLang="en-US" dirty="0" smtClean="0"/>
              <a:t>架構圖</a:t>
            </a:r>
            <a:endParaRPr lang="zh-TW" altLang="en-US" dirty="0"/>
          </a:p>
        </p:txBody>
      </p:sp>
      <p:sp>
        <p:nvSpPr>
          <p:cNvPr id="24" name="圓角矩形 23"/>
          <p:cNvSpPr/>
          <p:nvPr/>
        </p:nvSpPr>
        <p:spPr>
          <a:xfrm>
            <a:off x="6632548" y="4107549"/>
            <a:ext cx="3460924" cy="2092954"/>
          </a:xfrm>
          <a:prstGeom prst="roundRect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TW" altLang="en-US" sz="2000" dirty="0" smtClean="0"/>
              <a:t>中心點</a:t>
            </a:r>
            <a:r>
              <a:rPr lang="zh-TW" altLang="en-US" sz="2000" dirty="0"/>
              <a:t>擊球</a:t>
            </a:r>
            <a:r>
              <a:rPr lang="zh-TW" altLang="en-US" sz="2000" dirty="0" smtClean="0"/>
              <a:t>模組</a:t>
            </a:r>
            <a:endParaRPr lang="en-US" altLang="zh-TW" sz="2000" dirty="0" smtClean="0"/>
          </a:p>
          <a:p>
            <a:pPr algn="r"/>
            <a:endParaRPr lang="en-US" altLang="zh-TW" sz="2000" dirty="0"/>
          </a:p>
          <a:p>
            <a:pPr algn="r"/>
            <a:endParaRPr lang="en-US" altLang="zh-TW" sz="2000" dirty="0" smtClean="0"/>
          </a:p>
          <a:p>
            <a:pPr algn="r"/>
            <a:endParaRPr lang="en-US" altLang="zh-TW" sz="2000" dirty="0" smtClean="0"/>
          </a:p>
          <a:p>
            <a:pPr algn="ctr"/>
            <a:endParaRPr lang="en-US" altLang="zh-TW" sz="2000" dirty="0" smtClean="0"/>
          </a:p>
          <a:p>
            <a:pPr algn="ctr"/>
            <a:endParaRPr lang="zh-TW" altLang="en-US" sz="2000" dirty="0"/>
          </a:p>
        </p:txBody>
      </p:sp>
      <p:sp>
        <p:nvSpPr>
          <p:cNvPr id="58" name="圓角矩形 57"/>
          <p:cNvSpPr/>
          <p:nvPr/>
        </p:nvSpPr>
        <p:spPr>
          <a:xfrm>
            <a:off x="6736990" y="4382779"/>
            <a:ext cx="1429102" cy="406755"/>
          </a:xfrm>
          <a:prstGeom prst="roundRect">
            <a:avLst/>
          </a:prstGeom>
          <a:solidFill>
            <a:srgbClr val="00B0F0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 smtClean="0"/>
              <a:t>預測落點</a:t>
            </a:r>
            <a:endParaRPr lang="zh-TW" altLang="en-US" sz="2000" dirty="0"/>
          </a:p>
        </p:txBody>
      </p:sp>
      <p:sp>
        <p:nvSpPr>
          <p:cNvPr id="25" name="圓角矩形 24"/>
          <p:cNvSpPr/>
          <p:nvPr/>
        </p:nvSpPr>
        <p:spPr>
          <a:xfrm>
            <a:off x="6709851" y="1303348"/>
            <a:ext cx="3452156" cy="2201880"/>
          </a:xfrm>
          <a:prstGeom prst="round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TW" altLang="en-US" sz="2000" dirty="0" smtClean="0"/>
              <a:t>切球模組</a:t>
            </a:r>
            <a:endParaRPr lang="en-US" altLang="zh-TW" sz="2000" dirty="0" smtClean="0"/>
          </a:p>
          <a:p>
            <a:pPr algn="r"/>
            <a:endParaRPr lang="en-US" altLang="zh-TW" sz="2000" dirty="0"/>
          </a:p>
          <a:p>
            <a:pPr algn="r"/>
            <a:endParaRPr lang="en-US" altLang="zh-TW" sz="2000" dirty="0" smtClean="0"/>
          </a:p>
          <a:p>
            <a:pPr algn="r"/>
            <a:endParaRPr lang="en-US" altLang="zh-TW" sz="2000" dirty="0" smtClean="0"/>
          </a:p>
          <a:p>
            <a:pPr algn="ctr"/>
            <a:endParaRPr lang="en-US" altLang="zh-TW" sz="2000" dirty="0"/>
          </a:p>
          <a:p>
            <a:pPr algn="ctr"/>
            <a:endParaRPr lang="zh-TW" altLang="en-US" sz="2000" dirty="0"/>
          </a:p>
        </p:txBody>
      </p:sp>
      <p:grpSp>
        <p:nvGrpSpPr>
          <p:cNvPr id="50" name="群組 49"/>
          <p:cNvGrpSpPr/>
          <p:nvPr/>
        </p:nvGrpSpPr>
        <p:grpSpPr>
          <a:xfrm>
            <a:off x="10254981" y="3122639"/>
            <a:ext cx="1454382" cy="1313827"/>
            <a:chOff x="6856453" y="4176359"/>
            <a:chExt cx="2230525" cy="1514557"/>
          </a:xfrm>
        </p:grpSpPr>
        <p:sp>
          <p:nvSpPr>
            <p:cNvPr id="51" name="圓角矩形 50"/>
            <p:cNvSpPr/>
            <p:nvPr/>
          </p:nvSpPr>
          <p:spPr>
            <a:xfrm>
              <a:off x="6856453" y="4176359"/>
              <a:ext cx="2191754" cy="1514557"/>
            </a:xfrm>
            <a:prstGeom prst="round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TW" altLang="en-US" sz="2000" dirty="0" smtClean="0"/>
                <a:t>移動模組</a:t>
              </a:r>
              <a:endParaRPr lang="en-US" altLang="zh-TW" sz="2000" dirty="0" smtClean="0"/>
            </a:p>
            <a:p>
              <a:pPr algn="ctr"/>
              <a:endParaRPr lang="en-US" altLang="zh-TW" sz="2000" dirty="0"/>
            </a:p>
            <a:p>
              <a:pPr algn="ctr"/>
              <a:endParaRPr lang="en-US" altLang="zh-TW" sz="2000" dirty="0" smtClean="0"/>
            </a:p>
            <a:p>
              <a:pPr algn="ctr"/>
              <a:endParaRPr lang="zh-TW" altLang="en-US" sz="2000" dirty="0"/>
            </a:p>
          </p:txBody>
        </p:sp>
        <p:sp>
          <p:nvSpPr>
            <p:cNvPr id="52" name="圓角矩形 51"/>
            <p:cNvSpPr/>
            <p:nvPr/>
          </p:nvSpPr>
          <p:spPr>
            <a:xfrm>
              <a:off x="6856455" y="4703260"/>
              <a:ext cx="1158351" cy="334314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/>
                <a:t>左移</a:t>
              </a:r>
              <a:endParaRPr lang="zh-TW" altLang="en-US" dirty="0"/>
            </a:p>
          </p:txBody>
        </p:sp>
        <p:sp>
          <p:nvSpPr>
            <p:cNvPr id="53" name="圓角矩形 52"/>
            <p:cNvSpPr/>
            <p:nvPr/>
          </p:nvSpPr>
          <p:spPr>
            <a:xfrm>
              <a:off x="8014804" y="4703260"/>
              <a:ext cx="1072174" cy="334314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/>
                <a:t>右移</a:t>
              </a:r>
              <a:endParaRPr lang="zh-TW" altLang="en-US" dirty="0"/>
            </a:p>
          </p:txBody>
        </p:sp>
        <p:sp>
          <p:nvSpPr>
            <p:cNvPr id="55" name="圓角矩形 54"/>
            <p:cNvSpPr/>
            <p:nvPr/>
          </p:nvSpPr>
          <p:spPr>
            <a:xfrm>
              <a:off x="7283244" y="5183625"/>
              <a:ext cx="1267647" cy="334314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/>
                <a:t>不</a:t>
              </a:r>
              <a:r>
                <a:rPr lang="zh-TW" altLang="en-US" dirty="0"/>
                <a:t>動</a:t>
              </a:r>
            </a:p>
          </p:txBody>
        </p:sp>
      </p:grpSp>
      <p:sp>
        <p:nvSpPr>
          <p:cNvPr id="59" name="圓角矩形 58"/>
          <p:cNvSpPr/>
          <p:nvPr/>
        </p:nvSpPr>
        <p:spPr>
          <a:xfrm>
            <a:off x="6758655" y="1465099"/>
            <a:ext cx="1640142" cy="558221"/>
          </a:xfrm>
          <a:prstGeom prst="roundRect">
            <a:avLst/>
          </a:prstGeom>
          <a:solidFill>
            <a:srgbClr val="7F7F7F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 smtClean="0"/>
              <a:t>預測球方向</a:t>
            </a:r>
            <a:endParaRPr lang="zh-TW" altLang="en-US" sz="2000" dirty="0"/>
          </a:p>
        </p:txBody>
      </p:sp>
      <p:sp>
        <p:nvSpPr>
          <p:cNvPr id="32" name="矩形 31"/>
          <p:cNvSpPr/>
          <p:nvPr/>
        </p:nvSpPr>
        <p:spPr>
          <a:xfrm>
            <a:off x="1167984" y="1151232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</a:rPr>
              <a:t>球</a:t>
            </a:r>
            <a:r>
              <a:rPr lang="zh-TW" altLang="en-US" dirty="0" smtClean="0">
                <a:latin typeface="微軟正黑體" panose="020B0604030504040204" pitchFamily="34" charset="-120"/>
              </a:rPr>
              <a:t>的當前座標</a:t>
            </a:r>
            <a:endParaRPr lang="zh-TW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1390599" y="1869051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</a:rPr>
              <a:t>當前球速</a:t>
            </a:r>
            <a:endParaRPr lang="zh-TW" altLang="en-US" dirty="0"/>
          </a:p>
        </p:txBody>
      </p:sp>
      <p:sp>
        <p:nvSpPr>
          <p:cNvPr id="60" name="向右箭號 59"/>
          <p:cNvSpPr/>
          <p:nvPr/>
        </p:nvSpPr>
        <p:spPr>
          <a:xfrm>
            <a:off x="1355198" y="1589941"/>
            <a:ext cx="1234053" cy="209733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7" name="向右箭號 66"/>
          <p:cNvSpPr/>
          <p:nvPr/>
        </p:nvSpPr>
        <p:spPr>
          <a:xfrm>
            <a:off x="1328002" y="2166547"/>
            <a:ext cx="1234053" cy="209733"/>
          </a:xfrm>
          <a:prstGeom prst="rightArrow">
            <a:avLst>
              <a:gd name="adj1" fmla="val 58304"/>
              <a:gd name="adj2" fmla="val 50000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矩形 38"/>
          <p:cNvSpPr/>
          <p:nvPr/>
        </p:nvSpPr>
        <p:spPr>
          <a:xfrm>
            <a:off x="937151" y="2531381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</a:rPr>
              <a:t>板子的</a:t>
            </a:r>
            <a:r>
              <a:rPr lang="zh-TW" altLang="en-US" dirty="0">
                <a:latin typeface="微軟正黑體" panose="020B0604030504040204" pitchFamily="34" charset="-120"/>
              </a:rPr>
              <a:t>當前座標</a:t>
            </a:r>
            <a:endParaRPr lang="zh-TW" altLang="en-US" dirty="0"/>
          </a:p>
        </p:txBody>
      </p:sp>
      <p:sp>
        <p:nvSpPr>
          <p:cNvPr id="69" name="向右箭號 68"/>
          <p:cNvSpPr/>
          <p:nvPr/>
        </p:nvSpPr>
        <p:spPr>
          <a:xfrm>
            <a:off x="1355198" y="2795847"/>
            <a:ext cx="1234053" cy="209733"/>
          </a:xfrm>
          <a:prstGeom prst="rightArrow">
            <a:avLst>
              <a:gd name="adj1" fmla="val 58304"/>
              <a:gd name="adj2" fmla="val 50000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圓角矩形 39"/>
          <p:cNvSpPr/>
          <p:nvPr/>
        </p:nvSpPr>
        <p:spPr>
          <a:xfrm>
            <a:off x="2743808" y="1701392"/>
            <a:ext cx="1323537" cy="337900"/>
          </a:xfrm>
          <a:prstGeom prst="roundRect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計算</a:t>
            </a:r>
            <a:r>
              <a:rPr lang="zh-TW" altLang="en-US" dirty="0"/>
              <a:t>球向</a:t>
            </a:r>
          </a:p>
        </p:txBody>
      </p:sp>
      <p:sp>
        <p:nvSpPr>
          <p:cNvPr id="71" name="圓角矩形 70"/>
          <p:cNvSpPr/>
          <p:nvPr/>
        </p:nvSpPr>
        <p:spPr>
          <a:xfrm>
            <a:off x="3141421" y="2106953"/>
            <a:ext cx="1323537" cy="337900"/>
          </a:xfrm>
          <a:prstGeom prst="roundRect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計算落點</a:t>
            </a:r>
            <a:endParaRPr lang="zh-TW" altLang="en-US" dirty="0"/>
          </a:p>
        </p:txBody>
      </p:sp>
      <p:sp>
        <p:nvSpPr>
          <p:cNvPr id="73" name="圓角矩形 72"/>
          <p:cNvSpPr/>
          <p:nvPr/>
        </p:nvSpPr>
        <p:spPr>
          <a:xfrm>
            <a:off x="3552862" y="2512515"/>
            <a:ext cx="1487992" cy="610124"/>
          </a:xfrm>
          <a:prstGeom prst="roundRect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計算落點與平板距離</a:t>
            </a:r>
            <a:endParaRPr lang="zh-TW" altLang="en-US" dirty="0"/>
          </a:p>
        </p:txBody>
      </p:sp>
      <p:sp>
        <p:nvSpPr>
          <p:cNvPr id="77" name="圓角矩形 76"/>
          <p:cNvSpPr/>
          <p:nvPr/>
        </p:nvSpPr>
        <p:spPr>
          <a:xfrm>
            <a:off x="2734917" y="4171141"/>
            <a:ext cx="1920754" cy="646726"/>
          </a:xfrm>
          <a:prstGeom prst="roundRect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抉擇接球方案</a:t>
            </a:r>
            <a:endParaRPr lang="zh-TW" altLang="en-US" dirty="0"/>
          </a:p>
        </p:txBody>
      </p:sp>
      <p:sp>
        <p:nvSpPr>
          <p:cNvPr id="80" name="向右箭號 79"/>
          <p:cNvSpPr/>
          <p:nvPr/>
        </p:nvSpPr>
        <p:spPr>
          <a:xfrm rot="5400000">
            <a:off x="1855460" y="3004726"/>
            <a:ext cx="1998162" cy="209733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1" name="向右箭號 80"/>
          <p:cNvSpPr/>
          <p:nvPr/>
        </p:nvSpPr>
        <p:spPr>
          <a:xfrm rot="5400000">
            <a:off x="2485475" y="3192968"/>
            <a:ext cx="1621682" cy="209733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2" name="向右箭號 81"/>
          <p:cNvSpPr/>
          <p:nvPr/>
        </p:nvSpPr>
        <p:spPr>
          <a:xfrm rot="5400000">
            <a:off x="4037037" y="3559982"/>
            <a:ext cx="887651" cy="209733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2" name="矩形 41"/>
          <p:cNvSpPr/>
          <p:nvPr/>
        </p:nvSpPr>
        <p:spPr>
          <a:xfrm>
            <a:off x="3813342" y="3242508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dirty="0"/>
              <a:t>距離</a:t>
            </a:r>
          </a:p>
        </p:txBody>
      </p:sp>
      <p:sp>
        <p:nvSpPr>
          <p:cNvPr id="43" name="矩形 42"/>
          <p:cNvSpPr/>
          <p:nvPr/>
        </p:nvSpPr>
        <p:spPr>
          <a:xfrm>
            <a:off x="3296316" y="3582236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座標</a:t>
            </a:r>
          </a:p>
        </p:txBody>
      </p:sp>
      <p:sp>
        <p:nvSpPr>
          <p:cNvPr id="44" name="矩形 43"/>
          <p:cNvSpPr/>
          <p:nvPr/>
        </p:nvSpPr>
        <p:spPr>
          <a:xfrm>
            <a:off x="2560991" y="3517357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球向</a:t>
            </a:r>
          </a:p>
        </p:txBody>
      </p:sp>
      <p:sp>
        <p:nvSpPr>
          <p:cNvPr id="46" name="向右箭號 45"/>
          <p:cNvSpPr/>
          <p:nvPr/>
        </p:nvSpPr>
        <p:spPr>
          <a:xfrm>
            <a:off x="4760114" y="4475338"/>
            <a:ext cx="1976876" cy="272149"/>
          </a:xfrm>
          <a:prstGeom prst="rightArrow">
            <a:avLst>
              <a:gd name="adj1" fmla="val 43601"/>
              <a:gd name="adj2" fmla="val 50000"/>
            </a:avLst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6" name="向右箭號 85"/>
          <p:cNvSpPr/>
          <p:nvPr/>
        </p:nvSpPr>
        <p:spPr>
          <a:xfrm rot="18882330">
            <a:off x="4228739" y="2948870"/>
            <a:ext cx="3049116" cy="272149"/>
          </a:xfrm>
          <a:prstGeom prst="rightArrow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9" name="矩形 88"/>
          <p:cNvSpPr/>
          <p:nvPr/>
        </p:nvSpPr>
        <p:spPr>
          <a:xfrm>
            <a:off x="5040854" y="4779216"/>
            <a:ext cx="123783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/>
              <a:t>選擇</a:t>
            </a:r>
            <a:r>
              <a:rPr lang="en-US" altLang="zh-TW" dirty="0" smtClean="0"/>
              <a:t>B</a:t>
            </a:r>
            <a:r>
              <a:rPr lang="zh-TW" altLang="en-US" dirty="0" smtClean="0"/>
              <a:t>方案</a:t>
            </a:r>
            <a:endParaRPr lang="en-US" altLang="zh-TW" dirty="0" smtClean="0"/>
          </a:p>
          <a:p>
            <a:r>
              <a:rPr lang="zh-TW" altLang="en-US" dirty="0" smtClean="0"/>
              <a:t>落點</a:t>
            </a:r>
            <a:endParaRPr lang="en-US" altLang="zh-TW" dirty="0" smtClean="0"/>
          </a:p>
          <a:p>
            <a:r>
              <a:rPr lang="zh-TW" altLang="en-US" dirty="0" smtClean="0"/>
              <a:t>距離</a:t>
            </a:r>
            <a:endParaRPr lang="en-US" altLang="zh-TW" dirty="0" smtClean="0"/>
          </a:p>
        </p:txBody>
      </p:sp>
      <p:sp>
        <p:nvSpPr>
          <p:cNvPr id="93" name="圓角矩形 92"/>
          <p:cNvSpPr/>
          <p:nvPr/>
        </p:nvSpPr>
        <p:spPr>
          <a:xfrm>
            <a:off x="6821708" y="2674112"/>
            <a:ext cx="1640142" cy="714630"/>
          </a:xfrm>
          <a:prstGeom prst="roundRect">
            <a:avLst/>
          </a:prstGeom>
          <a:solidFill>
            <a:srgbClr val="7F7F7F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 smtClean="0"/>
              <a:t>移動時機</a:t>
            </a:r>
            <a:endParaRPr lang="en-US" altLang="zh-TW" sz="2000" dirty="0" smtClean="0"/>
          </a:p>
          <a:p>
            <a:pPr algn="ctr"/>
            <a:r>
              <a:rPr lang="zh-TW" altLang="en-US" sz="2000" dirty="0" smtClean="0"/>
              <a:t>計算</a:t>
            </a:r>
            <a:endParaRPr lang="zh-TW" altLang="en-US" sz="2000" dirty="0"/>
          </a:p>
        </p:txBody>
      </p:sp>
      <p:sp>
        <p:nvSpPr>
          <p:cNvPr id="95" name="圓角矩形 94"/>
          <p:cNvSpPr/>
          <p:nvPr/>
        </p:nvSpPr>
        <p:spPr>
          <a:xfrm>
            <a:off x="6802825" y="5442920"/>
            <a:ext cx="1855983" cy="558221"/>
          </a:xfrm>
          <a:prstGeom prst="roundRect">
            <a:avLst/>
          </a:prstGeom>
          <a:solidFill>
            <a:srgbClr val="00B0F0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smtClean="0"/>
              <a:t>移動位置計算</a:t>
            </a:r>
            <a:endParaRPr lang="zh-TW" altLang="en-US" sz="2000" dirty="0"/>
          </a:p>
        </p:txBody>
      </p:sp>
      <p:sp>
        <p:nvSpPr>
          <p:cNvPr id="57" name="向下箭號 56"/>
          <p:cNvSpPr/>
          <p:nvPr/>
        </p:nvSpPr>
        <p:spPr>
          <a:xfrm>
            <a:off x="7451541" y="2106953"/>
            <a:ext cx="286458" cy="540453"/>
          </a:xfrm>
          <a:prstGeom prst="downArrow">
            <a:avLst/>
          </a:prstGeom>
          <a:solidFill>
            <a:srgbClr val="7F7F7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6" name="向下箭號 95"/>
          <p:cNvSpPr/>
          <p:nvPr/>
        </p:nvSpPr>
        <p:spPr>
          <a:xfrm>
            <a:off x="7071873" y="4792128"/>
            <a:ext cx="286458" cy="650792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2" name="矩形 61"/>
          <p:cNvSpPr/>
          <p:nvPr/>
        </p:nvSpPr>
        <p:spPr>
          <a:xfrm>
            <a:off x="7691351" y="2051381"/>
            <a:ext cx="1107996" cy="64633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lang="zh-TW" altLang="en-US" dirty="0" smtClean="0">
                <a:solidFill>
                  <a:schemeClr val="bg1"/>
                </a:solidFill>
              </a:rPr>
              <a:t>移動量</a:t>
            </a:r>
            <a:endParaRPr lang="en-US" altLang="zh-TW" dirty="0" smtClean="0">
              <a:solidFill>
                <a:schemeClr val="bg1"/>
              </a:solidFill>
            </a:endParaRPr>
          </a:p>
          <a:p>
            <a:r>
              <a:rPr lang="zh-TW" altLang="en-US" dirty="0" smtClean="0">
                <a:solidFill>
                  <a:schemeClr val="bg1"/>
                </a:solidFill>
              </a:rPr>
              <a:t>切球</a:t>
            </a:r>
            <a:r>
              <a:rPr lang="zh-TW" altLang="en-US" dirty="0">
                <a:solidFill>
                  <a:schemeClr val="bg1"/>
                </a:solidFill>
              </a:rPr>
              <a:t>時</a:t>
            </a:r>
            <a:r>
              <a:rPr lang="zh-TW" altLang="en-US" dirty="0" smtClean="0">
                <a:solidFill>
                  <a:schemeClr val="bg1"/>
                </a:solidFill>
              </a:rPr>
              <a:t>機</a:t>
            </a:r>
            <a:endParaRPr lang="en-US" altLang="zh-TW" dirty="0">
              <a:solidFill>
                <a:schemeClr val="bg1"/>
              </a:solidFill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7288929" y="4846392"/>
            <a:ext cx="11079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/>
              <a:t>移動量</a:t>
            </a:r>
            <a:endParaRPr lang="en-US" altLang="zh-TW" dirty="0" smtClean="0"/>
          </a:p>
          <a:p>
            <a:r>
              <a:rPr lang="zh-TW" altLang="en-US" dirty="0" smtClean="0"/>
              <a:t>接球</a:t>
            </a:r>
            <a:r>
              <a:rPr lang="zh-TW" altLang="en-US" dirty="0"/>
              <a:t>時機</a:t>
            </a:r>
            <a:endParaRPr lang="en-US" altLang="zh-TW" dirty="0" smtClean="0"/>
          </a:p>
        </p:txBody>
      </p:sp>
      <p:sp>
        <p:nvSpPr>
          <p:cNvPr id="63" name="向右箭號 62"/>
          <p:cNvSpPr/>
          <p:nvPr/>
        </p:nvSpPr>
        <p:spPr>
          <a:xfrm>
            <a:off x="8658808" y="3128922"/>
            <a:ext cx="1503199" cy="376305"/>
          </a:xfrm>
          <a:prstGeom prst="rightArrow">
            <a:avLst/>
          </a:prstGeom>
          <a:solidFill>
            <a:srgbClr val="7F7F7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8" name="向右箭號 97"/>
          <p:cNvSpPr/>
          <p:nvPr/>
        </p:nvSpPr>
        <p:spPr>
          <a:xfrm rot="19486797">
            <a:off x="8724698" y="5000984"/>
            <a:ext cx="2257386" cy="35762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0" name="矩形 99"/>
          <p:cNvSpPr/>
          <p:nvPr/>
        </p:nvSpPr>
        <p:spPr>
          <a:xfrm>
            <a:off x="8527098" y="2642624"/>
            <a:ext cx="1107996" cy="64633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lang="zh-TW" altLang="en-US" dirty="0" smtClean="0">
                <a:solidFill>
                  <a:schemeClr val="bg1"/>
                </a:solidFill>
              </a:rPr>
              <a:t>左右移動</a:t>
            </a:r>
            <a:endParaRPr lang="en-US" altLang="zh-TW" dirty="0" smtClean="0">
              <a:solidFill>
                <a:schemeClr val="bg1"/>
              </a:solidFill>
            </a:endParaRPr>
          </a:p>
          <a:p>
            <a:r>
              <a:rPr lang="zh-TW" altLang="en-US" dirty="0" smtClean="0">
                <a:solidFill>
                  <a:schemeClr val="bg1"/>
                </a:solidFill>
              </a:rPr>
              <a:t>與時機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9770597" y="5231316"/>
            <a:ext cx="11079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/>
              <a:t>左右移動</a:t>
            </a:r>
            <a:endParaRPr lang="en-US" altLang="zh-TW" dirty="0" smtClean="0"/>
          </a:p>
          <a:p>
            <a:r>
              <a:rPr lang="zh-TW" altLang="en-US" dirty="0" smtClean="0"/>
              <a:t>與時機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32374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特徵選</a:t>
            </a:r>
            <a:r>
              <a:rPr lang="zh-TW" altLang="en-US" dirty="0"/>
              <a:t>取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樣本初始化</a:t>
            </a:r>
            <a:r>
              <a:rPr lang="en-US" altLang="zh-TW" dirty="0" smtClean="0"/>
              <a:t>		</a:t>
            </a:r>
            <a:r>
              <a:rPr lang="zh-TW" altLang="en-US" dirty="0"/>
              <a:t>球</a:t>
            </a:r>
            <a:r>
              <a:rPr lang="zh-TW" altLang="en-US" dirty="0" smtClean="0"/>
              <a:t>座標</a:t>
            </a:r>
            <a:r>
              <a:rPr lang="en-US" altLang="zh-TW" dirty="0" smtClean="0"/>
              <a:t>(X,Y)</a:t>
            </a:r>
            <a:r>
              <a:rPr lang="zh-TW" altLang="en-US" dirty="0" smtClean="0"/>
              <a:t> 板座標</a:t>
            </a:r>
            <a:r>
              <a:rPr lang="en-US" altLang="zh-TW" dirty="0" smtClean="0"/>
              <a:t>(X)</a:t>
            </a:r>
            <a:r>
              <a:rPr lang="zh-TW" altLang="en-US" dirty="0" smtClean="0"/>
              <a:t> 向量</a:t>
            </a:r>
            <a:r>
              <a:rPr lang="en-US" altLang="zh-TW" dirty="0" smtClean="0"/>
              <a:t>(X,Y)</a:t>
            </a:r>
          </a:p>
          <a:p>
            <a:r>
              <a:rPr lang="zh-TW" altLang="en-US" dirty="0" smtClean="0"/>
              <a:t>可視化</a:t>
            </a:r>
            <a:r>
              <a:rPr lang="en-US" altLang="zh-TW" dirty="0" smtClean="0"/>
              <a:t>		</a:t>
            </a:r>
          </a:p>
          <a:p>
            <a:r>
              <a:rPr lang="zh-TW" altLang="en-US" dirty="0"/>
              <a:t>聚</a:t>
            </a:r>
            <a:r>
              <a:rPr lang="zh-TW" altLang="en-US" dirty="0" smtClean="0"/>
              <a:t>類 </a:t>
            </a:r>
            <a:r>
              <a:rPr lang="en-US" altLang="zh-TW" dirty="0" smtClean="0"/>
              <a:t>clustering		</a:t>
            </a:r>
          </a:p>
          <a:p>
            <a:r>
              <a:rPr lang="en-US" altLang="zh-TW" dirty="0" smtClean="0"/>
              <a:t>Feature</a:t>
            </a:r>
            <a:r>
              <a:rPr lang="zh-TW" altLang="en-US" dirty="0" smtClean="0"/>
              <a:t> 定義</a:t>
            </a:r>
            <a:r>
              <a:rPr lang="en-US" altLang="zh-TW" smtClean="0"/>
              <a:t>		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62081131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1B2F36"/>
      </a:dk2>
      <a:lt2>
        <a:srgbClr val="F3F3F2"/>
      </a:lt2>
      <a:accent1>
        <a:srgbClr val="A38D51"/>
      </a:accent1>
      <a:accent2>
        <a:srgbClr val="5A3D40"/>
      </a:accent2>
      <a:accent3>
        <a:srgbClr val="5D988C"/>
      </a:accent3>
      <a:accent4>
        <a:srgbClr val="A85752"/>
      </a:accent4>
      <a:accent5>
        <a:srgbClr val="809A67"/>
      </a:accent5>
      <a:accent6>
        <a:srgbClr val="67645A"/>
      </a:accent6>
      <a:hlink>
        <a:srgbClr val="5D988C"/>
      </a:hlink>
      <a:folHlink>
        <a:srgbClr val="8467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9E77EDF1-0821-4215-BD6E-A2D49F02550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TM10001106[[fn=徽章]]</Template>
  <TotalTime>2798</TotalTime>
  <Words>580</Words>
  <Application>Microsoft Office PowerPoint</Application>
  <PresentationFormat>寬螢幕</PresentationFormat>
  <Paragraphs>173</Paragraphs>
  <Slides>11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20" baseType="lpstr">
      <vt:lpstr>华文中宋</vt:lpstr>
      <vt:lpstr>微軟正黑體</vt:lpstr>
      <vt:lpstr>新細明體</vt:lpstr>
      <vt:lpstr>Arial</vt:lpstr>
      <vt:lpstr>Calibri</vt:lpstr>
      <vt:lpstr>Cambria Math</vt:lpstr>
      <vt:lpstr>Gill Sans MT</vt:lpstr>
      <vt:lpstr>Impact</vt:lpstr>
      <vt:lpstr>Badge</vt:lpstr>
      <vt:lpstr>乒乓球   專案管理</vt:lpstr>
      <vt:lpstr>專案功能需求-限制需求</vt:lpstr>
      <vt:lpstr>專案限制-基本遊戲</vt:lpstr>
      <vt:lpstr>專案功能需求-效能需求</vt:lpstr>
      <vt:lpstr>需求 – 功能需求</vt:lpstr>
      <vt:lpstr>Break down</vt:lpstr>
      <vt:lpstr>架構圖</vt:lpstr>
      <vt:lpstr>架構圖</vt:lpstr>
      <vt:lpstr>特徵選取</vt:lpstr>
      <vt:lpstr>程式</vt:lpstr>
      <vt:lpstr>驗證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乒乓球   專案管理</dc:title>
  <dc:creator>登豐 周</dc:creator>
  <cp:lastModifiedBy>登豐 周</cp:lastModifiedBy>
  <cp:revision>71</cp:revision>
  <dcterms:created xsi:type="dcterms:W3CDTF">2020-11-18T07:57:51Z</dcterms:created>
  <dcterms:modified xsi:type="dcterms:W3CDTF">2021-01-20T12:45:06Z</dcterms:modified>
</cp:coreProperties>
</file>