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56" r:id="rId2"/>
    <p:sldId id="261" r:id="rId3"/>
    <p:sldId id="263" r:id="rId4"/>
    <p:sldId id="264" r:id="rId5"/>
    <p:sldId id="258" r:id="rId6"/>
    <p:sldId id="266" r:id="rId7"/>
    <p:sldId id="26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A38D51"/>
    <a:srgbClr val="C000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DACD0-0803-4739-80AC-0BF714382191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FA214-7A9F-44A0-9360-724EB937B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28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95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32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94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37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7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9212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0177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1711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40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443866F-78E9-4748-B589-0BAF5BCC8E53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9275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443866F-78E9-4748-B589-0BAF5BCC8E53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79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54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47950" y="1005623"/>
            <a:ext cx="8012468" cy="4394988"/>
          </a:xfrm>
        </p:spPr>
        <p:txBody>
          <a:bodyPr/>
          <a:lstStyle/>
          <a:p>
            <a:pPr algn="l"/>
            <a:r>
              <a:rPr lang="zh-TW" altLang="en-US" dirty="0" smtClean="0"/>
              <a:t>乒乓球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zh-TW" altLang="en-US" dirty="0" smtClean="0"/>
              <a:t>專案管理</a:t>
            </a:r>
            <a:endParaRPr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2215045" y="5808618"/>
            <a:ext cx="8045373" cy="912858"/>
          </a:xfrm>
        </p:spPr>
        <p:txBody>
          <a:bodyPr numCol="1">
            <a:normAutofit fontScale="85000" lnSpcReduction="20000"/>
          </a:bodyPr>
          <a:lstStyle/>
          <a:p>
            <a:pPr algn="l"/>
            <a:r>
              <a:rPr lang="zh-TW" altLang="en-US" dirty="0"/>
              <a:t>指導老師：陳朝烈</a:t>
            </a:r>
            <a:endParaRPr lang="en-US" altLang="zh-TW" dirty="0"/>
          </a:p>
          <a:p>
            <a:pPr algn="l"/>
            <a:r>
              <a:rPr lang="zh-TW" altLang="en-US" dirty="0"/>
              <a:t>成員：電子工程系</a:t>
            </a:r>
            <a:r>
              <a:rPr lang="en-US" altLang="zh-TW" dirty="0"/>
              <a:t>4</a:t>
            </a:r>
            <a:r>
              <a:rPr lang="zh-TW" altLang="en-US" dirty="0"/>
              <a:t>甲 </a:t>
            </a:r>
            <a:r>
              <a:rPr lang="en-US" altLang="zh-TW" dirty="0" smtClean="0"/>
              <a:t>0652054	</a:t>
            </a:r>
            <a:r>
              <a:rPr lang="zh-TW" altLang="en-US" dirty="0" smtClean="0"/>
              <a:t>沈易賢</a:t>
            </a:r>
            <a:endParaRPr lang="en-US" altLang="zh-TW" dirty="0" smtClean="0"/>
          </a:p>
          <a:p>
            <a:pPr algn="l"/>
            <a:r>
              <a:rPr lang="zh-TW" altLang="en-US" dirty="0"/>
              <a:t>成員：電子工程系</a:t>
            </a:r>
            <a:r>
              <a:rPr lang="en-US" altLang="zh-TW" dirty="0"/>
              <a:t>4</a:t>
            </a:r>
            <a:r>
              <a:rPr lang="zh-TW" altLang="en-US" dirty="0"/>
              <a:t>甲 </a:t>
            </a:r>
            <a:r>
              <a:rPr lang="en-US" altLang="zh-TW" dirty="0" smtClean="0"/>
              <a:t>0652074	</a:t>
            </a:r>
            <a:r>
              <a:rPr lang="zh-TW" altLang="en-US" dirty="0" smtClean="0"/>
              <a:t>周登豐</a:t>
            </a:r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953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專案功能需求</a:t>
            </a:r>
            <a:r>
              <a:rPr lang="en-US" altLang="zh-TW" dirty="0" smtClean="0"/>
              <a:t>-</a:t>
            </a:r>
            <a:r>
              <a:rPr lang="zh-TW" altLang="en-US" dirty="0" smtClean="0"/>
              <a:t>限制需求</a:t>
            </a:r>
            <a:endParaRPr lang="zh-TW" altLang="en-US" dirty="0"/>
          </a:p>
        </p:txBody>
      </p:sp>
      <p:sp>
        <p:nvSpPr>
          <p:cNvPr id="7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626263" y="1924216"/>
            <a:ext cx="6730558" cy="1483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win10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軟體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:python3.8</a:t>
            </a:r>
          </a:p>
        </p:txBody>
      </p:sp>
    </p:spTree>
    <p:extLst>
      <p:ext uri="{BB962C8B-B14F-4D97-AF65-F5344CB8AC3E}">
        <p14:creationId xmlns:p14="http://schemas.microsoft.com/office/powerpoint/2010/main" val="155995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4A860-7D68-469C-965A-36FD493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專案限制</a:t>
            </a:r>
            <a:r>
              <a:rPr lang="en-US" altLang="zh-TW" dirty="0" smtClean="0"/>
              <a:t>-</a:t>
            </a:r>
            <a:r>
              <a:rPr lang="zh-TW" altLang="en-US" dirty="0"/>
              <a:t>基本</a:t>
            </a:r>
            <a:r>
              <a:rPr lang="zh-TW" altLang="en-US" dirty="0" smtClean="0"/>
              <a:t>遊戲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E6C36E6-CF15-4D83-92CA-89166D71208E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</a:t>
                </a:r>
                <a:r>
                  <a:rPr lang="zh-TW" altLang="en-US" dirty="0" smtClean="0"/>
                  <a:t>過</a:t>
                </a:r>
                <a:r>
                  <a:rPr lang="en-US" altLang="zh-TW" dirty="0" smtClean="0"/>
                  <a:t>100frames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 smtClean="0"/>
                  <a:t>，</a:t>
                </a:r>
                <a:r>
                  <a:rPr lang="zh-TW" altLang="en-US" dirty="0"/>
                  <a:t>如果球速超過</a:t>
                </a:r>
                <a:r>
                  <a:rPr lang="en-US" altLang="zh-TW" dirty="0"/>
                  <a:t>40</a:t>
                </a:r>
                <a:r>
                  <a:rPr lang="zh-TW" altLang="en-US" dirty="0"/>
                  <a:t>，則此回合為平局遊戲。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E6C36E6-CF15-4D83-92CA-89166D71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2"/>
                <a:stretch>
                  <a:fillRect l="-1051" t="-809" r="-1401" b="-1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6245EA3-7010-4A5B-878C-8F0FBE3A6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6" name="右大括弧 5">
            <a:extLst>
              <a:ext uri="{FF2B5EF4-FFF2-40B4-BE49-F238E27FC236}">
                <a16:creationId xmlns:a16="http://schemas.microsoft.com/office/drawing/2014/main" id="{EF187D76-84DE-475D-8124-60F284656061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1FFCD8-4CF6-4C53-BA16-4BFBE7D4EF39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217115-3445-49CE-AE75-C272E73881A7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648C74FB-AE97-4346-8AC0-7B1F16166A92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3F9A51-9077-432B-B34E-6F655668964C}"/>
              </a:ext>
            </a:extLst>
          </p:cNvPr>
          <p:cNvSpPr txBox="1"/>
          <p:nvPr/>
        </p:nvSpPr>
        <p:spPr>
          <a:xfrm>
            <a:off x="4864386" y="155254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92BC7A-0324-4324-B8C5-A902B8319700}"/>
              </a:ext>
            </a:extLst>
          </p:cNvPr>
          <p:cNvSpPr txBox="1"/>
          <p:nvPr/>
        </p:nvSpPr>
        <p:spPr>
          <a:xfrm>
            <a:off x="5020838" y="4936762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E442D1-8E70-49EF-8B71-3DFC2E2B918B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ECF2BE6-DC39-413F-B753-55F81CFD1DDB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A5ADF6-C1DB-48A0-B082-DDD7C940C8FD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80276EA-D49C-42DC-9710-9DD989B51596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效能需求</a:t>
            </a:r>
          </a:p>
        </p:txBody>
      </p:sp>
      <p:sp>
        <p:nvSpPr>
          <p:cNvPr id="6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586507" y="1910964"/>
            <a:ext cx="67305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FPS&gt;60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670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 smtClean="0"/>
              <a:t>功能需求</a:t>
            </a:r>
            <a:r>
              <a:rPr lang="en-US" altLang="zh-TW" sz="3000" dirty="0"/>
              <a:t>:</a:t>
            </a:r>
            <a:r>
              <a:rPr lang="zh-TW" altLang="en-US" sz="3000" dirty="0"/>
              <a:t> 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預測對方擊球後落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點 </a:t>
            </a: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平板以中心接球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15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切球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左右移動直到擊完球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TW" sz="3000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 fontScale="90000"/>
          </a:bodyPr>
          <a:lstStyle/>
          <a:p>
            <a:r>
              <a:rPr lang="zh-TW" altLang="en-US" b="0" dirty="0"/>
              <a:t>需求 </a:t>
            </a:r>
            <a:r>
              <a:rPr lang="en-US" altLang="zh-TW" b="0" dirty="0"/>
              <a:t>–</a:t>
            </a:r>
            <a:r>
              <a:rPr lang="zh-TW" altLang="en-US" b="0" dirty="0"/>
              <a:t> </a:t>
            </a:r>
            <a:r>
              <a:rPr lang="zh-TW" altLang="en-US" b="0" dirty="0" smtClean="0"/>
              <a:t>功能需求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92181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4A860-7D68-469C-965A-36FD493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分析樹狀圖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5366336" y="230883"/>
            <a:ext cx="1776549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系統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2853418" y="1733766"/>
            <a:ext cx="1776549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訓練</a:t>
            </a:r>
            <a:endParaRPr lang="zh-TW" altLang="en-US" sz="2000" dirty="0"/>
          </a:p>
        </p:txBody>
      </p:sp>
      <p:sp>
        <p:nvSpPr>
          <p:cNvPr id="19" name="圓角矩形 18"/>
          <p:cNvSpPr/>
          <p:nvPr/>
        </p:nvSpPr>
        <p:spPr>
          <a:xfrm>
            <a:off x="6861568" y="1276672"/>
            <a:ext cx="1776549" cy="446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對戰</a:t>
            </a:r>
            <a:endParaRPr lang="zh-TW" altLang="en-US" sz="2000" dirty="0"/>
          </a:p>
        </p:txBody>
      </p:sp>
      <p:sp>
        <p:nvSpPr>
          <p:cNvPr id="20" name="圓角矩形 19"/>
          <p:cNvSpPr/>
          <p:nvPr/>
        </p:nvSpPr>
        <p:spPr>
          <a:xfrm>
            <a:off x="4375798" y="3143933"/>
            <a:ext cx="1329766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分類樣本</a:t>
            </a:r>
            <a:endParaRPr lang="zh-TW" altLang="en-US" sz="2000" dirty="0"/>
          </a:p>
        </p:txBody>
      </p:sp>
      <p:sp>
        <p:nvSpPr>
          <p:cNvPr id="21" name="圓角矩形 20"/>
          <p:cNvSpPr/>
          <p:nvPr/>
        </p:nvSpPr>
        <p:spPr>
          <a:xfrm>
            <a:off x="1368773" y="3143933"/>
            <a:ext cx="1329766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樣本採集</a:t>
            </a:r>
            <a:endParaRPr lang="zh-TW" altLang="en-US" sz="2000" dirty="0"/>
          </a:p>
        </p:txBody>
      </p:sp>
      <p:sp>
        <p:nvSpPr>
          <p:cNvPr id="24" name="圓角矩形 23"/>
          <p:cNvSpPr/>
          <p:nvPr/>
        </p:nvSpPr>
        <p:spPr>
          <a:xfrm>
            <a:off x="6432068" y="3709850"/>
            <a:ext cx="1421635" cy="620589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中心點擊球</a:t>
            </a:r>
            <a:endParaRPr lang="zh-TW" altLang="en-US" sz="2000" dirty="0"/>
          </a:p>
        </p:txBody>
      </p:sp>
      <p:sp>
        <p:nvSpPr>
          <p:cNvPr id="25" name="圓角矩形 24"/>
          <p:cNvSpPr/>
          <p:nvPr/>
        </p:nvSpPr>
        <p:spPr>
          <a:xfrm>
            <a:off x="8514845" y="3709850"/>
            <a:ext cx="1421635" cy="6205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切球</a:t>
            </a:r>
            <a:endParaRPr lang="zh-TW" altLang="en-US" sz="2000" dirty="0"/>
          </a:p>
        </p:txBody>
      </p:sp>
      <p:sp>
        <p:nvSpPr>
          <p:cNvPr id="27" name="圓角矩形 26"/>
          <p:cNvSpPr/>
          <p:nvPr/>
        </p:nvSpPr>
        <p:spPr>
          <a:xfrm>
            <a:off x="2891153" y="3143933"/>
            <a:ext cx="1292031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SVM</a:t>
            </a:r>
            <a:endParaRPr lang="zh-TW" altLang="en-US" sz="2000" dirty="0"/>
          </a:p>
        </p:txBody>
      </p:sp>
      <p:sp>
        <p:nvSpPr>
          <p:cNvPr id="29" name="圓角矩形 28"/>
          <p:cNvSpPr/>
          <p:nvPr/>
        </p:nvSpPr>
        <p:spPr>
          <a:xfrm>
            <a:off x="1368773" y="4898689"/>
            <a:ext cx="1329766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Rule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base</a:t>
            </a:r>
            <a:endParaRPr lang="zh-TW" altLang="en-US" sz="2000" dirty="0"/>
          </a:p>
        </p:txBody>
      </p:sp>
      <p:sp>
        <p:nvSpPr>
          <p:cNvPr id="30" name="圓角矩形 29"/>
          <p:cNvSpPr/>
          <p:nvPr/>
        </p:nvSpPr>
        <p:spPr>
          <a:xfrm>
            <a:off x="2853418" y="4898689"/>
            <a:ext cx="1329766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SVM</a:t>
            </a:r>
            <a:r>
              <a:rPr lang="zh-TW" altLang="en-US" sz="2000" dirty="0" smtClean="0"/>
              <a:t> 成果</a:t>
            </a:r>
            <a:endParaRPr lang="zh-TW" altLang="en-US" sz="2000" dirty="0"/>
          </a:p>
        </p:txBody>
      </p:sp>
      <p:cxnSp>
        <p:nvCxnSpPr>
          <p:cNvPr id="35" name="肘形接點 34"/>
          <p:cNvCxnSpPr>
            <a:stCxn id="3" idx="2"/>
            <a:endCxn id="18" idx="0"/>
          </p:cNvCxnSpPr>
          <p:nvPr/>
        </p:nvCxnSpPr>
        <p:spPr>
          <a:xfrm rot="5400000">
            <a:off x="4608117" y="87271"/>
            <a:ext cx="780071" cy="251291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18" idx="2"/>
            <a:endCxn id="21" idx="0"/>
          </p:cNvCxnSpPr>
          <p:nvPr/>
        </p:nvCxnSpPr>
        <p:spPr>
          <a:xfrm rot="5400000">
            <a:off x="2543998" y="1946237"/>
            <a:ext cx="687355" cy="1708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18" idx="2"/>
            <a:endCxn id="27" idx="0"/>
          </p:cNvCxnSpPr>
          <p:nvPr/>
        </p:nvCxnSpPr>
        <p:spPr>
          <a:xfrm rot="5400000">
            <a:off x="3295754" y="2697993"/>
            <a:ext cx="687355" cy="204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18" idx="2"/>
            <a:endCxn id="20" idx="0"/>
          </p:cNvCxnSpPr>
          <p:nvPr/>
        </p:nvCxnSpPr>
        <p:spPr>
          <a:xfrm rot="16200000" flipH="1">
            <a:off x="4047510" y="2150761"/>
            <a:ext cx="687355" cy="1298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21" idx="2"/>
            <a:endCxn id="29" idx="0"/>
          </p:cNvCxnSpPr>
          <p:nvPr/>
        </p:nvCxnSpPr>
        <p:spPr>
          <a:xfrm>
            <a:off x="2033656" y="3866745"/>
            <a:ext cx="0" cy="103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21" idx="2"/>
            <a:endCxn id="30" idx="0"/>
          </p:cNvCxnSpPr>
          <p:nvPr/>
        </p:nvCxnSpPr>
        <p:spPr>
          <a:xfrm rot="16200000" flipH="1">
            <a:off x="2260006" y="3640394"/>
            <a:ext cx="1031944" cy="148464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" idx="2"/>
            <a:endCxn id="19" idx="0"/>
          </p:cNvCxnSpPr>
          <p:nvPr/>
        </p:nvCxnSpPr>
        <p:spPr>
          <a:xfrm rot="16200000" flipH="1">
            <a:off x="6840739" y="367567"/>
            <a:ext cx="322977" cy="14952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7818871" y="4957042"/>
            <a:ext cx="910915" cy="6205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移動平板</a:t>
            </a:r>
            <a:endParaRPr lang="zh-TW" altLang="en-US" sz="2000" dirty="0"/>
          </a:p>
        </p:txBody>
      </p:sp>
      <p:sp>
        <p:nvSpPr>
          <p:cNvPr id="58" name="圓角矩形 57"/>
          <p:cNvSpPr/>
          <p:nvPr/>
        </p:nvSpPr>
        <p:spPr>
          <a:xfrm>
            <a:off x="5924496" y="4958582"/>
            <a:ext cx="1421635" cy="620589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預測落點</a:t>
            </a:r>
            <a:endParaRPr lang="zh-TW" altLang="en-US" sz="2000" dirty="0"/>
          </a:p>
        </p:txBody>
      </p:sp>
      <p:sp>
        <p:nvSpPr>
          <p:cNvPr id="59" name="圓角矩形 58"/>
          <p:cNvSpPr/>
          <p:nvPr/>
        </p:nvSpPr>
        <p:spPr>
          <a:xfrm>
            <a:off x="9225662" y="4958582"/>
            <a:ext cx="1421635" cy="6205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預測球方向</a:t>
            </a:r>
            <a:endParaRPr lang="zh-TW" altLang="en-US" sz="2000" dirty="0"/>
          </a:p>
        </p:txBody>
      </p:sp>
      <p:cxnSp>
        <p:nvCxnSpPr>
          <p:cNvPr id="63" name="肘形接點 62"/>
          <p:cNvCxnSpPr>
            <a:stCxn id="60" idx="2"/>
            <a:endCxn id="24" idx="0"/>
          </p:cNvCxnSpPr>
          <p:nvPr/>
        </p:nvCxnSpPr>
        <p:spPr>
          <a:xfrm rot="5400000">
            <a:off x="7462593" y="2958325"/>
            <a:ext cx="431819" cy="107123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60" idx="2"/>
            <a:endCxn id="25" idx="0"/>
          </p:cNvCxnSpPr>
          <p:nvPr/>
        </p:nvCxnSpPr>
        <p:spPr>
          <a:xfrm rot="16200000" flipH="1">
            <a:off x="8503981" y="2988167"/>
            <a:ext cx="431819" cy="101154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/>
          <p:cNvCxnSpPr>
            <a:stCxn id="24" idx="2"/>
            <a:endCxn id="58" idx="0"/>
          </p:cNvCxnSpPr>
          <p:nvPr/>
        </p:nvCxnSpPr>
        <p:spPr>
          <a:xfrm rot="5400000">
            <a:off x="6575029" y="4390724"/>
            <a:ext cx="628143" cy="507572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>
            <a:stCxn id="24" idx="2"/>
            <a:endCxn id="54" idx="0"/>
          </p:cNvCxnSpPr>
          <p:nvPr/>
        </p:nvCxnSpPr>
        <p:spPr>
          <a:xfrm rot="16200000" flipH="1">
            <a:off x="7395306" y="4078018"/>
            <a:ext cx="626603" cy="1131443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接點 70"/>
          <p:cNvCxnSpPr>
            <a:stCxn id="25" idx="2"/>
            <a:endCxn id="54" idx="0"/>
          </p:cNvCxnSpPr>
          <p:nvPr/>
        </p:nvCxnSpPr>
        <p:spPr>
          <a:xfrm rot="5400000">
            <a:off x="8436695" y="4168073"/>
            <a:ext cx="626603" cy="95133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25" idx="2"/>
            <a:endCxn id="59" idx="0"/>
          </p:cNvCxnSpPr>
          <p:nvPr/>
        </p:nvCxnSpPr>
        <p:spPr>
          <a:xfrm rot="16200000" flipH="1">
            <a:off x="9267000" y="4289101"/>
            <a:ext cx="628143" cy="71081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037543" y="6359130"/>
            <a:ext cx="743196" cy="3719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左移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8692642" y="6359130"/>
            <a:ext cx="743196" cy="3719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右移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7863685" y="6359130"/>
            <a:ext cx="743196" cy="3719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不</a:t>
            </a:r>
            <a:r>
              <a:rPr lang="zh-TW" altLang="en-US" dirty="0"/>
              <a:t>動</a:t>
            </a:r>
          </a:p>
        </p:txBody>
      </p:sp>
      <p:cxnSp>
        <p:nvCxnSpPr>
          <p:cNvPr id="7" name="肘形接點 6"/>
          <p:cNvCxnSpPr>
            <a:stCxn id="54" idx="2"/>
            <a:endCxn id="33" idx="0"/>
          </p:cNvCxnSpPr>
          <p:nvPr/>
        </p:nvCxnSpPr>
        <p:spPr>
          <a:xfrm rot="5400000">
            <a:off x="7864057" y="5948857"/>
            <a:ext cx="781499" cy="3904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54" idx="2"/>
            <a:endCxn id="31" idx="0"/>
          </p:cNvCxnSpPr>
          <p:nvPr/>
        </p:nvCxnSpPr>
        <p:spPr>
          <a:xfrm rot="5400000">
            <a:off x="7450986" y="5535786"/>
            <a:ext cx="781499" cy="86518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54" idx="2"/>
            <a:endCxn id="32" idx="0"/>
          </p:cNvCxnSpPr>
          <p:nvPr/>
        </p:nvCxnSpPr>
        <p:spPr>
          <a:xfrm rot="16200000" flipH="1">
            <a:off x="8278535" y="5573424"/>
            <a:ext cx="781499" cy="78991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7708608" y="1979802"/>
            <a:ext cx="1873350" cy="558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狀態判斷模組</a:t>
            </a:r>
          </a:p>
        </p:txBody>
      </p:sp>
      <p:cxnSp>
        <p:nvCxnSpPr>
          <p:cNvPr id="17" name="肘形接點 16"/>
          <p:cNvCxnSpPr>
            <a:stCxn id="19" idx="2"/>
            <a:endCxn id="37" idx="0"/>
          </p:cNvCxnSpPr>
          <p:nvPr/>
        </p:nvCxnSpPr>
        <p:spPr>
          <a:xfrm rot="16200000" flipH="1">
            <a:off x="8069278" y="1403797"/>
            <a:ext cx="256570" cy="895440"/>
          </a:xfrm>
          <a:prstGeom prst="bentConnector3">
            <a:avLst/>
          </a:prstGeom>
          <a:ln w="38100">
            <a:solidFill>
              <a:srgbClr val="A38D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7142885" y="2831471"/>
            <a:ext cx="2142464" cy="446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選擇方式</a:t>
            </a:r>
            <a:r>
              <a:rPr lang="zh-TW" altLang="en-US" sz="2000" dirty="0" smtClean="0"/>
              <a:t>模組</a:t>
            </a:r>
            <a:endParaRPr lang="zh-TW" altLang="en-US" sz="2000" dirty="0"/>
          </a:p>
        </p:txBody>
      </p:sp>
      <p:cxnSp>
        <p:nvCxnSpPr>
          <p:cNvPr id="49" name="肘形接點 48"/>
          <p:cNvCxnSpPr>
            <a:stCxn id="37" idx="2"/>
            <a:endCxn id="60" idx="0"/>
          </p:cNvCxnSpPr>
          <p:nvPr/>
        </p:nvCxnSpPr>
        <p:spPr>
          <a:xfrm rot="5400000">
            <a:off x="8283260" y="2469447"/>
            <a:ext cx="292881" cy="43116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圓角矩形 64"/>
          <p:cNvSpPr/>
          <p:nvPr/>
        </p:nvSpPr>
        <p:spPr>
          <a:xfrm>
            <a:off x="2624652" y="1159516"/>
            <a:ext cx="2504697" cy="3859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2000" dirty="0"/>
              <a:t>狀態判斷模組</a:t>
            </a:r>
          </a:p>
          <a:p>
            <a:pPr algn="ctr"/>
            <a:endParaRPr lang="en-US" altLang="zh-TW" sz="2000" dirty="0" smtClean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 smtClean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 smtClean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 smtClean="0"/>
          </a:p>
          <a:p>
            <a:pPr algn="ctr"/>
            <a:endParaRPr lang="en-US" altLang="zh-TW" sz="2000" dirty="0" smtClean="0"/>
          </a:p>
          <a:p>
            <a:pPr algn="ctr"/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44A860-7D68-469C-965A-36FD493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架構圖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6632548" y="4107549"/>
            <a:ext cx="3460924" cy="2092954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2000" dirty="0" smtClean="0"/>
              <a:t>中心點</a:t>
            </a:r>
            <a:r>
              <a:rPr lang="zh-TW" altLang="en-US" sz="2000" dirty="0"/>
              <a:t>擊球</a:t>
            </a:r>
            <a:r>
              <a:rPr lang="zh-TW" altLang="en-US" sz="2000" dirty="0" smtClean="0"/>
              <a:t>模組</a:t>
            </a:r>
            <a:endParaRPr lang="en-US" altLang="zh-TW" sz="2000" dirty="0" smtClean="0"/>
          </a:p>
          <a:p>
            <a:pPr algn="r"/>
            <a:endParaRPr lang="en-US" altLang="zh-TW" sz="2000" dirty="0"/>
          </a:p>
          <a:p>
            <a:pPr algn="r"/>
            <a:endParaRPr lang="en-US" altLang="zh-TW" sz="2000" dirty="0" smtClean="0"/>
          </a:p>
          <a:p>
            <a:pPr algn="r"/>
            <a:endParaRPr lang="en-US" altLang="zh-TW" sz="2000" dirty="0" smtClean="0"/>
          </a:p>
          <a:p>
            <a:pPr algn="ctr"/>
            <a:endParaRPr lang="en-US" altLang="zh-TW" sz="2000" dirty="0" smtClean="0"/>
          </a:p>
          <a:p>
            <a:pPr algn="ctr"/>
            <a:endParaRPr lang="zh-TW" altLang="en-US" sz="2000" dirty="0"/>
          </a:p>
        </p:txBody>
      </p:sp>
      <p:sp>
        <p:nvSpPr>
          <p:cNvPr id="58" name="圓角矩形 57"/>
          <p:cNvSpPr/>
          <p:nvPr/>
        </p:nvSpPr>
        <p:spPr>
          <a:xfrm>
            <a:off x="6736990" y="4382779"/>
            <a:ext cx="1429102" cy="40675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預測落點</a:t>
            </a:r>
            <a:endParaRPr lang="zh-TW" altLang="en-US" sz="2000" dirty="0"/>
          </a:p>
        </p:txBody>
      </p:sp>
      <p:sp>
        <p:nvSpPr>
          <p:cNvPr id="25" name="圓角矩形 24"/>
          <p:cNvSpPr/>
          <p:nvPr/>
        </p:nvSpPr>
        <p:spPr>
          <a:xfrm>
            <a:off x="6709851" y="1303348"/>
            <a:ext cx="3452156" cy="220188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2000" dirty="0" smtClean="0"/>
              <a:t>切</a:t>
            </a:r>
            <a:r>
              <a:rPr lang="zh-TW" altLang="en-US" sz="2000" dirty="0" smtClean="0"/>
              <a:t>球模組</a:t>
            </a:r>
            <a:endParaRPr lang="en-US" altLang="zh-TW" sz="2000" dirty="0" smtClean="0"/>
          </a:p>
          <a:p>
            <a:pPr algn="r"/>
            <a:endParaRPr lang="en-US" altLang="zh-TW" sz="2000" dirty="0"/>
          </a:p>
          <a:p>
            <a:pPr algn="r"/>
            <a:endParaRPr lang="en-US" altLang="zh-TW" sz="2000" dirty="0" smtClean="0"/>
          </a:p>
          <a:p>
            <a:pPr algn="r"/>
            <a:endParaRPr lang="en-US" altLang="zh-TW" sz="2000" dirty="0" smtClean="0"/>
          </a:p>
          <a:p>
            <a:pPr algn="ctr"/>
            <a:endParaRPr lang="en-US" altLang="zh-TW" sz="2000" dirty="0"/>
          </a:p>
          <a:p>
            <a:pPr algn="ctr"/>
            <a:endParaRPr lang="zh-TW" altLang="en-US" sz="2000" dirty="0"/>
          </a:p>
        </p:txBody>
      </p:sp>
      <p:grpSp>
        <p:nvGrpSpPr>
          <p:cNvPr id="50" name="群組 49"/>
          <p:cNvGrpSpPr/>
          <p:nvPr/>
        </p:nvGrpSpPr>
        <p:grpSpPr>
          <a:xfrm>
            <a:off x="10254981" y="3122639"/>
            <a:ext cx="1454382" cy="1313827"/>
            <a:chOff x="6856453" y="4176359"/>
            <a:chExt cx="2230525" cy="1514557"/>
          </a:xfrm>
        </p:grpSpPr>
        <p:sp>
          <p:nvSpPr>
            <p:cNvPr id="51" name="圓角矩形 50"/>
            <p:cNvSpPr/>
            <p:nvPr/>
          </p:nvSpPr>
          <p:spPr>
            <a:xfrm>
              <a:off x="6856453" y="4176359"/>
              <a:ext cx="2191754" cy="1514557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000" dirty="0" smtClean="0"/>
                <a:t>移動模組</a:t>
              </a:r>
              <a:endParaRPr lang="en-US" altLang="zh-TW" sz="2000" dirty="0" smtClean="0"/>
            </a:p>
            <a:p>
              <a:pPr algn="ctr"/>
              <a:endParaRPr lang="en-US" altLang="zh-TW" sz="2000" dirty="0"/>
            </a:p>
            <a:p>
              <a:pPr algn="ctr"/>
              <a:endParaRPr lang="en-US" altLang="zh-TW" sz="2000" dirty="0" smtClean="0"/>
            </a:p>
            <a:p>
              <a:pPr algn="ctr"/>
              <a:endParaRPr lang="zh-TW" altLang="en-US" sz="2000" dirty="0"/>
            </a:p>
          </p:txBody>
        </p:sp>
        <p:sp>
          <p:nvSpPr>
            <p:cNvPr id="52" name="圓角矩形 51"/>
            <p:cNvSpPr/>
            <p:nvPr/>
          </p:nvSpPr>
          <p:spPr>
            <a:xfrm>
              <a:off x="6856455" y="4703260"/>
              <a:ext cx="1158351" cy="33431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左移</a:t>
              </a:r>
              <a:endParaRPr lang="zh-TW" altLang="en-US" dirty="0"/>
            </a:p>
          </p:txBody>
        </p:sp>
        <p:sp>
          <p:nvSpPr>
            <p:cNvPr id="53" name="圓角矩形 52"/>
            <p:cNvSpPr/>
            <p:nvPr/>
          </p:nvSpPr>
          <p:spPr>
            <a:xfrm>
              <a:off x="8014804" y="4703260"/>
              <a:ext cx="1072174" cy="33431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右移</a:t>
              </a:r>
              <a:endParaRPr lang="zh-TW" altLang="en-US" dirty="0"/>
            </a:p>
          </p:txBody>
        </p:sp>
        <p:sp>
          <p:nvSpPr>
            <p:cNvPr id="55" name="圓角矩形 54"/>
            <p:cNvSpPr/>
            <p:nvPr/>
          </p:nvSpPr>
          <p:spPr>
            <a:xfrm>
              <a:off x="7283244" y="5183625"/>
              <a:ext cx="1267647" cy="33431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不</a:t>
              </a:r>
              <a:r>
                <a:rPr lang="zh-TW" altLang="en-US" dirty="0"/>
                <a:t>動</a:t>
              </a:r>
            </a:p>
          </p:txBody>
        </p:sp>
      </p:grpSp>
      <p:sp>
        <p:nvSpPr>
          <p:cNvPr id="59" name="圓角矩形 58"/>
          <p:cNvSpPr/>
          <p:nvPr/>
        </p:nvSpPr>
        <p:spPr>
          <a:xfrm>
            <a:off x="6758655" y="1465099"/>
            <a:ext cx="1640142" cy="558221"/>
          </a:xfrm>
          <a:prstGeom prst="roundRect">
            <a:avLst/>
          </a:prstGeom>
          <a:solidFill>
            <a:srgbClr val="C0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預測球方向</a:t>
            </a:r>
            <a:endParaRPr lang="zh-TW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1167984" y="11512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</a:rPr>
              <a:t>球</a:t>
            </a:r>
            <a:r>
              <a:rPr lang="zh-TW" altLang="en-US" dirty="0" smtClean="0">
                <a:latin typeface="微軟正黑體" panose="020B0604030504040204" pitchFamily="34" charset="-120"/>
              </a:rPr>
              <a:t>的當前座標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390599" y="18690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</a:rPr>
              <a:t>當前球速</a:t>
            </a:r>
            <a:endParaRPr lang="zh-TW" altLang="en-US" dirty="0"/>
          </a:p>
        </p:txBody>
      </p:sp>
      <p:sp>
        <p:nvSpPr>
          <p:cNvPr id="60" name="向右箭號 59"/>
          <p:cNvSpPr/>
          <p:nvPr/>
        </p:nvSpPr>
        <p:spPr>
          <a:xfrm>
            <a:off x="1355198" y="1589941"/>
            <a:ext cx="1234053" cy="2097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向右箭號 66"/>
          <p:cNvSpPr/>
          <p:nvPr/>
        </p:nvSpPr>
        <p:spPr>
          <a:xfrm>
            <a:off x="1328002" y="2166547"/>
            <a:ext cx="1234053" cy="209733"/>
          </a:xfrm>
          <a:prstGeom prst="rightArrow">
            <a:avLst>
              <a:gd name="adj1" fmla="val 58304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937151" y="253138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</a:rPr>
              <a:t>板子的</a:t>
            </a:r>
            <a:r>
              <a:rPr lang="zh-TW" altLang="en-US" dirty="0">
                <a:latin typeface="微軟正黑體" panose="020B0604030504040204" pitchFamily="34" charset="-120"/>
              </a:rPr>
              <a:t>當前座標</a:t>
            </a:r>
            <a:endParaRPr lang="zh-TW" altLang="en-US" dirty="0"/>
          </a:p>
        </p:txBody>
      </p:sp>
      <p:sp>
        <p:nvSpPr>
          <p:cNvPr id="69" name="向右箭號 68"/>
          <p:cNvSpPr/>
          <p:nvPr/>
        </p:nvSpPr>
        <p:spPr>
          <a:xfrm>
            <a:off x="1355198" y="2795847"/>
            <a:ext cx="1234053" cy="209733"/>
          </a:xfrm>
          <a:prstGeom prst="rightArrow">
            <a:avLst>
              <a:gd name="adj1" fmla="val 58304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圓角矩形 39"/>
          <p:cNvSpPr/>
          <p:nvPr/>
        </p:nvSpPr>
        <p:spPr>
          <a:xfrm>
            <a:off x="2743808" y="1701392"/>
            <a:ext cx="1323537" cy="337900"/>
          </a:xfrm>
          <a:prstGeom prst="round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</a:t>
            </a:r>
            <a:r>
              <a:rPr lang="zh-TW" altLang="en-US" dirty="0"/>
              <a:t>球向</a:t>
            </a:r>
          </a:p>
        </p:txBody>
      </p:sp>
      <p:sp>
        <p:nvSpPr>
          <p:cNvPr id="71" name="圓角矩形 70"/>
          <p:cNvSpPr/>
          <p:nvPr/>
        </p:nvSpPr>
        <p:spPr>
          <a:xfrm>
            <a:off x="3141421" y="2106953"/>
            <a:ext cx="1323537" cy="337900"/>
          </a:xfrm>
          <a:prstGeom prst="round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計算落點</a:t>
            </a:r>
            <a:endParaRPr lang="zh-TW" altLang="en-US" dirty="0"/>
          </a:p>
        </p:txBody>
      </p:sp>
      <p:sp>
        <p:nvSpPr>
          <p:cNvPr id="73" name="圓角矩形 72"/>
          <p:cNvSpPr/>
          <p:nvPr/>
        </p:nvSpPr>
        <p:spPr>
          <a:xfrm>
            <a:off x="3552862" y="2512515"/>
            <a:ext cx="1487992" cy="610124"/>
          </a:xfrm>
          <a:prstGeom prst="round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計算落點與平板距離</a:t>
            </a:r>
            <a:endParaRPr lang="zh-TW" altLang="en-US" dirty="0"/>
          </a:p>
        </p:txBody>
      </p:sp>
      <p:sp>
        <p:nvSpPr>
          <p:cNvPr id="77" name="圓角矩形 76"/>
          <p:cNvSpPr/>
          <p:nvPr/>
        </p:nvSpPr>
        <p:spPr>
          <a:xfrm>
            <a:off x="2734917" y="4171141"/>
            <a:ext cx="1920754" cy="646726"/>
          </a:xfrm>
          <a:prstGeom prst="round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抉擇接球方案</a:t>
            </a:r>
            <a:endParaRPr lang="zh-TW" altLang="en-US" dirty="0"/>
          </a:p>
        </p:txBody>
      </p:sp>
      <p:sp>
        <p:nvSpPr>
          <p:cNvPr id="80" name="向右箭號 79"/>
          <p:cNvSpPr/>
          <p:nvPr/>
        </p:nvSpPr>
        <p:spPr>
          <a:xfrm rot="5400000">
            <a:off x="1855460" y="3004726"/>
            <a:ext cx="1998162" cy="2097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向右箭號 80"/>
          <p:cNvSpPr/>
          <p:nvPr/>
        </p:nvSpPr>
        <p:spPr>
          <a:xfrm rot="5400000">
            <a:off x="2485475" y="3192968"/>
            <a:ext cx="1621682" cy="2097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向右箭號 81"/>
          <p:cNvSpPr/>
          <p:nvPr/>
        </p:nvSpPr>
        <p:spPr>
          <a:xfrm rot="5400000">
            <a:off x="4037037" y="3559982"/>
            <a:ext cx="887651" cy="2097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813342" y="32425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/>
              <a:t>距離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296316" y="35822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座標</a:t>
            </a:r>
          </a:p>
        </p:txBody>
      </p:sp>
      <p:sp>
        <p:nvSpPr>
          <p:cNvPr id="44" name="矩形 43"/>
          <p:cNvSpPr/>
          <p:nvPr/>
        </p:nvSpPr>
        <p:spPr>
          <a:xfrm>
            <a:off x="2560991" y="351735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球向</a:t>
            </a:r>
          </a:p>
        </p:txBody>
      </p:sp>
      <p:sp>
        <p:nvSpPr>
          <p:cNvPr id="46" name="向右箭號 45"/>
          <p:cNvSpPr/>
          <p:nvPr/>
        </p:nvSpPr>
        <p:spPr>
          <a:xfrm>
            <a:off x="4760114" y="4475338"/>
            <a:ext cx="1976876" cy="272149"/>
          </a:xfrm>
          <a:prstGeom prst="rightArrow">
            <a:avLst>
              <a:gd name="adj1" fmla="val 43601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 rot="18882330">
            <a:off x="4228739" y="2948870"/>
            <a:ext cx="3049116" cy="27214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344112" y="2006440"/>
            <a:ext cx="8002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方案</a:t>
            </a:r>
            <a:endParaRPr lang="en-US" altLang="zh-TW" dirty="0" smtClean="0"/>
          </a:p>
          <a:p>
            <a:r>
              <a:rPr lang="zh-TW" altLang="en-US" dirty="0"/>
              <a:t>球向</a:t>
            </a:r>
          </a:p>
          <a:p>
            <a:r>
              <a:rPr lang="zh-TW" altLang="en-US" dirty="0" smtClean="0"/>
              <a:t>落點</a:t>
            </a:r>
            <a:endParaRPr lang="en-US" altLang="zh-TW" dirty="0" smtClean="0"/>
          </a:p>
        </p:txBody>
      </p:sp>
      <p:sp>
        <p:nvSpPr>
          <p:cNvPr id="89" name="矩形 88"/>
          <p:cNvSpPr/>
          <p:nvPr/>
        </p:nvSpPr>
        <p:spPr>
          <a:xfrm>
            <a:off x="5040854" y="4779216"/>
            <a:ext cx="7761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方案</a:t>
            </a:r>
            <a:endParaRPr lang="en-US" altLang="zh-TW" dirty="0" smtClean="0"/>
          </a:p>
          <a:p>
            <a:r>
              <a:rPr lang="zh-TW" altLang="en-US" dirty="0" smtClean="0"/>
              <a:t>落點</a:t>
            </a:r>
            <a:endParaRPr lang="en-US" altLang="zh-TW" dirty="0" smtClean="0"/>
          </a:p>
          <a:p>
            <a:r>
              <a:rPr lang="zh-TW" altLang="en-US" dirty="0" smtClean="0"/>
              <a:t>距離</a:t>
            </a:r>
            <a:endParaRPr lang="en-US" altLang="zh-TW" dirty="0" smtClean="0"/>
          </a:p>
        </p:txBody>
      </p:sp>
      <p:sp>
        <p:nvSpPr>
          <p:cNvPr id="93" name="圓角矩形 92"/>
          <p:cNvSpPr/>
          <p:nvPr/>
        </p:nvSpPr>
        <p:spPr>
          <a:xfrm>
            <a:off x="6821708" y="2674112"/>
            <a:ext cx="1640142" cy="714630"/>
          </a:xfrm>
          <a:prstGeom prst="roundRect">
            <a:avLst/>
          </a:prstGeom>
          <a:solidFill>
            <a:srgbClr val="C0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移動時機</a:t>
            </a:r>
            <a:endParaRPr lang="en-US" altLang="zh-TW" sz="2000" dirty="0" smtClean="0"/>
          </a:p>
          <a:p>
            <a:pPr algn="ctr"/>
            <a:r>
              <a:rPr lang="zh-TW" altLang="en-US" sz="2000" dirty="0" smtClean="0"/>
              <a:t>計算</a:t>
            </a:r>
            <a:endParaRPr lang="zh-TW" altLang="en-US" sz="2000" dirty="0"/>
          </a:p>
        </p:txBody>
      </p:sp>
      <p:sp>
        <p:nvSpPr>
          <p:cNvPr id="95" name="圓角矩形 94"/>
          <p:cNvSpPr/>
          <p:nvPr/>
        </p:nvSpPr>
        <p:spPr>
          <a:xfrm>
            <a:off x="6802825" y="5442920"/>
            <a:ext cx="1855983" cy="558221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smtClean="0"/>
              <a:t>移動位置計算</a:t>
            </a:r>
            <a:endParaRPr lang="zh-TW" altLang="en-US" sz="2000" dirty="0"/>
          </a:p>
        </p:txBody>
      </p:sp>
      <p:sp>
        <p:nvSpPr>
          <p:cNvPr id="57" name="向下箭號 56"/>
          <p:cNvSpPr/>
          <p:nvPr/>
        </p:nvSpPr>
        <p:spPr>
          <a:xfrm>
            <a:off x="7451541" y="2106953"/>
            <a:ext cx="286458" cy="54045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向下箭號 95"/>
          <p:cNvSpPr/>
          <p:nvPr/>
        </p:nvSpPr>
        <p:spPr>
          <a:xfrm>
            <a:off x="7071873" y="4792128"/>
            <a:ext cx="286458" cy="65079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7691351" y="205138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移動量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切球</a:t>
            </a:r>
            <a:r>
              <a:rPr lang="zh-TW" altLang="en-US" dirty="0">
                <a:solidFill>
                  <a:schemeClr val="bg1"/>
                </a:solidFill>
              </a:rPr>
              <a:t>時</a:t>
            </a:r>
            <a:r>
              <a:rPr lang="zh-TW" altLang="en-US" dirty="0" smtClean="0">
                <a:solidFill>
                  <a:schemeClr val="bg1"/>
                </a:solidFill>
              </a:rPr>
              <a:t>機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288929" y="4846392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移動量</a:t>
            </a:r>
            <a:endParaRPr lang="en-US" altLang="zh-TW" dirty="0" smtClean="0"/>
          </a:p>
          <a:p>
            <a:r>
              <a:rPr lang="zh-TW" altLang="en-US" dirty="0" smtClean="0"/>
              <a:t>接球</a:t>
            </a:r>
            <a:r>
              <a:rPr lang="zh-TW" altLang="en-US" dirty="0"/>
              <a:t>時機</a:t>
            </a:r>
            <a:endParaRPr lang="en-US" altLang="zh-TW" dirty="0" smtClean="0"/>
          </a:p>
        </p:txBody>
      </p:sp>
      <p:sp>
        <p:nvSpPr>
          <p:cNvPr id="63" name="向右箭號 62"/>
          <p:cNvSpPr/>
          <p:nvPr/>
        </p:nvSpPr>
        <p:spPr>
          <a:xfrm>
            <a:off x="8658808" y="3128923"/>
            <a:ext cx="1503199" cy="3576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向右箭號 97"/>
          <p:cNvSpPr/>
          <p:nvPr/>
        </p:nvSpPr>
        <p:spPr>
          <a:xfrm rot="19486797">
            <a:off x="8724698" y="5000984"/>
            <a:ext cx="2257386" cy="3576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8527098" y="264262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左右移動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與時機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770597" y="523131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左右移動</a:t>
            </a:r>
            <a:endParaRPr lang="en-US" altLang="zh-TW" dirty="0" smtClean="0"/>
          </a:p>
          <a:p>
            <a:r>
              <a:rPr lang="zh-TW" altLang="en-US" dirty="0" smtClean="0"/>
              <a:t>與時機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53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2599</TotalTime>
  <Words>324</Words>
  <Application>Microsoft Office PowerPoint</Application>
  <PresentationFormat>寬螢幕</PresentationFormat>
  <Paragraphs>111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华文中宋</vt:lpstr>
      <vt:lpstr>微軟正黑體</vt:lpstr>
      <vt:lpstr>新細明體</vt:lpstr>
      <vt:lpstr>Arial</vt:lpstr>
      <vt:lpstr>Calibri</vt:lpstr>
      <vt:lpstr>Cambria Math</vt:lpstr>
      <vt:lpstr>Gill Sans MT</vt:lpstr>
      <vt:lpstr>Impact</vt:lpstr>
      <vt:lpstr>Badge</vt:lpstr>
      <vt:lpstr>乒乓球   專案管理</vt:lpstr>
      <vt:lpstr>專案功能需求-限制需求</vt:lpstr>
      <vt:lpstr>專案限制-基本遊戲</vt:lpstr>
      <vt:lpstr>專案功能需求-效能需求</vt:lpstr>
      <vt:lpstr>需求 – 功能需求</vt:lpstr>
      <vt:lpstr>分析樹狀圖</vt:lpstr>
      <vt:lpstr>架構圖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乒乓球   專案管理</dc:title>
  <dc:creator>登豐 周</dc:creator>
  <cp:lastModifiedBy>登豐 周</cp:lastModifiedBy>
  <cp:revision>58</cp:revision>
  <dcterms:created xsi:type="dcterms:W3CDTF">2020-11-18T07:57:51Z</dcterms:created>
  <dcterms:modified xsi:type="dcterms:W3CDTF">2020-12-08T18:34:30Z</dcterms:modified>
</cp:coreProperties>
</file>