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7"/>
  </p:notesMasterIdLst>
  <p:sldIdLst>
    <p:sldId id="256" r:id="rId2"/>
    <p:sldId id="261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DACD0-0803-4739-80AC-0BF714382191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FA214-7A9F-44A0-9360-724EB937B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287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95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732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994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43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87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5921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0177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1711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40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347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92754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7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443866F-78E9-4748-B589-0BAF5BCC8E53}" type="datetimeFigureOut">
              <a:rPr lang="zh-TW" altLang="en-US" smtClean="0"/>
              <a:t>2020/11/18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5DAAFF3-7B17-4155-B0B7-61BBFCE194F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7254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247950" y="1005623"/>
            <a:ext cx="8012468" cy="4394988"/>
          </a:xfrm>
        </p:spPr>
        <p:txBody>
          <a:bodyPr/>
          <a:lstStyle/>
          <a:p>
            <a:pPr algn="l"/>
            <a:r>
              <a:rPr lang="zh-TW" altLang="en-US" dirty="0" smtClean="0"/>
              <a:t>乒乓球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	</a:t>
            </a:r>
            <a:r>
              <a:rPr lang="zh-TW" altLang="en-US" dirty="0" smtClean="0"/>
              <a:t>專案管理</a:t>
            </a:r>
            <a:endParaRPr lang="zh-TW" altLang="en-US" dirty="0"/>
          </a:p>
        </p:txBody>
      </p:sp>
      <p:sp>
        <p:nvSpPr>
          <p:cNvPr id="4" name="副標題 2"/>
          <p:cNvSpPr>
            <a:spLocks noGrp="1"/>
          </p:cNvSpPr>
          <p:nvPr>
            <p:ph type="subTitle" idx="1"/>
          </p:nvPr>
        </p:nvSpPr>
        <p:spPr>
          <a:xfrm>
            <a:off x="2215045" y="5808618"/>
            <a:ext cx="8045373" cy="912858"/>
          </a:xfrm>
        </p:spPr>
        <p:txBody>
          <a:bodyPr numCol="1">
            <a:normAutofit fontScale="85000" lnSpcReduction="20000"/>
          </a:bodyPr>
          <a:lstStyle/>
          <a:p>
            <a:pPr algn="l"/>
            <a:r>
              <a:rPr lang="zh-TW" altLang="en-US" dirty="0"/>
              <a:t>指導老師：陳朝烈</a:t>
            </a:r>
            <a:endParaRPr lang="en-US" altLang="zh-TW" dirty="0"/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0652054</a:t>
            </a:r>
          </a:p>
          <a:p>
            <a:pPr algn="l"/>
            <a:r>
              <a:rPr lang="zh-TW" altLang="en-US" dirty="0"/>
              <a:t>成員：電子工程系</a:t>
            </a:r>
            <a:r>
              <a:rPr lang="en-US" altLang="zh-TW" dirty="0"/>
              <a:t>4</a:t>
            </a:r>
            <a:r>
              <a:rPr lang="zh-TW" altLang="en-US" dirty="0"/>
              <a:t>甲 </a:t>
            </a:r>
            <a:r>
              <a:rPr lang="en-US" altLang="zh-TW" dirty="0" smtClean="0"/>
              <a:t>0652074</a:t>
            </a:r>
            <a:endParaRPr lang="en-US" altLang="zh-TW" dirty="0"/>
          </a:p>
          <a:p>
            <a:pPr algn="l"/>
            <a:endParaRPr lang="en-US" altLang="zh-TW" dirty="0" smtClean="0"/>
          </a:p>
          <a:p>
            <a:pPr algn="l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89539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6FBB460-89A1-457F-B436-CF595FC7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07" y="668454"/>
            <a:ext cx="10106733" cy="7194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專案功能需求</a:t>
            </a:r>
            <a:r>
              <a:rPr lang="en-US" altLang="zh-TW" dirty="0"/>
              <a:t>-</a:t>
            </a:r>
            <a:r>
              <a:rPr lang="zh-TW" altLang="en-US" dirty="0"/>
              <a:t>效能需求</a:t>
            </a:r>
          </a:p>
        </p:txBody>
      </p:sp>
      <p:sp>
        <p:nvSpPr>
          <p:cNvPr id="6" name="文本框 51">
            <a:extLst>
              <a:ext uri="{FF2B5EF4-FFF2-40B4-BE49-F238E27FC236}">
                <a16:creationId xmlns:a16="http://schemas.microsoft.com/office/drawing/2014/main" id="{86FD3623-FCAD-4724-A9AE-5264648A06B8}"/>
              </a:ext>
            </a:extLst>
          </p:cNvPr>
          <p:cNvSpPr txBox="1"/>
          <p:nvPr/>
        </p:nvSpPr>
        <p:spPr>
          <a:xfrm>
            <a:off x="1586507" y="1910964"/>
            <a:ext cx="6730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作業系統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 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win10</a:t>
            </a: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endParaRPr lang="en-US" altLang="zh-TW" sz="3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軟體</a:t>
            </a:r>
            <a:r>
              <a:rPr lang="zh-TW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版本</a:t>
            </a:r>
            <a:r>
              <a:rPr lang="en-US" altLang="zh-TW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:</a:t>
            </a:r>
            <a:r>
              <a:rPr lang="en-US" altLang="zh-TW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  <a:sym typeface="+mn-lt"/>
              </a:rPr>
              <a:t>python3.8</a:t>
            </a:r>
          </a:p>
          <a:p>
            <a:pPr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3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+mn-ea"/>
              </a:rPr>
              <a:t>FPS&gt;60</a:t>
            </a:r>
            <a:endParaRPr lang="en-US" altLang="zh-TW" sz="3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995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3000" dirty="0" smtClean="0"/>
              <a:t>功能需求</a:t>
            </a:r>
            <a:r>
              <a:rPr lang="en-US" altLang="zh-TW" sz="3000" dirty="0"/>
              <a:t>:</a:t>
            </a:r>
            <a:r>
              <a:rPr lang="zh-TW" altLang="en-US" sz="3000" dirty="0"/>
              <a:t> </a:t>
            </a:r>
            <a:endParaRPr lang="en-US" altLang="zh-TW" sz="3000" dirty="0" smtClean="0"/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平板能以最簡潔的方式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移動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 smtClean="0"/>
              <a:t>移動</a:t>
            </a:r>
            <a:r>
              <a:rPr lang="zh-TW" altLang="en-US" sz="2800" dirty="0"/>
              <a:t>路徑</a:t>
            </a:r>
            <a:r>
              <a:rPr lang="zh-TW" altLang="en-US" sz="2800" dirty="0" smtClean="0"/>
              <a:t>短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在速度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到達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15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以前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失誤</a:t>
            </a: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切球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TW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左右移動直到擊完球</a:t>
            </a:r>
            <a:r>
              <a:rPr lang="en-US" altLang="zh-TW" sz="28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</a:p>
          <a:p>
            <a:pPr marL="0" indent="0">
              <a:buNone/>
            </a:pPr>
            <a:endParaRPr lang="en-US" altLang="zh-TW" sz="2800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indent="0">
              <a:buNone/>
            </a:pPr>
            <a:endParaRPr lang="en-US" altLang="zh-TW" sz="3000" dirty="0"/>
          </a:p>
          <a:p>
            <a:pPr marL="457200" lvl="1" indent="0">
              <a:buNone/>
            </a:pPr>
            <a:endParaRPr lang="en-US" altLang="zh-TW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rmAutofit fontScale="90000"/>
          </a:bodyPr>
          <a:lstStyle/>
          <a:p>
            <a:r>
              <a:rPr lang="zh-TW" altLang="en-US" b="0" dirty="0"/>
              <a:t>需求 </a:t>
            </a:r>
            <a:r>
              <a:rPr lang="en-US" altLang="zh-TW" b="0" dirty="0"/>
              <a:t>–</a:t>
            </a:r>
            <a:r>
              <a:rPr lang="zh-TW" altLang="en-US" b="0" dirty="0"/>
              <a:t> </a:t>
            </a:r>
            <a:r>
              <a:rPr lang="zh-TW" altLang="en-US" b="0" dirty="0" smtClean="0"/>
              <a:t>功能需求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921814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44A860-7D68-469C-965A-36FD493D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/>
              <a:t>-</a:t>
            </a:r>
            <a:r>
              <a:rPr lang="zh-TW" altLang="en-US" dirty="0"/>
              <a:t>基本遊戲分析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/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遊戲規則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發球為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往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移動，球若撞擊到邊界或平板則會反彈，若球移動到</a:t>
                </a:r>
                <a:r>
                  <a:rPr lang="en-US" altLang="zh-TW" dirty="0"/>
                  <a:t>1P</a:t>
                </a:r>
                <a:r>
                  <a:rPr lang="zh-TW" altLang="en-US" dirty="0"/>
                  <a:t>平板的後方，則判別</a:t>
                </a:r>
                <a:r>
                  <a:rPr lang="en-US" altLang="zh-TW" dirty="0"/>
                  <a:t>2P</a:t>
                </a:r>
                <a:r>
                  <a:rPr lang="zh-TW" altLang="en-US" dirty="0"/>
                  <a:t>得分，反之亦然。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物件大小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</a:t>
                </a:r>
                <a:r>
                  <a:rPr lang="en-US" altLang="zh-TW" dirty="0"/>
                  <a:t>5x5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平板</a:t>
                </a:r>
                <a:r>
                  <a:rPr lang="en-US" altLang="zh-TW" dirty="0"/>
                  <a:t>40x30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場地</a:t>
                </a:r>
                <a:r>
                  <a:rPr lang="en-US" altLang="zh-TW" dirty="0"/>
                  <a:t>200x500</a:t>
                </a:r>
                <a:r>
                  <a:rPr lang="zh-TW" altLang="en-US" dirty="0"/>
                  <a:t>單位面積</a:t>
                </a:r>
                <a:endParaRPr lang="en-US" altLang="zh-TW" dirty="0"/>
              </a:p>
              <a:p>
                <a:pPr lvl="1"/>
                <a:endParaRPr lang="zh-TW" alt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altLang="en-US" dirty="0"/>
                  <a:t>變動係數</a:t>
                </a:r>
                <a:r>
                  <a:rPr lang="en-US" altLang="zh-TW" dirty="0"/>
                  <a:t>:</a:t>
                </a:r>
              </a:p>
              <a:p>
                <a:pPr lvl="1"/>
                <a:r>
                  <a:rPr lang="zh-TW" altLang="en-US" dirty="0"/>
                  <a:t>球的初始速度為每</a:t>
                </a:r>
                <a:r>
                  <a:rPr lang="en-US" altLang="zh-TW" dirty="0"/>
                  <a:t>frame</a:t>
                </a:r>
                <a:r>
                  <a:rPr lang="zh-TW" altLang="en-US" dirty="0"/>
                  <a:t>移動</a:t>
                </a:r>
                <a:r>
                  <a:rPr lang="en-US" altLang="zh-TW" dirty="0"/>
                  <a:t>±7</a:t>
                </a:r>
                <a:r>
                  <a:rPr lang="zh-TW" altLang="en-US" dirty="0"/>
                  <a:t>單位，每</a:t>
                </a:r>
                <a:r>
                  <a:rPr lang="zh-TW" altLang="en-US" dirty="0" smtClean="0"/>
                  <a:t>過</a:t>
                </a:r>
                <a:r>
                  <a:rPr lang="en-US" altLang="zh-TW" dirty="0" smtClean="0"/>
                  <a:t>100frames</a:t>
                </a:r>
                <a:r>
                  <a:rPr lang="zh-TW" altLang="en-US" dirty="0"/>
                  <a:t>則增加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1</a:t>
                </a:r>
                <a:r>
                  <a:rPr lang="zh-TW" altLang="en-US" dirty="0" smtClean="0"/>
                  <a:t>，</a:t>
                </a:r>
                <a:r>
                  <a:rPr lang="zh-TW" altLang="en-US" dirty="0"/>
                  <a:t>如果球速超過</a:t>
                </a:r>
                <a:r>
                  <a:rPr lang="en-US" altLang="zh-TW" dirty="0"/>
                  <a:t>40</a:t>
                </a:r>
                <a:r>
                  <a:rPr lang="zh-TW" altLang="en-US" dirty="0"/>
                  <a:t>，則此回合為平局遊戲。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E6C36E6-CF15-4D83-92CA-89166D712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67" y="1058778"/>
                <a:ext cx="3480769" cy="4524315"/>
              </a:xfrm>
              <a:prstGeom prst="rect">
                <a:avLst/>
              </a:prstGeom>
              <a:blipFill>
                <a:blip r:embed="rId2"/>
                <a:stretch>
                  <a:fillRect l="-1051" t="-809" r="-1401" b="-121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4">
            <a:extLst>
              <a:ext uri="{FF2B5EF4-FFF2-40B4-BE49-F238E27FC236}">
                <a16:creationId xmlns:a16="http://schemas.microsoft.com/office/drawing/2014/main" id="{36245EA3-7010-4A5B-878C-8F0FBE3A60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93" y="891320"/>
            <a:ext cx="1920406" cy="5075360"/>
          </a:xfrm>
          <a:prstGeom prst="rect">
            <a:avLst/>
          </a:prstGeom>
        </p:spPr>
      </p:pic>
      <p:sp>
        <p:nvSpPr>
          <p:cNvPr id="6" name="右大括弧 5">
            <a:extLst>
              <a:ext uri="{FF2B5EF4-FFF2-40B4-BE49-F238E27FC236}">
                <a16:creationId xmlns:a16="http://schemas.microsoft.com/office/drawing/2014/main" id="{EF187D76-84DE-475D-8124-60F284656061}"/>
              </a:ext>
            </a:extLst>
          </p:cNvPr>
          <p:cNvSpPr/>
          <p:nvPr/>
        </p:nvSpPr>
        <p:spPr>
          <a:xfrm>
            <a:off x="4660233" y="1259304"/>
            <a:ext cx="152400" cy="47073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1FFCD8-4CF6-4C53-BA16-4BFBE7D4EF39}"/>
              </a:ext>
            </a:extLst>
          </p:cNvPr>
          <p:cNvSpPr txBox="1"/>
          <p:nvPr/>
        </p:nvSpPr>
        <p:spPr>
          <a:xfrm>
            <a:off x="5095979" y="342900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</a:t>
            </a:r>
            <a:r>
              <a:rPr lang="zh-TW" altLang="en-US" dirty="0"/>
              <a:t>軸長度為</a:t>
            </a:r>
            <a:r>
              <a:rPr lang="en-US" altLang="zh-TW" dirty="0"/>
              <a:t>500</a:t>
            </a:r>
            <a:r>
              <a:rPr lang="zh-TW" altLang="en-US" dirty="0"/>
              <a:t>單位長度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5217115-3445-49CE-AE75-C272E73881A7}"/>
              </a:ext>
            </a:extLst>
          </p:cNvPr>
          <p:cNvSpPr txBox="1"/>
          <p:nvPr/>
        </p:nvSpPr>
        <p:spPr>
          <a:xfrm>
            <a:off x="2329122" y="643977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軸長度為</a:t>
            </a:r>
            <a:r>
              <a:rPr lang="en-US" altLang="zh-TW" dirty="0"/>
              <a:t>200</a:t>
            </a:r>
            <a:r>
              <a:rPr lang="zh-TW" altLang="en-US" dirty="0"/>
              <a:t>單位長度</a:t>
            </a:r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648C74FB-AE97-4346-8AC0-7B1F16166A92}"/>
              </a:ext>
            </a:extLst>
          </p:cNvPr>
          <p:cNvSpPr/>
          <p:nvPr/>
        </p:nvSpPr>
        <p:spPr>
          <a:xfrm rot="16200000">
            <a:off x="3390284" y="5203742"/>
            <a:ext cx="291624" cy="1920406"/>
          </a:xfrm>
          <a:prstGeom prst="leftBrace">
            <a:avLst/>
          </a:prstGeom>
          <a:ln w="38100">
            <a:solidFill>
              <a:srgbClr val="DB46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64654B62-0584-40EE-A1A3-6C01A8F7F0D5}"/>
              </a:ext>
            </a:extLst>
          </p:cNvPr>
          <p:cNvCxnSpPr/>
          <p:nvPr/>
        </p:nvCxnSpPr>
        <p:spPr>
          <a:xfrm flipH="1">
            <a:off x="1860884" y="1949116"/>
            <a:ext cx="1106905" cy="360947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F3F9A51-9077-432B-B34E-6F655668964C}"/>
              </a:ext>
            </a:extLst>
          </p:cNvPr>
          <p:cNvSpPr txBox="1"/>
          <p:nvPr/>
        </p:nvSpPr>
        <p:spPr>
          <a:xfrm>
            <a:off x="81553" y="216677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80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3832BD37-B138-4B67-891A-94FF0DB187C5}"/>
              </a:ext>
            </a:extLst>
          </p:cNvPr>
          <p:cNvCxnSpPr>
            <a:cxnSpLocks/>
          </p:cNvCxnSpPr>
          <p:nvPr/>
        </p:nvCxnSpPr>
        <p:spPr>
          <a:xfrm flipH="1" flipV="1">
            <a:off x="1999027" y="4749489"/>
            <a:ext cx="1106553" cy="480239"/>
          </a:xfrm>
          <a:prstGeom prst="straightConnector1">
            <a:avLst/>
          </a:prstGeom>
          <a:ln w="381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92BC7A-0324-4324-B8C5-A902B8319700}"/>
              </a:ext>
            </a:extLst>
          </p:cNvPr>
          <p:cNvSpPr txBox="1"/>
          <p:nvPr/>
        </p:nvSpPr>
        <p:spPr>
          <a:xfrm>
            <a:off x="81553" y="4564823"/>
            <a:ext cx="1928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1P</a:t>
            </a:r>
            <a:r>
              <a:rPr lang="zh-TW" altLang="en-US" dirty="0"/>
              <a:t>平板</a:t>
            </a:r>
            <a:r>
              <a:rPr lang="en-US" altLang="zh-TW" dirty="0"/>
              <a:t>Y</a:t>
            </a:r>
            <a:r>
              <a:rPr lang="zh-TW" altLang="en-US" dirty="0"/>
              <a:t>座標</a:t>
            </a:r>
            <a:r>
              <a:rPr lang="en-US" altLang="zh-TW" dirty="0"/>
              <a:t>420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擊球面座標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8E442D1-8E70-49EF-8B71-3DFC2E2B918B}"/>
              </a:ext>
            </a:extLst>
          </p:cNvPr>
          <p:cNvSpPr txBox="1"/>
          <p:nvPr/>
        </p:nvSpPr>
        <p:spPr>
          <a:xfrm>
            <a:off x="4707933" y="10746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ECF2BE6-DC39-413F-B753-55F81CFD1DDB}"/>
              </a:ext>
            </a:extLst>
          </p:cNvPr>
          <p:cNvSpPr txBox="1"/>
          <p:nvPr/>
        </p:nvSpPr>
        <p:spPr>
          <a:xfrm>
            <a:off x="4736145" y="572736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500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2A5ADF6-C1DB-48A0-B082-DDD7C940C8FD}"/>
              </a:ext>
            </a:extLst>
          </p:cNvPr>
          <p:cNvSpPr txBox="1"/>
          <p:nvPr/>
        </p:nvSpPr>
        <p:spPr>
          <a:xfrm>
            <a:off x="2424968" y="61316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80276EA-D49C-42DC-9710-9DD989B51596}"/>
              </a:ext>
            </a:extLst>
          </p:cNvPr>
          <p:cNvSpPr txBox="1"/>
          <p:nvPr/>
        </p:nvSpPr>
        <p:spPr>
          <a:xfrm>
            <a:off x="4303316" y="61495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95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AF9254AB-D8D6-4624-BDCF-23250BA0B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799" y="131296"/>
            <a:ext cx="10106733" cy="60598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專案分析</a:t>
            </a:r>
            <a:r>
              <a:rPr lang="en-US" altLang="zh-TW" dirty="0" smtClean="0"/>
              <a:t>-RULE</a:t>
            </a:r>
            <a:r>
              <a:rPr lang="zh-TW" altLang="en-US" dirty="0" smtClean="0"/>
              <a:t> </a:t>
            </a:r>
            <a:r>
              <a:rPr lang="en-US" altLang="zh-TW" dirty="0" smtClean="0"/>
              <a:t>BASE</a:t>
            </a:r>
            <a:r>
              <a:rPr lang="zh-TW" altLang="en-US" dirty="0" smtClean="0"/>
              <a:t>流程</a:t>
            </a:r>
            <a:r>
              <a:rPr lang="zh-TW" altLang="en-US" dirty="0"/>
              <a:t>分析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1118070" y="1058456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遊戲開始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BA1CF1-74A1-469F-A417-0D32CB6865C1}"/>
              </a:ext>
            </a:extLst>
          </p:cNvPr>
          <p:cNvSpPr/>
          <p:nvPr/>
        </p:nvSpPr>
        <p:spPr>
          <a:xfrm>
            <a:off x="1244401" y="3130954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往隨機方發球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0694C75-6A6F-4C60-856C-1152494F65D6}"/>
              </a:ext>
            </a:extLst>
          </p:cNvPr>
          <p:cNvSpPr/>
          <p:nvPr/>
        </p:nvSpPr>
        <p:spPr>
          <a:xfrm>
            <a:off x="1244401" y="2072945"/>
            <a:ext cx="1179095" cy="527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(1P/2P)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流程圖: 決策 7">
            <a:extLst>
              <a:ext uri="{FF2B5EF4-FFF2-40B4-BE49-F238E27FC236}">
                <a16:creationId xmlns:a16="http://schemas.microsoft.com/office/drawing/2014/main" id="{BBAAD146-54EF-4D08-9D2B-2CAF16904359}"/>
              </a:ext>
            </a:extLst>
          </p:cNvPr>
          <p:cNvSpPr/>
          <p:nvPr/>
        </p:nvSpPr>
        <p:spPr>
          <a:xfrm>
            <a:off x="1176221" y="4276235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球是否移動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流程圖: 決策 9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185386" y="5447888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有接到球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3DC817-213A-4D10-A4BB-9C56CB840975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833949" y="1585540"/>
            <a:ext cx="0" cy="487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4B8E568-E99B-4221-8B6F-266CF8FB493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833949" y="2600030"/>
            <a:ext cx="0" cy="53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833948" y="3755954"/>
            <a:ext cx="1" cy="520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1767419-8065-46A4-BF49-B12AD8AAEF04}"/>
              </a:ext>
            </a:extLst>
          </p:cNvPr>
          <p:cNvCxnSpPr>
            <a:stCxn id="8" idx="2"/>
            <a:endCxn id="43" idx="0"/>
          </p:cNvCxnSpPr>
          <p:nvPr/>
        </p:nvCxnSpPr>
        <p:spPr>
          <a:xfrm>
            <a:off x="1833948" y="5182614"/>
            <a:ext cx="1" cy="42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DEDCC6C-76B5-421F-B920-3F2FA4A386EF}"/>
              </a:ext>
            </a:extLst>
          </p:cNvPr>
          <p:cNvSpPr txBox="1"/>
          <p:nvPr/>
        </p:nvSpPr>
        <p:spPr>
          <a:xfrm>
            <a:off x="7465449" y="499469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ABCFC4DA-60D8-447B-AED7-D04B7F851FC1}"/>
              </a:ext>
            </a:extLst>
          </p:cNvPr>
          <p:cNvSpPr txBox="1"/>
          <p:nvPr/>
        </p:nvSpPr>
        <p:spPr>
          <a:xfrm>
            <a:off x="6394565" y="4254321"/>
            <a:ext cx="413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7C71C00-2059-41EA-B212-2574A69B6130}"/>
              </a:ext>
            </a:extLst>
          </p:cNvPr>
          <p:cNvSpPr txBox="1"/>
          <p:nvPr/>
        </p:nvSpPr>
        <p:spPr>
          <a:xfrm>
            <a:off x="2538523" y="4254321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125E119-858B-40C3-9861-01306B9D19B8}"/>
              </a:ext>
            </a:extLst>
          </p:cNvPr>
          <p:cNvSpPr txBox="1"/>
          <p:nvPr/>
        </p:nvSpPr>
        <p:spPr>
          <a:xfrm>
            <a:off x="1962234" y="5182614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786C419-2396-4011-8CB0-E448AB299476}"/>
              </a:ext>
            </a:extLst>
          </p:cNvPr>
          <p:cNvSpPr/>
          <p:nvPr/>
        </p:nvSpPr>
        <p:spPr>
          <a:xfrm>
            <a:off x="3458771" y="5643598"/>
            <a:ext cx="1179095" cy="5295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板子移動至落點處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6911291" y="3127552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發球方得分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0D71FF28-C062-4A75-93A2-7737C5CDFF29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7500839" y="3752552"/>
            <a:ext cx="0" cy="214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0F4F40B-5C47-49CE-AF58-B64EAB50B815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 flipV="1">
            <a:off x="2423496" y="5908385"/>
            <a:ext cx="1035275" cy="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38F39E5-140F-40B0-8102-E11BEAEFE7D4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 flipV="1">
            <a:off x="4637866" y="5901078"/>
            <a:ext cx="1547520" cy="7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3138095" y="4448318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板子不移動</a:t>
            </a: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8B721F5-41CA-47E6-B7F5-C1EA3BC233B6}"/>
              </a:ext>
            </a:extLst>
          </p:cNvPr>
          <p:cNvCxnSpPr>
            <a:stCxn id="8" idx="3"/>
            <a:endCxn id="31" idx="1"/>
          </p:cNvCxnSpPr>
          <p:nvPr/>
        </p:nvCxnSpPr>
        <p:spPr>
          <a:xfrm flipV="1">
            <a:off x="2491674" y="4711860"/>
            <a:ext cx="646421" cy="1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接點 40"/>
          <p:cNvCxnSpPr>
            <a:stCxn id="31" idx="3"/>
            <a:endCxn id="8" idx="0"/>
          </p:cNvCxnSpPr>
          <p:nvPr/>
        </p:nvCxnSpPr>
        <p:spPr>
          <a:xfrm flipH="1" flipV="1">
            <a:off x="1833948" y="4276235"/>
            <a:ext cx="2735905" cy="435625"/>
          </a:xfrm>
          <a:prstGeom prst="bentConnector4">
            <a:avLst>
              <a:gd name="adj1" fmla="val -8356"/>
              <a:gd name="adj2" fmla="val 152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3131C0F-BC37-45C9-80B8-00B6685AE1FE}"/>
              </a:ext>
            </a:extLst>
          </p:cNvPr>
          <p:cNvSpPr/>
          <p:nvPr/>
        </p:nvSpPr>
        <p:spPr>
          <a:xfrm>
            <a:off x="1244401" y="5605431"/>
            <a:ext cx="1179095" cy="6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計算斜率及落點</a:t>
            </a:r>
          </a:p>
        </p:txBody>
      </p:sp>
      <p:cxnSp>
        <p:nvCxnSpPr>
          <p:cNvPr id="52" name="肘形接點 51"/>
          <p:cNvCxnSpPr>
            <a:stCxn id="10" idx="0"/>
          </p:cNvCxnSpPr>
          <p:nvPr/>
        </p:nvCxnSpPr>
        <p:spPr>
          <a:xfrm rot="16200000" flipV="1">
            <a:off x="3632484" y="2237259"/>
            <a:ext cx="1412093" cy="50091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>
            <a:stCxn id="26" idx="0"/>
          </p:cNvCxnSpPr>
          <p:nvPr/>
        </p:nvCxnSpPr>
        <p:spPr>
          <a:xfrm flipH="1" flipV="1">
            <a:off x="7500838" y="2375853"/>
            <a:ext cx="1" cy="75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流程圖: 決策 62">
            <a:extLst>
              <a:ext uri="{FF2B5EF4-FFF2-40B4-BE49-F238E27FC236}">
                <a16:creationId xmlns:a16="http://schemas.microsoft.com/office/drawing/2014/main" id="{317DCBF4-BCDA-4B62-AE6F-C765BF58EEB7}"/>
              </a:ext>
            </a:extLst>
          </p:cNvPr>
          <p:cNvSpPr/>
          <p:nvPr/>
        </p:nvSpPr>
        <p:spPr>
          <a:xfrm>
            <a:off x="6843111" y="1479226"/>
            <a:ext cx="1315453" cy="90637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計算分數是否達標</a:t>
            </a:r>
          </a:p>
        </p:txBody>
      </p:sp>
      <p:cxnSp>
        <p:nvCxnSpPr>
          <p:cNvPr id="67" name="直線單箭頭接點 66"/>
          <p:cNvCxnSpPr>
            <a:stCxn id="63" idx="3"/>
          </p:cNvCxnSpPr>
          <p:nvPr/>
        </p:nvCxnSpPr>
        <p:spPr>
          <a:xfrm flipV="1">
            <a:off x="8158564" y="1932415"/>
            <a:ext cx="11419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: 圓角 4">
            <a:extLst>
              <a:ext uri="{FF2B5EF4-FFF2-40B4-BE49-F238E27FC236}">
                <a16:creationId xmlns:a16="http://schemas.microsoft.com/office/drawing/2014/main" id="{5F1B7FFA-B57E-4DDF-982E-18EF08CF0BFC}"/>
              </a:ext>
            </a:extLst>
          </p:cNvPr>
          <p:cNvSpPr/>
          <p:nvPr/>
        </p:nvSpPr>
        <p:spPr>
          <a:xfrm>
            <a:off x="9304855" y="1668873"/>
            <a:ext cx="1431758" cy="527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遊戲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END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8521792" y="158554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6036082" y="150576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否</a:t>
            </a:r>
            <a:endParaRPr lang="zh-TW" altLang="en-US" dirty="0"/>
          </a:p>
        </p:txBody>
      </p:sp>
      <p:cxnSp>
        <p:nvCxnSpPr>
          <p:cNvPr id="73" name="肘形接點 72"/>
          <p:cNvCxnSpPr>
            <a:stCxn id="63" idx="1"/>
            <a:endCxn id="7" idx="3"/>
          </p:cNvCxnSpPr>
          <p:nvPr/>
        </p:nvCxnSpPr>
        <p:spPr>
          <a:xfrm rot="10800000" flipV="1">
            <a:off x="2423497" y="1932416"/>
            <a:ext cx="4419615" cy="404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7240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B2F36"/>
      </a:dk2>
      <a:lt2>
        <a:srgbClr val="F3F3F2"/>
      </a:lt2>
      <a:accent1>
        <a:srgbClr val="A38D51"/>
      </a:accent1>
      <a:accent2>
        <a:srgbClr val="5A3D40"/>
      </a:accent2>
      <a:accent3>
        <a:srgbClr val="5D988C"/>
      </a:accent3>
      <a:accent4>
        <a:srgbClr val="A85752"/>
      </a:accent4>
      <a:accent5>
        <a:srgbClr val="809A67"/>
      </a:accent5>
      <a:accent6>
        <a:srgbClr val="67645A"/>
      </a:accent6>
      <a:hlink>
        <a:srgbClr val="5D988C"/>
      </a:hlink>
      <a:folHlink>
        <a:srgbClr val="8467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9E77EDF1-0821-4215-BD6E-A2D49F02550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39</TotalTime>
  <Words>263</Words>
  <Application>Microsoft Office PowerPoint</Application>
  <PresentationFormat>寬螢幕</PresentationFormat>
  <Paragraphs>55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4" baseType="lpstr">
      <vt:lpstr>华文中宋</vt:lpstr>
      <vt:lpstr>微軟正黑體</vt:lpstr>
      <vt:lpstr>新細明體</vt:lpstr>
      <vt:lpstr>Arial</vt:lpstr>
      <vt:lpstr>Calibri</vt:lpstr>
      <vt:lpstr>Cambria Math</vt:lpstr>
      <vt:lpstr>Gill Sans MT</vt:lpstr>
      <vt:lpstr>Impact</vt:lpstr>
      <vt:lpstr>Badge</vt:lpstr>
      <vt:lpstr>乒乓球   專案管理</vt:lpstr>
      <vt:lpstr>專案功能需求-效能需求</vt:lpstr>
      <vt:lpstr>需求 – 功能需求</vt:lpstr>
      <vt:lpstr>專案分析-基本遊戲分析</vt:lpstr>
      <vt:lpstr>專案分析-RULE BASE流程分析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乒乓球   專案管理</dc:title>
  <dc:creator>登豐 周</dc:creator>
  <cp:lastModifiedBy>登豐 周</cp:lastModifiedBy>
  <cp:revision>8</cp:revision>
  <dcterms:created xsi:type="dcterms:W3CDTF">2020-11-18T07:57:51Z</dcterms:created>
  <dcterms:modified xsi:type="dcterms:W3CDTF">2020-11-18T08:44:04Z</dcterms:modified>
</cp:coreProperties>
</file>