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8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27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41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65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08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35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53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8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BE0DA0-4DCE-4BF7-A9E3-A7B65040C92D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1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0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BE0DA0-4DCE-4BF7-A9E3-A7B65040C92D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1092</a:t>
            </a:r>
            <a:r>
              <a:rPr lang="zh-TW" altLang="en-US" dirty="0" smtClean="0"/>
              <a:t>影像辨識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0652074 </a:t>
            </a:r>
            <a:r>
              <a:rPr lang="zh-TW" altLang="en-US" dirty="0" smtClean="0">
                <a:solidFill>
                  <a:schemeClr val="tx1"/>
                </a:solidFill>
              </a:rPr>
              <a:t>周登豐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2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功能需求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可以切換手動自動，自動時先鎖定第一個人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/>
              <a:t>辨別出動作方向並反饋於畫面上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en-US" altLang="zh-TW" dirty="0"/>
              <a:t>.</a:t>
            </a:r>
            <a:r>
              <a:rPr lang="zh-TW" altLang="en-US" dirty="0" smtClean="0"/>
              <a:t>藉由方向移動追蹤離開方向</a:t>
            </a:r>
            <a:r>
              <a:rPr lang="en-US" altLang="zh-TW" dirty="0" smtClean="0"/>
              <a:t>,</a:t>
            </a:r>
            <a:r>
              <a:rPr lang="zh-TW" altLang="en-US" dirty="0"/>
              <a:t>移動畫面保持使</a:t>
            </a:r>
            <a:r>
              <a:rPr lang="zh-TW" altLang="en-US" dirty="0" smtClean="0"/>
              <a:t>人物至中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4738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b="1" dirty="0" smtClean="0"/>
              <a:t>硬體</a:t>
            </a:r>
            <a:r>
              <a:rPr lang="en-US" altLang="zh-TW" sz="1600" b="1" dirty="0" smtClean="0"/>
              <a:t>:</a:t>
            </a:r>
            <a:endParaRPr lang="en-US" altLang="zh-TW" sz="1600" b="1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/>
              <a:t>樹莓派</a:t>
            </a:r>
            <a:endParaRPr lang="en-US" altLang="zh-TW" sz="1600" b="1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 smtClean="0"/>
              <a:t>攝像頭模組</a:t>
            </a:r>
            <a:endParaRPr lang="en-US" altLang="zh-TW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 smtClean="0"/>
              <a:t>伺服馬達</a:t>
            </a:r>
            <a:endParaRPr lang="en-US" altLang="zh-TW" sz="1600" b="1" dirty="0" smtClean="0"/>
          </a:p>
          <a:p>
            <a:pPr marL="0" indent="0">
              <a:buNone/>
            </a:pPr>
            <a:r>
              <a:rPr lang="en-US" altLang="zh-TW" sz="1600" b="1" dirty="0" smtClean="0"/>
              <a:t>--------------------------------------------------------------------------------------------------------------------------</a:t>
            </a:r>
            <a:endParaRPr lang="en-US" altLang="zh-TW" sz="1600" b="1" dirty="0"/>
          </a:p>
          <a:p>
            <a:pPr marL="0" indent="0">
              <a:buNone/>
            </a:pPr>
            <a:r>
              <a:rPr lang="zh-TW" altLang="en-US" sz="1600" b="1" dirty="0" smtClean="0"/>
              <a:t>軟體</a:t>
            </a:r>
            <a:r>
              <a:rPr lang="en-US" altLang="zh-TW" sz="1600" b="1" dirty="0" smtClean="0"/>
              <a:t>:</a:t>
            </a:r>
            <a:endParaRPr lang="en-US" altLang="zh-TW" sz="16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1600" b="1" dirty="0"/>
              <a:t>Ubuntu(16.04)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600" b="1" dirty="0"/>
              <a:t>Python</a:t>
            </a:r>
            <a:r>
              <a:rPr lang="zh-TW" altLang="en-US" sz="1600" b="1" dirty="0"/>
              <a:t>、</a:t>
            </a:r>
            <a:r>
              <a:rPr lang="en-US" altLang="zh-TW" sz="1600" b="1" dirty="0" err="1"/>
              <a:t>OpenCV</a:t>
            </a:r>
            <a:endParaRPr lang="en-US" altLang="zh-TW" sz="16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1600" b="1" dirty="0"/>
              <a:t>GUI (webserver)</a:t>
            </a:r>
          </a:p>
        </p:txBody>
      </p:sp>
    </p:spTree>
    <p:extLst>
      <p:ext uri="{BB962C8B-B14F-4D97-AF65-F5344CB8AC3E}">
        <p14:creationId xmlns:p14="http://schemas.microsoft.com/office/powerpoint/2010/main" val="251473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切換自動時用</a:t>
            </a:r>
            <a:r>
              <a:rPr lang="en-US" altLang="zh-TW" dirty="0" smtClean="0"/>
              <a:t>marker</a:t>
            </a:r>
            <a:r>
              <a:rPr lang="zh-TW" altLang="en-US" dirty="0" smtClean="0"/>
              <a:t>先鎖定人在用</a:t>
            </a:r>
            <a:r>
              <a:rPr lang="en-US" altLang="zh-TW" dirty="0" smtClean="0"/>
              <a:t>HVS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roi</a:t>
            </a:r>
            <a:r>
              <a:rPr lang="zh-TW" altLang="en-US" dirty="0" smtClean="0"/>
              <a:t>保持鎖定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用影像前後偵</a:t>
            </a:r>
            <a:r>
              <a:rPr lang="en-US" altLang="zh-TW" dirty="0" smtClean="0"/>
              <a:t>,</a:t>
            </a:r>
            <a:r>
              <a:rPr lang="zh-TW" altLang="en-US" dirty="0" smtClean="0"/>
              <a:t>畫面中左右占比來確定左右移動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驅動馬達移動鏡頭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1927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49457" y="4808593"/>
            <a:ext cx="2031325" cy="36933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輸出調整</a:t>
            </a:r>
            <a:r>
              <a:rPr lang="zh-TW" altLang="en-US" dirty="0"/>
              <a:t>鏡頭方向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549457" y="1828800"/>
            <a:ext cx="1107996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輸入影像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153347" y="1828800"/>
            <a:ext cx="646331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自動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780289" y="2570763"/>
            <a:ext cx="646331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手動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357967" y="3131193"/>
            <a:ext cx="2237087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手動</a:t>
            </a:r>
            <a:r>
              <a:rPr lang="en-US" altLang="zh-TW" dirty="0" smtClean="0"/>
              <a:t>marker</a:t>
            </a:r>
            <a:r>
              <a:rPr lang="zh-TW" altLang="en-US" dirty="0" smtClean="0"/>
              <a:t>選取目標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037928" y="2593347"/>
            <a:ext cx="877163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二值化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537183" y="3835582"/>
            <a:ext cx="1878656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HVS</a:t>
            </a:r>
            <a:r>
              <a:rPr lang="en-US" altLang="zh-TW" dirty="0"/>
              <a:t>,</a:t>
            </a:r>
            <a:r>
              <a:rPr lang="en-US" altLang="zh-TW" dirty="0" smtClean="0"/>
              <a:t>ROI</a:t>
            </a:r>
            <a:r>
              <a:rPr lang="zh-TW" altLang="en-US" dirty="0" smtClean="0"/>
              <a:t>進行鎖定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921737" y="2406012"/>
            <a:ext cx="2262158" cy="36933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切出影像左右的範圍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83402" y="3835582"/>
            <a:ext cx="1338828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像素前後偵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267986" y="4410443"/>
            <a:ext cx="156966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像素左右占比</a:t>
            </a:r>
            <a:endParaRPr lang="zh-TW" altLang="en-US" dirty="0"/>
          </a:p>
        </p:txBody>
      </p:sp>
      <p:cxnSp>
        <p:nvCxnSpPr>
          <p:cNvPr id="9" name="直線接點 8"/>
          <p:cNvCxnSpPr>
            <a:stCxn id="16" idx="2"/>
            <a:endCxn id="26" idx="0"/>
          </p:cNvCxnSpPr>
          <p:nvPr/>
        </p:nvCxnSpPr>
        <p:spPr>
          <a:xfrm>
            <a:off x="2103455" y="2198132"/>
            <a:ext cx="0" cy="3726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26" idx="2"/>
            <a:endCxn id="3" idx="0"/>
          </p:cNvCxnSpPr>
          <p:nvPr/>
        </p:nvCxnSpPr>
        <p:spPr>
          <a:xfrm>
            <a:off x="2103455" y="2940095"/>
            <a:ext cx="461665" cy="18684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6" idx="3"/>
            <a:endCxn id="21" idx="1"/>
          </p:cNvCxnSpPr>
          <p:nvPr/>
        </p:nvCxnSpPr>
        <p:spPr>
          <a:xfrm>
            <a:off x="2657453" y="2013466"/>
            <a:ext cx="24958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21" idx="2"/>
            <a:endCxn id="30" idx="0"/>
          </p:cNvCxnSpPr>
          <p:nvPr/>
        </p:nvCxnSpPr>
        <p:spPr>
          <a:xfrm flipH="1">
            <a:off x="5476510" y="2198132"/>
            <a:ext cx="3" cy="3952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30" idx="2"/>
            <a:endCxn id="29" idx="0"/>
          </p:cNvCxnSpPr>
          <p:nvPr/>
        </p:nvCxnSpPr>
        <p:spPr>
          <a:xfrm>
            <a:off x="5476510" y="2962679"/>
            <a:ext cx="1" cy="16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29" idx="2"/>
            <a:endCxn id="32" idx="0"/>
          </p:cNvCxnSpPr>
          <p:nvPr/>
        </p:nvCxnSpPr>
        <p:spPr>
          <a:xfrm>
            <a:off x="5476511" y="3500525"/>
            <a:ext cx="0" cy="3350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3"/>
            <a:endCxn id="33" idx="0"/>
          </p:cNvCxnSpPr>
          <p:nvPr/>
        </p:nvCxnSpPr>
        <p:spPr>
          <a:xfrm>
            <a:off x="5799678" y="2013466"/>
            <a:ext cx="2253138" cy="39254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33" idx="2"/>
            <a:endCxn id="4" idx="0"/>
          </p:cNvCxnSpPr>
          <p:nvPr/>
        </p:nvCxnSpPr>
        <p:spPr>
          <a:xfrm>
            <a:off x="8052816" y="2775344"/>
            <a:ext cx="0" cy="10602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4" idx="2"/>
            <a:endCxn id="5" idx="0"/>
          </p:cNvCxnSpPr>
          <p:nvPr/>
        </p:nvCxnSpPr>
        <p:spPr>
          <a:xfrm>
            <a:off x="8052816" y="4204914"/>
            <a:ext cx="0" cy="205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32" idx="3"/>
            <a:endCxn id="4" idx="1"/>
          </p:cNvCxnSpPr>
          <p:nvPr/>
        </p:nvCxnSpPr>
        <p:spPr>
          <a:xfrm>
            <a:off x="6415839" y="4020248"/>
            <a:ext cx="9675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stCxn id="5" idx="2"/>
            <a:endCxn id="3" idx="3"/>
          </p:cNvCxnSpPr>
          <p:nvPr/>
        </p:nvCxnSpPr>
        <p:spPr>
          <a:xfrm rot="5400000">
            <a:off x="5710057" y="2650500"/>
            <a:ext cx="213484" cy="44720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011121" y="5507306"/>
            <a:ext cx="1107996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輸出影像</a:t>
            </a:r>
            <a:endParaRPr lang="zh-TW" altLang="en-US" dirty="0"/>
          </a:p>
        </p:txBody>
      </p:sp>
      <p:cxnSp>
        <p:nvCxnSpPr>
          <p:cNvPr id="73" name="直線單箭頭接點 72"/>
          <p:cNvCxnSpPr>
            <a:stCxn id="3" idx="2"/>
            <a:endCxn id="71" idx="0"/>
          </p:cNvCxnSpPr>
          <p:nvPr/>
        </p:nvCxnSpPr>
        <p:spPr>
          <a:xfrm flipH="1">
            <a:off x="2565119" y="5177925"/>
            <a:ext cx="1" cy="32938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97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字方塊 111"/>
          <p:cNvSpPr txBox="1"/>
          <p:nvPr/>
        </p:nvSpPr>
        <p:spPr>
          <a:xfrm>
            <a:off x="7759991" y="2089993"/>
            <a:ext cx="2584210" cy="23083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移動判斷模組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923913" y="1888627"/>
            <a:ext cx="6014477" cy="39703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自動模組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859035" y="2269954"/>
            <a:ext cx="1234616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模式選擇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16982" y="5072369"/>
            <a:ext cx="2262158" cy="36933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左右</a:t>
            </a:r>
            <a:r>
              <a:rPr lang="zh-TW" altLang="en-US" dirty="0" smtClean="0"/>
              <a:t>移訊號輸出控制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0046" y="2258264"/>
            <a:ext cx="646331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影</a:t>
            </a:r>
            <a:r>
              <a:rPr lang="zh-TW" altLang="en-US" dirty="0"/>
              <a:t>片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168236" y="3207152"/>
            <a:ext cx="1916487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選取目標</a:t>
            </a:r>
            <a:r>
              <a:rPr lang="en-US" altLang="zh-TW" dirty="0" smtClean="0"/>
              <a:t>(marker)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502050" y="2459910"/>
            <a:ext cx="1276311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二值化</a:t>
            </a:r>
            <a:r>
              <a:rPr lang="en-US" altLang="zh-TW" dirty="0" smtClean="0"/>
              <a:t>,LBP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34623" y="3958430"/>
            <a:ext cx="1543738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鎖定模組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3" name="矩形 32"/>
          <p:cNvSpPr/>
          <p:nvPr/>
        </p:nvSpPr>
        <p:spPr>
          <a:xfrm>
            <a:off x="7944100" y="3489830"/>
            <a:ext cx="2262158" cy="36933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分出框架左右</a:t>
            </a:r>
            <a:r>
              <a:rPr lang="zh-TW" altLang="en-US" dirty="0"/>
              <a:t>的範圍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9274782" y="2494718"/>
            <a:ext cx="877163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前後偵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669443" y="2985967"/>
            <a:ext cx="156966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像素左右占比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19213" y="5858945"/>
            <a:ext cx="1107996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輸出影像</a:t>
            </a:r>
            <a:endParaRPr lang="zh-TW" altLang="en-US" dirty="0"/>
          </a:p>
        </p:txBody>
      </p:sp>
      <p:cxnSp>
        <p:nvCxnSpPr>
          <p:cNvPr id="73" name="直線單箭頭接點 72"/>
          <p:cNvCxnSpPr>
            <a:stCxn id="16" idx="2"/>
            <a:endCxn id="71" idx="0"/>
          </p:cNvCxnSpPr>
          <p:nvPr/>
        </p:nvCxnSpPr>
        <p:spPr>
          <a:xfrm flipH="1">
            <a:off x="873211" y="2627596"/>
            <a:ext cx="1" cy="323134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384115" y="3132375"/>
            <a:ext cx="2972704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手動模組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16" idx="3"/>
            <a:endCxn id="11" idx="1"/>
          </p:cNvCxnSpPr>
          <p:nvPr/>
        </p:nvCxnSpPr>
        <p:spPr>
          <a:xfrm>
            <a:off x="1196377" y="2442930"/>
            <a:ext cx="662658" cy="116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26" idx="2"/>
            <a:endCxn id="3" idx="0"/>
          </p:cNvCxnSpPr>
          <p:nvPr/>
        </p:nvCxnSpPr>
        <p:spPr>
          <a:xfrm rot="5400000">
            <a:off x="1773933" y="3975835"/>
            <a:ext cx="1570662" cy="622406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7944100" y="52570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</a:lstStyle>
          <a:p>
            <a:r>
              <a:rPr lang="zh-TW" altLang="en-US" dirty="0"/>
              <a:t>移動訊號</a:t>
            </a:r>
          </a:p>
        </p:txBody>
      </p:sp>
      <p:sp>
        <p:nvSpPr>
          <p:cNvPr id="52" name="矩形 51"/>
          <p:cNvSpPr/>
          <p:nvPr/>
        </p:nvSpPr>
        <p:spPr>
          <a:xfrm>
            <a:off x="1173706" y="254570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影像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2701879" y="3123768"/>
            <a:ext cx="1569660" cy="3693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左右移控制器</a:t>
            </a:r>
            <a:endParaRPr lang="zh-TW" alt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5259440" y="4357347"/>
            <a:ext cx="564835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HVS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259440" y="4785060"/>
            <a:ext cx="517449" cy="369332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ROI</a:t>
            </a:r>
            <a:endParaRPr lang="zh-TW" altLang="en-US" dirty="0"/>
          </a:p>
        </p:txBody>
      </p:sp>
      <p:cxnSp>
        <p:nvCxnSpPr>
          <p:cNvPr id="99" name="肘形接點 98"/>
          <p:cNvCxnSpPr>
            <a:stCxn id="29" idx="2"/>
            <a:endCxn id="32" idx="0"/>
          </p:cNvCxnSpPr>
          <p:nvPr/>
        </p:nvCxnSpPr>
        <p:spPr>
          <a:xfrm rot="5400000">
            <a:off x="5875513" y="3707463"/>
            <a:ext cx="381946" cy="11998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接點 101"/>
          <p:cNvCxnSpPr>
            <a:stCxn id="30" idx="2"/>
            <a:endCxn id="29" idx="0"/>
          </p:cNvCxnSpPr>
          <p:nvPr/>
        </p:nvCxnSpPr>
        <p:spPr>
          <a:xfrm rot="5400000">
            <a:off x="5944388" y="3011334"/>
            <a:ext cx="377910" cy="1372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11" idx="3"/>
          </p:cNvCxnSpPr>
          <p:nvPr/>
        </p:nvCxnSpPr>
        <p:spPr>
          <a:xfrm>
            <a:off x="3093651" y="2454620"/>
            <a:ext cx="1830262" cy="91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2710152" y="2639286"/>
            <a:ext cx="160316" cy="405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2886223" y="2607585"/>
            <a:ext cx="138531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手動</a:t>
            </a:r>
            <a:r>
              <a:rPr lang="en-US" altLang="zh-TW" dirty="0" smtClean="0"/>
              <a:t>OR</a:t>
            </a:r>
            <a:r>
              <a:rPr lang="zh-TW" altLang="en-US" dirty="0"/>
              <a:t>自動</a:t>
            </a:r>
          </a:p>
        </p:txBody>
      </p:sp>
      <p:sp>
        <p:nvSpPr>
          <p:cNvPr id="111" name="文字方塊 110"/>
          <p:cNvSpPr txBox="1"/>
          <p:nvPr/>
        </p:nvSpPr>
        <p:spPr>
          <a:xfrm>
            <a:off x="7844148" y="2440319"/>
            <a:ext cx="1107996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面積</a:t>
            </a:r>
            <a:r>
              <a:rPr lang="zh-TW" altLang="en-US" dirty="0"/>
              <a:t>計算</a:t>
            </a:r>
          </a:p>
        </p:txBody>
      </p:sp>
      <p:cxnSp>
        <p:nvCxnSpPr>
          <p:cNvPr id="114" name="肘形接點 113"/>
          <p:cNvCxnSpPr>
            <a:stCxn id="32" idx="3"/>
            <a:endCxn id="111" idx="1"/>
          </p:cNvCxnSpPr>
          <p:nvPr/>
        </p:nvCxnSpPr>
        <p:spPr>
          <a:xfrm flipV="1">
            <a:off x="6778361" y="2624985"/>
            <a:ext cx="1065787" cy="19336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1074594" y="46491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</a:lstStyle>
          <a:p>
            <a:r>
              <a:rPr lang="zh-TW" altLang="en-US" dirty="0"/>
              <a:t>移動訊號</a:t>
            </a:r>
          </a:p>
        </p:txBody>
      </p:sp>
      <p:cxnSp>
        <p:nvCxnSpPr>
          <p:cNvPr id="132" name="肘形接點 131"/>
          <p:cNvCxnSpPr>
            <a:endCxn id="3" idx="3"/>
          </p:cNvCxnSpPr>
          <p:nvPr/>
        </p:nvCxnSpPr>
        <p:spPr>
          <a:xfrm rot="10800000" flipV="1">
            <a:off x="3379140" y="4398317"/>
            <a:ext cx="5672956" cy="858718"/>
          </a:xfrm>
          <a:prstGeom prst="bentConnector3">
            <a:avLst>
              <a:gd name="adj1" fmla="val 3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3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字方塊 111"/>
          <p:cNvSpPr txBox="1"/>
          <p:nvPr/>
        </p:nvSpPr>
        <p:spPr>
          <a:xfrm>
            <a:off x="7759991" y="2089993"/>
            <a:ext cx="2584210" cy="2308324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移動判斷模組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923913" y="1888627"/>
            <a:ext cx="6014477" cy="3970318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自動模組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859035" y="2269954"/>
            <a:ext cx="1234616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模式選擇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16982" y="5072369"/>
            <a:ext cx="2262158" cy="36933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左右</a:t>
            </a:r>
            <a:r>
              <a:rPr lang="zh-TW" altLang="en-US" dirty="0" smtClean="0"/>
              <a:t>移訊號輸出控制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0046" y="2258264"/>
            <a:ext cx="646331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影</a:t>
            </a:r>
            <a:r>
              <a:rPr lang="zh-TW" altLang="en-US" dirty="0"/>
              <a:t>片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168236" y="3207152"/>
            <a:ext cx="1916487" cy="36933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選取目標</a:t>
            </a:r>
            <a:r>
              <a:rPr lang="en-US" altLang="zh-TW" dirty="0" smtClean="0"/>
              <a:t>(marker)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502050" y="2459910"/>
            <a:ext cx="1276311" cy="36933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二值化</a:t>
            </a:r>
            <a:r>
              <a:rPr lang="en-US" altLang="zh-TW" dirty="0" smtClean="0"/>
              <a:t>,LBP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34623" y="3958430"/>
            <a:ext cx="1543738" cy="120032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鎖定模組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3" name="矩形 32"/>
          <p:cNvSpPr/>
          <p:nvPr/>
        </p:nvSpPr>
        <p:spPr>
          <a:xfrm>
            <a:off x="7944100" y="3489830"/>
            <a:ext cx="2262158" cy="369332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分出框架左右</a:t>
            </a:r>
            <a:r>
              <a:rPr lang="zh-TW" altLang="en-US" dirty="0"/>
              <a:t>的範圍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9274782" y="2494718"/>
            <a:ext cx="877163" cy="36933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前後偵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669443" y="2985967"/>
            <a:ext cx="1569660" cy="36933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像素左右占比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19213" y="5858945"/>
            <a:ext cx="1107996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輸出影像</a:t>
            </a:r>
            <a:endParaRPr lang="zh-TW" altLang="en-US" dirty="0"/>
          </a:p>
        </p:txBody>
      </p:sp>
      <p:cxnSp>
        <p:nvCxnSpPr>
          <p:cNvPr id="73" name="直線單箭頭接點 72"/>
          <p:cNvCxnSpPr>
            <a:stCxn id="16" idx="2"/>
            <a:endCxn id="71" idx="0"/>
          </p:cNvCxnSpPr>
          <p:nvPr/>
        </p:nvCxnSpPr>
        <p:spPr>
          <a:xfrm flipH="1">
            <a:off x="873211" y="2627596"/>
            <a:ext cx="1" cy="323134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384115" y="3132375"/>
            <a:ext cx="2972704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手動模組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16" idx="3"/>
            <a:endCxn id="11" idx="1"/>
          </p:cNvCxnSpPr>
          <p:nvPr/>
        </p:nvCxnSpPr>
        <p:spPr>
          <a:xfrm>
            <a:off x="1196377" y="2442930"/>
            <a:ext cx="662658" cy="116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26" idx="2"/>
            <a:endCxn id="3" idx="0"/>
          </p:cNvCxnSpPr>
          <p:nvPr/>
        </p:nvCxnSpPr>
        <p:spPr>
          <a:xfrm rot="5400000">
            <a:off x="1773933" y="3975835"/>
            <a:ext cx="1570662" cy="622406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7944100" y="5257035"/>
            <a:ext cx="1107996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</a:lstStyle>
          <a:p>
            <a:r>
              <a:rPr lang="zh-TW" altLang="en-US" dirty="0"/>
              <a:t>移動訊號</a:t>
            </a:r>
          </a:p>
        </p:txBody>
      </p:sp>
      <p:sp>
        <p:nvSpPr>
          <p:cNvPr id="52" name="矩形 51"/>
          <p:cNvSpPr/>
          <p:nvPr/>
        </p:nvSpPr>
        <p:spPr>
          <a:xfrm>
            <a:off x="1173706" y="254570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影像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2701879" y="3123768"/>
            <a:ext cx="1569660" cy="3693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左右移控制器</a:t>
            </a:r>
            <a:endParaRPr lang="zh-TW" alt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5259440" y="4357347"/>
            <a:ext cx="564835" cy="36933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HVS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259440" y="4785060"/>
            <a:ext cx="517449" cy="369332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ROI</a:t>
            </a:r>
            <a:endParaRPr lang="zh-TW" altLang="en-US" dirty="0"/>
          </a:p>
        </p:txBody>
      </p:sp>
      <p:cxnSp>
        <p:nvCxnSpPr>
          <p:cNvPr id="99" name="肘形接點 98"/>
          <p:cNvCxnSpPr>
            <a:stCxn id="29" idx="2"/>
            <a:endCxn id="32" idx="0"/>
          </p:cNvCxnSpPr>
          <p:nvPr/>
        </p:nvCxnSpPr>
        <p:spPr>
          <a:xfrm rot="5400000">
            <a:off x="5875513" y="3707463"/>
            <a:ext cx="381946" cy="119988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接點 101"/>
          <p:cNvCxnSpPr>
            <a:stCxn id="30" idx="2"/>
            <a:endCxn id="29" idx="0"/>
          </p:cNvCxnSpPr>
          <p:nvPr/>
        </p:nvCxnSpPr>
        <p:spPr>
          <a:xfrm rot="5400000">
            <a:off x="5944388" y="3011334"/>
            <a:ext cx="377910" cy="13726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11" idx="3"/>
          </p:cNvCxnSpPr>
          <p:nvPr/>
        </p:nvCxnSpPr>
        <p:spPr>
          <a:xfrm>
            <a:off x="3093651" y="2454620"/>
            <a:ext cx="1830262" cy="9108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2710152" y="2639286"/>
            <a:ext cx="160316" cy="405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2886223" y="2607585"/>
            <a:ext cx="646331" cy="369332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手動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7844148" y="2440319"/>
            <a:ext cx="1107996" cy="36933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面積</a:t>
            </a:r>
            <a:r>
              <a:rPr lang="zh-TW" altLang="en-US" dirty="0"/>
              <a:t>計算</a:t>
            </a:r>
          </a:p>
        </p:txBody>
      </p:sp>
      <p:cxnSp>
        <p:nvCxnSpPr>
          <p:cNvPr id="114" name="肘形接點 113"/>
          <p:cNvCxnSpPr>
            <a:stCxn id="32" idx="3"/>
            <a:endCxn id="111" idx="1"/>
          </p:cNvCxnSpPr>
          <p:nvPr/>
        </p:nvCxnSpPr>
        <p:spPr>
          <a:xfrm flipV="1">
            <a:off x="6778361" y="2624985"/>
            <a:ext cx="1065787" cy="1933610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1074594" y="46491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</a:lstStyle>
          <a:p>
            <a:r>
              <a:rPr lang="zh-TW" altLang="en-US" dirty="0"/>
              <a:t>移動訊號</a:t>
            </a:r>
          </a:p>
        </p:txBody>
      </p:sp>
      <p:cxnSp>
        <p:nvCxnSpPr>
          <p:cNvPr id="132" name="肘形接點 131"/>
          <p:cNvCxnSpPr>
            <a:endCxn id="3" idx="3"/>
          </p:cNvCxnSpPr>
          <p:nvPr/>
        </p:nvCxnSpPr>
        <p:spPr>
          <a:xfrm rot="10800000" flipV="1">
            <a:off x="3379140" y="4398317"/>
            <a:ext cx="5672956" cy="858718"/>
          </a:xfrm>
          <a:prstGeom prst="bentConnector3">
            <a:avLst>
              <a:gd name="adj1" fmla="val 33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593253" y="186259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移動畫面中心到欲鎖定目標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70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字方塊 111"/>
          <p:cNvSpPr txBox="1"/>
          <p:nvPr/>
        </p:nvSpPr>
        <p:spPr>
          <a:xfrm>
            <a:off x="7759991" y="2089993"/>
            <a:ext cx="2584210" cy="23083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移動判斷模組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923913" y="1888627"/>
            <a:ext cx="6014477" cy="39703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自動模組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859035" y="2269954"/>
            <a:ext cx="1234616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模式選擇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r>
              <a:rPr lang="en-US" altLang="zh-TW" dirty="0" smtClean="0"/>
              <a:t>-3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16982" y="5072369"/>
            <a:ext cx="2262158" cy="36933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左右</a:t>
            </a:r>
            <a:r>
              <a:rPr lang="zh-TW" altLang="en-US" dirty="0" smtClean="0"/>
              <a:t>移訊號輸出控制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0046" y="2258264"/>
            <a:ext cx="646331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影</a:t>
            </a:r>
            <a:r>
              <a:rPr lang="zh-TW" altLang="en-US" dirty="0"/>
              <a:t>片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168236" y="3207152"/>
            <a:ext cx="1916487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選取目標</a:t>
            </a:r>
            <a:r>
              <a:rPr lang="en-US" altLang="zh-TW" dirty="0" smtClean="0"/>
              <a:t>(marker)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502050" y="2459910"/>
            <a:ext cx="1276311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二值化</a:t>
            </a:r>
            <a:r>
              <a:rPr lang="en-US" altLang="zh-TW" dirty="0" smtClean="0"/>
              <a:t>,LBP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34623" y="3958430"/>
            <a:ext cx="1543738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鎖定模組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3" name="矩形 32"/>
          <p:cNvSpPr/>
          <p:nvPr/>
        </p:nvSpPr>
        <p:spPr>
          <a:xfrm>
            <a:off x="7944100" y="3489830"/>
            <a:ext cx="2262158" cy="36933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分出框架左右</a:t>
            </a:r>
            <a:r>
              <a:rPr lang="zh-TW" altLang="en-US" dirty="0"/>
              <a:t>的範圍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9274782" y="2494718"/>
            <a:ext cx="877163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前後偵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669443" y="2985967"/>
            <a:ext cx="156966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像素左右占比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19213" y="5858945"/>
            <a:ext cx="1107996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輸出影像</a:t>
            </a:r>
            <a:endParaRPr lang="zh-TW" altLang="en-US" dirty="0"/>
          </a:p>
        </p:txBody>
      </p:sp>
      <p:cxnSp>
        <p:nvCxnSpPr>
          <p:cNvPr id="73" name="直線單箭頭接點 72"/>
          <p:cNvCxnSpPr>
            <a:stCxn id="16" idx="2"/>
            <a:endCxn id="71" idx="0"/>
          </p:cNvCxnSpPr>
          <p:nvPr/>
        </p:nvCxnSpPr>
        <p:spPr>
          <a:xfrm flipH="1">
            <a:off x="873211" y="2627596"/>
            <a:ext cx="1" cy="323134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384115" y="3132375"/>
            <a:ext cx="2972704" cy="36933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手動模組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16" idx="3"/>
            <a:endCxn id="11" idx="1"/>
          </p:cNvCxnSpPr>
          <p:nvPr/>
        </p:nvCxnSpPr>
        <p:spPr>
          <a:xfrm>
            <a:off x="1196377" y="2442930"/>
            <a:ext cx="662658" cy="116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26" idx="2"/>
            <a:endCxn id="3" idx="0"/>
          </p:cNvCxnSpPr>
          <p:nvPr/>
        </p:nvCxnSpPr>
        <p:spPr>
          <a:xfrm rot="5400000">
            <a:off x="1773933" y="3975835"/>
            <a:ext cx="1570662" cy="622406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7944100" y="52570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</a:lstStyle>
          <a:p>
            <a:r>
              <a:rPr lang="zh-TW" altLang="en-US" dirty="0"/>
              <a:t>移動訊號</a:t>
            </a:r>
          </a:p>
        </p:txBody>
      </p:sp>
      <p:sp>
        <p:nvSpPr>
          <p:cNvPr id="52" name="矩形 51"/>
          <p:cNvSpPr/>
          <p:nvPr/>
        </p:nvSpPr>
        <p:spPr>
          <a:xfrm>
            <a:off x="1173706" y="254570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影像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2701879" y="3123768"/>
            <a:ext cx="1569660" cy="36933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左右移控制器</a:t>
            </a:r>
            <a:endParaRPr lang="zh-TW" alt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5259440" y="4357347"/>
            <a:ext cx="564835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HVS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259440" y="4785060"/>
            <a:ext cx="517449" cy="369332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ROI</a:t>
            </a:r>
            <a:endParaRPr lang="zh-TW" altLang="en-US" dirty="0"/>
          </a:p>
        </p:txBody>
      </p:sp>
      <p:cxnSp>
        <p:nvCxnSpPr>
          <p:cNvPr id="99" name="肘形接點 98"/>
          <p:cNvCxnSpPr>
            <a:stCxn id="29" idx="2"/>
            <a:endCxn id="32" idx="0"/>
          </p:cNvCxnSpPr>
          <p:nvPr/>
        </p:nvCxnSpPr>
        <p:spPr>
          <a:xfrm rot="5400000">
            <a:off x="5875513" y="3707463"/>
            <a:ext cx="381946" cy="11998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接點 101"/>
          <p:cNvCxnSpPr>
            <a:stCxn id="30" idx="2"/>
            <a:endCxn id="29" idx="0"/>
          </p:cNvCxnSpPr>
          <p:nvPr/>
        </p:nvCxnSpPr>
        <p:spPr>
          <a:xfrm rot="5400000">
            <a:off x="5944388" y="3011334"/>
            <a:ext cx="377910" cy="1372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11" idx="3"/>
          </p:cNvCxnSpPr>
          <p:nvPr/>
        </p:nvCxnSpPr>
        <p:spPr>
          <a:xfrm>
            <a:off x="3093651" y="2454620"/>
            <a:ext cx="1830262" cy="91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2710152" y="2639286"/>
            <a:ext cx="160316" cy="40566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3522349" y="2393712"/>
            <a:ext cx="646331" cy="369332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自動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7844148" y="2440319"/>
            <a:ext cx="1107996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面積</a:t>
            </a:r>
            <a:r>
              <a:rPr lang="zh-TW" altLang="en-US" dirty="0"/>
              <a:t>計算</a:t>
            </a:r>
          </a:p>
        </p:txBody>
      </p:sp>
      <p:cxnSp>
        <p:nvCxnSpPr>
          <p:cNvPr id="114" name="肘形接點 113"/>
          <p:cNvCxnSpPr>
            <a:stCxn id="32" idx="3"/>
            <a:endCxn id="111" idx="1"/>
          </p:cNvCxnSpPr>
          <p:nvPr/>
        </p:nvCxnSpPr>
        <p:spPr>
          <a:xfrm flipV="1">
            <a:off x="6778361" y="2624985"/>
            <a:ext cx="1065787" cy="19336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1074594" y="46491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</a:lstStyle>
          <a:p>
            <a:r>
              <a:rPr lang="zh-TW" altLang="en-US" dirty="0"/>
              <a:t>移動訊號</a:t>
            </a:r>
          </a:p>
        </p:txBody>
      </p:sp>
      <p:cxnSp>
        <p:nvCxnSpPr>
          <p:cNvPr id="132" name="肘形接點 131"/>
          <p:cNvCxnSpPr>
            <a:endCxn id="3" idx="3"/>
          </p:cNvCxnSpPr>
          <p:nvPr/>
        </p:nvCxnSpPr>
        <p:spPr>
          <a:xfrm rot="10800000" flipV="1">
            <a:off x="3379140" y="4398317"/>
            <a:ext cx="5672956" cy="858718"/>
          </a:xfrm>
          <a:prstGeom prst="bentConnector3">
            <a:avLst>
              <a:gd name="adj1" fmla="val 3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1593253" y="186259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鎖定</a:t>
            </a:r>
            <a:r>
              <a:rPr lang="zh-TW" altLang="en-US" dirty="0" smtClean="0"/>
              <a:t>之後切換成自動模式追蹤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551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schedule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5/28	:</a:t>
            </a:r>
            <a:r>
              <a:rPr lang="zh-TW" altLang="en-US" dirty="0" smtClean="0"/>
              <a:t>輸入影像</a:t>
            </a:r>
            <a:r>
              <a:rPr lang="en-US" altLang="zh-TW" dirty="0" smtClean="0"/>
              <a:t>&amp;</a:t>
            </a:r>
            <a:r>
              <a:rPr lang="zh-TW" altLang="en-US" dirty="0"/>
              <a:t>二值化及</a:t>
            </a:r>
            <a:r>
              <a:rPr lang="en-US" altLang="zh-TW" dirty="0"/>
              <a:t>marker</a:t>
            </a:r>
            <a:r>
              <a:rPr lang="zh-TW" altLang="en-US" dirty="0"/>
              <a:t>選取目標</a:t>
            </a:r>
            <a:endParaRPr lang="en-US" altLang="zh-TW" dirty="0" smtClean="0"/>
          </a:p>
          <a:p>
            <a:r>
              <a:rPr lang="en-US" altLang="zh-TW" dirty="0" smtClean="0"/>
              <a:t>6/4	:</a:t>
            </a:r>
            <a:r>
              <a:rPr lang="en-US" altLang="zh-TW" dirty="0"/>
              <a:t> HVS,ROI</a:t>
            </a:r>
            <a:r>
              <a:rPr lang="zh-TW" altLang="en-US" dirty="0"/>
              <a:t>鎖定目標</a:t>
            </a:r>
            <a:r>
              <a:rPr lang="en-US" altLang="zh-TW" dirty="0"/>
              <a:t>&amp;</a:t>
            </a:r>
            <a:r>
              <a:rPr lang="zh-TW" altLang="en-US" dirty="0"/>
              <a:t>設定左右範圍</a:t>
            </a:r>
            <a:endParaRPr lang="en-US" altLang="zh-TW" dirty="0" smtClean="0"/>
          </a:p>
          <a:p>
            <a:r>
              <a:rPr lang="en-US" altLang="zh-TW" dirty="0" smtClean="0"/>
              <a:t>6/11	:</a:t>
            </a:r>
            <a:r>
              <a:rPr lang="zh-TW" altLang="en-US" dirty="0" smtClean="0"/>
              <a:t>方位比較左右</a:t>
            </a:r>
            <a:r>
              <a:rPr lang="zh-TW" altLang="en-US" dirty="0" smtClean="0"/>
              <a:t>移動功能</a:t>
            </a:r>
            <a:endParaRPr lang="en-US" altLang="zh-TW" dirty="0" smtClean="0"/>
          </a:p>
          <a:p>
            <a:r>
              <a:rPr lang="en-US" altLang="zh-TW" dirty="0" smtClean="0"/>
              <a:t>6/15	:</a:t>
            </a:r>
            <a:r>
              <a:rPr lang="zh-TW" altLang="en-US" dirty="0" smtClean="0"/>
              <a:t>整合手動控制及自動區</a:t>
            </a:r>
            <a:r>
              <a:rPr lang="zh-TW" altLang="en-US" dirty="0" smtClean="0"/>
              <a:t>塊</a:t>
            </a:r>
            <a:r>
              <a:rPr lang="en-US" altLang="zh-TW" dirty="0" smtClean="0"/>
              <a:t>&amp;</a:t>
            </a:r>
            <a:r>
              <a:rPr lang="zh-TW" altLang="en-US" smtClean="0"/>
              <a:t>輸出控制</a:t>
            </a:r>
            <a:endParaRPr lang="en-US" altLang="zh-TW" dirty="0" smtClean="0"/>
          </a:p>
          <a:p>
            <a:r>
              <a:rPr lang="en-US" altLang="zh-TW" dirty="0" smtClean="0"/>
              <a:t>6/25	:</a:t>
            </a:r>
            <a:r>
              <a:rPr lang="zh-TW" altLang="en-US" dirty="0" smtClean="0"/>
              <a:t> 整體架構整合完成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926512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590</TotalTime>
  <Words>335</Words>
  <Application>Microsoft Office PowerPoint</Application>
  <PresentationFormat>寬螢幕</PresentationFormat>
  <Paragraphs>158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新細明體</vt:lpstr>
      <vt:lpstr>Calibri</vt:lpstr>
      <vt:lpstr>Calibri Light</vt:lpstr>
      <vt:lpstr>回顧</vt:lpstr>
      <vt:lpstr>1092影像辨識</vt:lpstr>
      <vt:lpstr>功能需求 </vt:lpstr>
      <vt:lpstr>環境需求</vt:lpstr>
      <vt:lpstr>需求 </vt:lpstr>
      <vt:lpstr>分析 </vt:lpstr>
      <vt:lpstr>設計-1</vt:lpstr>
      <vt:lpstr>設計-2</vt:lpstr>
      <vt:lpstr>設計-3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1092影像辨識</dc:title>
  <dc:creator>登豐 周</dc:creator>
  <cp:lastModifiedBy>登豐 周</cp:lastModifiedBy>
  <cp:revision>60</cp:revision>
  <dcterms:created xsi:type="dcterms:W3CDTF">2021-04-30T05:49:27Z</dcterms:created>
  <dcterms:modified xsi:type="dcterms:W3CDTF">2021-05-21T05:32:15Z</dcterms:modified>
</cp:coreProperties>
</file>