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1" r:id="rId4"/>
    <p:sldId id="257" r:id="rId5"/>
    <p:sldId id="263" r:id="rId6"/>
    <p:sldId id="262" r:id="rId7"/>
    <p:sldId id="260" r:id="rId8"/>
    <p:sldId id="268" r:id="rId9"/>
    <p:sldId id="265" r:id="rId10"/>
    <p:sldId id="267" r:id="rId11"/>
    <p:sldId id="266" r:id="rId12"/>
    <p:sldId id="258" r:id="rId13"/>
    <p:sldId id="272" r:id="rId14"/>
    <p:sldId id="277" r:id="rId15"/>
    <p:sldId id="280" r:id="rId16"/>
    <p:sldId id="281" r:id="rId17"/>
    <p:sldId id="274" r:id="rId18"/>
    <p:sldId id="278" r:id="rId19"/>
    <p:sldId id="283" r:id="rId20"/>
    <p:sldId id="282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705" autoAdjust="0"/>
  </p:normalViewPr>
  <p:slideViewPr>
    <p:cSldViewPr>
      <p:cViewPr varScale="1">
        <p:scale>
          <a:sx n="72" d="100"/>
          <a:sy n="7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21F9-0C1D-4777-B5F4-16E7AFC6D293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85D0-1AE1-469C-8370-00BAC1475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485D0-1AE1-469C-8370-00BAC1475B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485D0-1AE1-469C-8370-00BAC1475B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485D0-1AE1-469C-8370-00BAC1475B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485D0-1AE1-469C-8370-00BAC1475B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485D0-1AE1-469C-8370-00BAC1475B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485D0-1AE1-469C-8370-00BAC1475B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51DD-DCA5-4B82-897A-5199FC5A3067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5A71-54DA-4B32-81A1-A138280937F3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C784-B6F2-42F1-A629-2468DBE3DC60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7BB6-A380-4EDC-9E60-9B62E2A961C1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587-F481-4200-B784-9BFF14D13293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3045-AC4D-494B-B8B0-F41FB5BEEAD2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55F-E743-4D0C-AC02-B484729A60BD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0B33-C521-46C6-BFC1-BE93C0DEA860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CDDC-7C14-4A29-BFD6-2401702AC1F0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126-6AC6-43C4-AD7A-A57FFEF8D3FB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AAD8-40D8-42C7-8DFA-333435A1DE39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AD88-9CA6-49EF-96C2-54347D786F26}" type="datetime1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5F91-9FC9-4B39-B119-0CAFAF928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 w="635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PHOTON</a:t>
            </a:r>
            <a:endParaRPr lang="en-US" sz="3600" b="1" dirty="0" smtClean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Dynamically Reconfigurable Hybrid </a:t>
            </a:r>
          </a:p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Nano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-photonic-Electric Network-on-Chip</a:t>
            </a:r>
            <a:r>
              <a:rPr lang="en-US" sz="6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6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6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11430"/>
                <a:solidFill>
                  <a:schemeClr val="tx1"/>
                </a:solidFill>
              </a:rPr>
              <a:t>Shirish</a:t>
            </a:r>
            <a:r>
              <a:rPr lang="en-US" sz="2000" dirty="0" smtClean="0">
                <a:ln w="11430"/>
                <a:solidFill>
                  <a:schemeClr val="tx1"/>
                </a:solidFill>
              </a:rPr>
              <a:t> Bahirat                                       </a:t>
            </a:r>
            <a:r>
              <a:rPr lang="en-US" sz="2000" dirty="0" err="1" smtClean="0">
                <a:ln w="11430"/>
                <a:solidFill>
                  <a:schemeClr val="tx1"/>
                </a:solidFill>
              </a:rPr>
              <a:t>Sudeep</a:t>
            </a:r>
            <a:r>
              <a:rPr lang="en-US" sz="2000" dirty="0" smtClean="0">
                <a:ln w="11430"/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ln w="11430"/>
                <a:solidFill>
                  <a:schemeClr val="tx1"/>
                </a:solidFill>
              </a:rPr>
              <a:t>Pasricha</a:t>
            </a:r>
            <a:endParaRPr lang="en-US" sz="2000" dirty="0" smtClean="0">
              <a:ln w="11430"/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ln w="11430"/>
                <a:solidFill>
                  <a:schemeClr val="tx1"/>
                </a:solidFill>
              </a:rPr>
              <a:t>{shirish.bahirat@colostate.edu}             {sudeep@colostate.edu}</a:t>
            </a:r>
          </a:p>
          <a:p>
            <a:pPr algn="ctr"/>
            <a:endParaRPr lang="en-US" sz="600" dirty="0" smtClean="0">
              <a:ln w="11430"/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ln w="11430"/>
                <a:solidFill>
                  <a:srgbClr val="008000"/>
                </a:solidFill>
                <a:latin typeface="Book Antiqua" pitchFamily="18" charset="0"/>
              </a:rPr>
              <a:t>Colorado State University</a:t>
            </a:r>
          </a:p>
          <a:p>
            <a:pPr algn="ctr"/>
            <a:endParaRPr lang="en-US" sz="4000" b="1" dirty="0">
              <a:ln w="11430"/>
              <a:solidFill>
                <a:srgbClr val="008000"/>
              </a:solidFill>
              <a:latin typeface="Book Antiqua" pitchFamily="18" charset="0"/>
            </a:endParaRPr>
          </a:p>
          <a:p>
            <a:pPr algn="ctr"/>
            <a:endParaRPr lang="en-US" sz="4000" b="1" dirty="0" smtClean="0">
              <a:ln w="11430"/>
              <a:solidFill>
                <a:srgbClr val="008000"/>
              </a:solidFill>
              <a:latin typeface="Book Antiqua" pitchFamily="18" charset="0"/>
            </a:endParaRPr>
          </a:p>
          <a:p>
            <a:pPr algn="ctr"/>
            <a:endParaRPr lang="en-US" sz="3600" dirty="0">
              <a:ln w="11430"/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029200"/>
            <a:ext cx="1579562" cy="157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09" y="0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PRI </a:t>
            </a:r>
            <a:r>
              <a:rPr lang="en-US" sz="4400" b="1" dirty="0">
                <a:solidFill>
                  <a:srgbClr val="FFC000"/>
                </a:solidFill>
              </a:rPr>
              <a:t>Aware X-Y </a:t>
            </a:r>
            <a:r>
              <a:rPr lang="en-US" sz="4400" b="1" dirty="0" smtClean="0">
                <a:solidFill>
                  <a:srgbClr val="FFC000"/>
                </a:solidFill>
              </a:rPr>
              <a:t>Router</a:t>
            </a:r>
            <a:endParaRPr lang="en-US" sz="4400" b="1" dirty="0">
              <a:solidFill>
                <a:srgbClr val="FFC000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147888" y="4102100"/>
            <a:ext cx="4583112" cy="1538287"/>
            <a:chOff x="2147888" y="4102100"/>
            <a:chExt cx="4583112" cy="1538287"/>
          </a:xfrm>
        </p:grpSpPr>
        <p:cxnSp>
          <p:nvCxnSpPr>
            <p:cNvPr id="71" name="Straight Arrow Connector 70"/>
            <p:cNvCxnSpPr/>
            <p:nvPr/>
          </p:nvCxnSpPr>
          <p:spPr>
            <a:xfrm rot="5400000">
              <a:off x="4210050" y="5448300"/>
              <a:ext cx="382587" cy="1588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>
              <a:off x="4295775" y="5446713"/>
              <a:ext cx="382587" cy="1588"/>
            </a:xfrm>
            <a:prstGeom prst="straightConnector1">
              <a:avLst/>
            </a:prstGeom>
            <a:ln w="25400"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2147888" y="4102100"/>
              <a:ext cx="4583112" cy="1143000"/>
              <a:chOff x="2147888" y="4102100"/>
              <a:chExt cx="4583112" cy="1143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40000" y="41021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Optical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435600" y="41021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Optical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454400" y="4252913"/>
                <a:ext cx="228600" cy="1587"/>
              </a:xfrm>
              <a:prstGeom prst="straightConnector1">
                <a:avLst/>
              </a:prstGeom>
              <a:ln w="47625" cmpd="dbl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207000" y="4252913"/>
                <a:ext cx="228600" cy="1587"/>
              </a:xfrm>
              <a:prstGeom prst="straightConnector1">
                <a:avLst/>
              </a:prstGeom>
              <a:ln w="47625" cmpd="dbl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041775" y="4297363"/>
                <a:ext cx="152400" cy="158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825" y="4297363"/>
                <a:ext cx="152400" cy="158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2159000" y="4178300"/>
                <a:ext cx="381000" cy="1588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6350000" y="4176713"/>
                <a:ext cx="381000" cy="1587"/>
              </a:xfrm>
              <a:prstGeom prst="straightConnector1">
                <a:avLst/>
              </a:prstGeom>
              <a:ln w="25400"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0800000">
                <a:off x="2147888" y="5016500"/>
                <a:ext cx="1371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1739901" y="4597400"/>
                <a:ext cx="838200" cy="317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0800000">
                <a:off x="5359400" y="5016500"/>
                <a:ext cx="1371600" cy="1588"/>
              </a:xfrm>
              <a:prstGeom prst="line">
                <a:avLst/>
              </a:prstGeom>
              <a:ln w="25400"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6311107" y="4596606"/>
                <a:ext cx="838200" cy="158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0800000">
                <a:off x="2239963" y="4938713"/>
                <a:ext cx="1279525" cy="1587"/>
              </a:xfrm>
              <a:prstGeom prst="line">
                <a:avLst/>
              </a:prstGeom>
              <a:ln w="25400">
                <a:head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893094" y="4596606"/>
                <a:ext cx="685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endCxn id="12" idx="1"/>
              </p:cNvCxnSpPr>
              <p:nvPr/>
            </p:nvCxnSpPr>
            <p:spPr>
              <a:xfrm>
                <a:off x="2235200" y="4254500"/>
                <a:ext cx="304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10800000">
                <a:off x="5392738" y="4940300"/>
                <a:ext cx="1279525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6311107" y="4596606"/>
                <a:ext cx="685800" cy="158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50000" y="4254500"/>
                <a:ext cx="304800" cy="1588"/>
              </a:xfrm>
              <a:prstGeom prst="line">
                <a:avLst/>
              </a:prstGeom>
              <a:ln w="25400">
                <a:headEnd type="triangle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3530600" y="4635500"/>
                <a:ext cx="1828800" cy="609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WDM Control</a:t>
                </a:r>
              </a:p>
            </p:txBody>
          </p:sp>
          <p:sp>
            <p:nvSpPr>
              <p:cNvPr id="75" name="TextBox 104"/>
              <p:cNvSpPr txBox="1">
                <a:spLocks noChangeArrowheads="1"/>
              </p:cNvSpPr>
              <p:nvPr/>
            </p:nvSpPr>
            <p:spPr bwMode="auto">
              <a:xfrm>
                <a:off x="2311400" y="4418013"/>
                <a:ext cx="1220788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Input Ports</a:t>
                </a:r>
              </a:p>
            </p:txBody>
          </p:sp>
          <p:sp>
            <p:nvSpPr>
              <p:cNvPr id="76" name="TextBox 105"/>
              <p:cNvSpPr txBox="1">
                <a:spLocks noChangeArrowheads="1"/>
              </p:cNvSpPr>
              <p:nvPr/>
            </p:nvSpPr>
            <p:spPr bwMode="auto">
              <a:xfrm>
                <a:off x="5283200" y="4406900"/>
                <a:ext cx="139223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Output Ports</a:t>
                </a:r>
              </a:p>
            </p:txBody>
          </p:sp>
        </p:grpSp>
        <p:sp>
          <p:nvSpPr>
            <p:cNvPr id="77" name="TextBox 106"/>
            <p:cNvSpPr txBox="1">
              <a:spLocks noChangeArrowheads="1"/>
            </p:cNvSpPr>
            <p:nvPr/>
          </p:nvSpPr>
          <p:spPr bwMode="auto">
            <a:xfrm>
              <a:off x="4519613" y="5256213"/>
              <a:ext cx="16129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Calibri" pitchFamily="34" charset="0"/>
                </a:rPr>
                <a:t>Photonic  layer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25600" y="901700"/>
            <a:ext cx="5616575" cy="1308100"/>
            <a:chOff x="1625600" y="901700"/>
            <a:chExt cx="5616575" cy="1308100"/>
          </a:xfrm>
        </p:grpSpPr>
        <p:sp>
          <p:nvSpPr>
            <p:cNvPr id="80" name="Rectangle 79"/>
            <p:cNvSpPr/>
            <p:nvPr/>
          </p:nvSpPr>
          <p:spPr>
            <a:xfrm>
              <a:off x="1625600" y="901700"/>
              <a:ext cx="1371600" cy="533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Timeout Monitor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49600" y="1544638"/>
              <a:ext cx="381000" cy="158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044826" y="1660525"/>
              <a:ext cx="209550" cy="31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2768601" y="1979612"/>
              <a:ext cx="457200" cy="31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997200" y="1773238"/>
              <a:ext cx="152400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149600" y="1392238"/>
              <a:ext cx="381000" cy="158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044825" y="1268413"/>
              <a:ext cx="211137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997200" y="1163638"/>
              <a:ext cx="152400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5359400" y="1544638"/>
              <a:ext cx="381000" cy="1587"/>
            </a:xfrm>
            <a:prstGeom prst="straightConnector1">
              <a:avLst/>
            </a:prstGeom>
            <a:ln w="25400"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623719" y="1661319"/>
              <a:ext cx="20955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729288" y="1773238"/>
              <a:ext cx="152400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5348288" y="1392238"/>
              <a:ext cx="381000" cy="1587"/>
            </a:xfrm>
            <a:prstGeom prst="straightConnector1">
              <a:avLst/>
            </a:prstGeom>
            <a:ln w="25400"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5611813" y="1268413"/>
              <a:ext cx="211137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707063" y="1163638"/>
              <a:ext cx="152400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530600" y="1163638"/>
              <a:ext cx="18288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Routing and Switch Allocation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870575" y="903288"/>
              <a:ext cx="1371600" cy="533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Region  Validation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70575" y="1501775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Arbitration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rot="5400000">
              <a:off x="4254500" y="1995488"/>
              <a:ext cx="382587" cy="1588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14153" y="5626813"/>
            <a:ext cx="783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n-k regular routers w/ region validation, timeout monitor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Enhanced gateway interface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add &lt; 1% area overhead (minimal)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1600200" y="1968500"/>
            <a:ext cx="5689600" cy="2481263"/>
            <a:chOff x="1600200" y="1968500"/>
            <a:chExt cx="5689600" cy="2481263"/>
          </a:xfrm>
        </p:grpSpPr>
        <p:grpSp>
          <p:nvGrpSpPr>
            <p:cNvPr id="105" name="Group 104"/>
            <p:cNvGrpSpPr/>
            <p:nvPr/>
          </p:nvGrpSpPr>
          <p:grpSpPr>
            <a:xfrm>
              <a:off x="1600200" y="1968500"/>
              <a:ext cx="5689600" cy="2481263"/>
              <a:chOff x="1600200" y="1968500"/>
              <a:chExt cx="5689600" cy="248126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3671888" y="2163763"/>
                <a:ext cx="1524000" cy="228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3725863" y="3317875"/>
                <a:ext cx="1447800" cy="53340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3715544" y="3328194"/>
                <a:ext cx="1447800" cy="512762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0"/>
              <p:cNvSpPr txBox="1">
                <a:spLocks noChangeArrowheads="1"/>
              </p:cNvSpPr>
              <p:nvPr/>
            </p:nvSpPr>
            <p:spPr bwMode="auto">
              <a:xfrm>
                <a:off x="1930400" y="1968500"/>
                <a:ext cx="62071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Data</a:t>
                </a:r>
              </a:p>
            </p:txBody>
          </p:sp>
          <p:sp>
            <p:nvSpPr>
              <p:cNvPr id="110" name="TextBox 107"/>
              <p:cNvSpPr txBox="1">
                <a:spLocks noChangeArrowheads="1"/>
              </p:cNvSpPr>
              <p:nvPr/>
            </p:nvSpPr>
            <p:spPr bwMode="auto">
              <a:xfrm>
                <a:off x="6273800" y="1979613"/>
                <a:ext cx="620713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Data</a:t>
                </a:r>
              </a:p>
            </p:txBody>
          </p:sp>
          <p:grpSp>
            <p:nvGrpSpPr>
              <p:cNvPr id="111" name="Group 98"/>
              <p:cNvGrpSpPr/>
              <p:nvPr/>
            </p:nvGrpSpPr>
            <p:grpSpPr>
              <a:xfrm>
                <a:off x="1600200" y="2197100"/>
                <a:ext cx="5689600" cy="1828800"/>
                <a:chOff x="1600200" y="2197100"/>
                <a:chExt cx="5689600" cy="1828800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540000" y="2197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>
                  <a:off x="2540000" y="2578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</a:t>
                  </a: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540000" y="2959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540000" y="3340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540000" y="3721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Local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435600" y="2197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435600" y="2578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</a:t>
                  </a: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5435600" y="2959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435600" y="3340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</a:t>
                  </a: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435600" y="3721100"/>
                  <a:ext cx="914400" cy="3048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Local</a:t>
                  </a:r>
                </a:p>
              </p:txBody>
            </p:sp>
            <p:cxnSp>
              <p:nvCxnSpPr>
                <p:cNvPr id="122" name="Straight Arrow Connector 121"/>
                <p:cNvCxnSpPr>
                  <a:stCxn id="112" idx="3"/>
                </p:cNvCxnSpPr>
                <p:nvPr/>
              </p:nvCxnSpPr>
              <p:spPr>
                <a:xfrm>
                  <a:off x="3454400" y="2349500"/>
                  <a:ext cx="228600" cy="1588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3454400" y="2728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3454400" y="3109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3454400" y="3490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3454400" y="3871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5207000" y="2349500"/>
                  <a:ext cx="228600" cy="1588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5207000" y="2728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5207000" y="3109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207000" y="3490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5207000" y="3871913"/>
                  <a:ext cx="228600" cy="1587"/>
                </a:xfrm>
                <a:prstGeom prst="straightConnector1">
                  <a:avLst/>
                </a:prstGeom>
                <a:ln w="47625" cmpd="dbl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0663" y="2870200"/>
                  <a:ext cx="152400" cy="1588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695825" y="2871788"/>
                  <a:ext cx="152400" cy="1587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3748088" y="2197100"/>
                  <a:ext cx="1403350" cy="6461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6x6 Crossbar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</a:rPr>
                    <a:t>Switch</a:t>
                  </a:r>
                </a:p>
              </p:txBody>
            </p: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2159000" y="2273300"/>
                  <a:ext cx="381000" cy="1588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2159000" y="2425700"/>
                  <a:ext cx="381000" cy="1588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2159000" y="2652713"/>
                  <a:ext cx="381000" cy="1587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159000" y="2805113"/>
                  <a:ext cx="381000" cy="1587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2159000" y="3033713"/>
                  <a:ext cx="381000" cy="1587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159000" y="3186113"/>
                  <a:ext cx="381000" cy="1587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2159000" y="3414713"/>
                  <a:ext cx="381000" cy="1587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2159000" y="3567113"/>
                  <a:ext cx="381000" cy="1587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2159000" y="3797300"/>
                  <a:ext cx="381000" cy="1588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159000" y="3949700"/>
                  <a:ext cx="381000" cy="1588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6350000" y="2273300"/>
                  <a:ext cx="381000" cy="1588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6350000" y="2425700"/>
                  <a:ext cx="381000" cy="1588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6350000" y="2652713"/>
                  <a:ext cx="381000" cy="1587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6350000" y="2805113"/>
                  <a:ext cx="381000" cy="1587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6350000" y="3033713"/>
                  <a:ext cx="381000" cy="1587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6350000" y="3186113"/>
                  <a:ext cx="381000" cy="1587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6350000" y="3414713"/>
                  <a:ext cx="381000" cy="1587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6350000" y="3567113"/>
                  <a:ext cx="381000" cy="1587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6350000" y="3797300"/>
                  <a:ext cx="381000" cy="1588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/>
                <p:nvPr/>
              </p:nvCxnSpPr>
              <p:spPr>
                <a:xfrm>
                  <a:off x="6350000" y="3949700"/>
                  <a:ext cx="381000" cy="1588"/>
                </a:xfrm>
                <a:prstGeom prst="straightConnector1">
                  <a:avLst/>
                </a:prstGeom>
                <a:ln w="25400"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03"/>
                <p:cNvSpPr txBox="1">
                  <a:spLocks noChangeArrowheads="1"/>
                </p:cNvSpPr>
                <p:nvPr/>
              </p:nvSpPr>
              <p:spPr bwMode="auto">
                <a:xfrm>
                  <a:off x="1600200" y="2339975"/>
                  <a:ext cx="1016000" cy="368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alibri" pitchFamily="34" charset="0"/>
                    </a:rPr>
                    <a:t>Flow Ctrl</a:t>
                  </a:r>
                </a:p>
              </p:txBody>
            </p:sp>
            <p:sp>
              <p:nvSpPr>
                <p:cNvPr id="156" name="TextBox 108"/>
                <p:cNvSpPr txBox="1">
                  <a:spLocks noChangeArrowheads="1"/>
                </p:cNvSpPr>
                <p:nvPr/>
              </p:nvSpPr>
              <p:spPr bwMode="auto">
                <a:xfrm>
                  <a:off x="6273800" y="2360613"/>
                  <a:ext cx="1016000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alibri" pitchFamily="34" charset="0"/>
                    </a:rPr>
                    <a:t>Flow Ctrl</a:t>
                  </a:r>
                </a:p>
              </p:txBody>
            </p:sp>
          </p:grpSp>
        </p:grpSp>
        <p:cxnSp>
          <p:nvCxnSpPr>
            <p:cNvPr id="158" name="Straight Connector 157"/>
            <p:cNvCxnSpPr/>
            <p:nvPr/>
          </p:nvCxnSpPr>
          <p:spPr>
            <a:xfrm>
              <a:off x="4038600" y="4300152"/>
              <a:ext cx="1524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716162" y="4308390"/>
              <a:ext cx="1524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" y="0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PRI Aware X-Y Routing</a:t>
            </a:r>
            <a:endParaRPr lang="en-US" sz="4400" b="1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868284" y="990600"/>
            <a:ext cx="4894716" cy="5486400"/>
            <a:chOff x="859972" y="315913"/>
            <a:chExt cx="4894716" cy="5094287"/>
          </a:xfrm>
        </p:grpSpPr>
        <p:sp>
          <p:nvSpPr>
            <p:cNvPr id="7" name="Rectangle 6"/>
            <p:cNvSpPr/>
            <p:nvPr/>
          </p:nvSpPr>
          <p:spPr>
            <a:xfrm>
              <a:off x="4789488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11713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00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4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38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49713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27488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3734594" y="1762919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005931" y="177403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210594" y="1762919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452562" y="1763713"/>
              <a:ext cx="436563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90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52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14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52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4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6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0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4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0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52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14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76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46225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6000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24200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10000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46225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6000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0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6225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6000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4200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10000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3733006" y="245983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005138" y="2470150"/>
              <a:ext cx="436562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210594" y="245983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459706" y="2448719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557338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97113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35313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21113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3733006" y="3188494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994025" y="3167063"/>
              <a:ext cx="436563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210594" y="314563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459706" y="314563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8" idx="3"/>
              <a:endCxn id="39" idx="1"/>
            </p:cNvCxnSpPr>
            <p:nvPr/>
          </p:nvCxnSpPr>
          <p:spPr>
            <a:xfrm>
              <a:off x="1774825" y="1431925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568575" y="1423988"/>
              <a:ext cx="512763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298825" y="14366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74825" y="21209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568575" y="2109788"/>
              <a:ext cx="512763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352800" y="21097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785938" y="28178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579688" y="28082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309938" y="28194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5463" y="3503613"/>
              <a:ext cx="512762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01913" y="34925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309938" y="34925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038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00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049713" y="14239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822825" y="14366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572000" y="12954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22888" y="12954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071938" y="21097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811713" y="21224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560888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1775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092575" y="2795588"/>
              <a:ext cx="512763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833938" y="28082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583113" y="26670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34000" y="26670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4081463" y="3492500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822825" y="34940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572000" y="33528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22888" y="33528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90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752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14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76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57338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97113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35313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21113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3733006" y="3885407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2994819" y="386318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2209801" y="3841750"/>
              <a:ext cx="436562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1458913" y="3841750"/>
              <a:ext cx="436562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785938" y="3514725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579688" y="35052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309938" y="35163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795463" y="4200525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601913" y="41894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309938" y="41894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833938" y="35052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4800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4071938" y="41894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2825" y="41910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4572000" y="40497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2888" y="40497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57338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97113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35313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21113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3733006" y="4571207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2994819" y="454898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2209801" y="4527550"/>
              <a:ext cx="436562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1458913" y="4527550"/>
              <a:ext cx="436562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785938" y="4200525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579688" y="41910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309938" y="42021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795463" y="4886325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601913" y="48752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309938" y="48752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833938" y="41910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4800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081463" y="4864100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822825" y="48768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4572000" y="47355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322888" y="47355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>
              <a:off x="4483894" y="1751807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4507706" y="454898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4506119" y="3798094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4506119" y="3112294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4507706" y="2426494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5258594" y="1762919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267325" y="4538663"/>
              <a:ext cx="436563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5269706" y="3820319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5268119" y="3112294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5268119" y="2437607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1197428" y="914400"/>
              <a:ext cx="4038600" cy="381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33350" cmpd="thickThin">
              <a:solidFill>
                <a:srgbClr val="FF0000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133350" h="133350" prst="relaxedInset"/>
              <a:bevelB w="13335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4572000" y="12954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600200" y="12954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4572000" y="40386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546225" y="4092575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59972" y="729344"/>
              <a:ext cx="1676400" cy="15240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495800" y="762000"/>
              <a:ext cx="1066800" cy="8382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14400" y="3472542"/>
              <a:ext cx="2514600" cy="15240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572000" y="2743200"/>
              <a:ext cx="1066800" cy="22860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6" name="TextBox 164"/>
            <p:cNvSpPr txBox="1">
              <a:spLocks noChangeArrowheads="1"/>
            </p:cNvSpPr>
            <p:nvPr/>
          </p:nvSpPr>
          <p:spPr bwMode="auto">
            <a:xfrm>
              <a:off x="896938" y="315913"/>
              <a:ext cx="13350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4 </a:t>
              </a:r>
            </a:p>
          </p:txBody>
        </p:sp>
        <p:sp>
          <p:nvSpPr>
            <p:cNvPr id="157" name="TextBox 165"/>
            <p:cNvSpPr txBox="1">
              <a:spLocks noChangeArrowheads="1"/>
            </p:cNvSpPr>
            <p:nvPr/>
          </p:nvSpPr>
          <p:spPr bwMode="auto">
            <a:xfrm>
              <a:off x="4379913" y="381000"/>
              <a:ext cx="13350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1 </a:t>
              </a:r>
            </a:p>
          </p:txBody>
        </p:sp>
        <p:sp>
          <p:nvSpPr>
            <p:cNvPr id="158" name="TextBox 166"/>
            <p:cNvSpPr txBox="1">
              <a:spLocks noChangeArrowheads="1"/>
            </p:cNvSpPr>
            <p:nvPr/>
          </p:nvSpPr>
          <p:spPr bwMode="auto">
            <a:xfrm>
              <a:off x="914400" y="5029200"/>
              <a:ext cx="13350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6 </a:t>
              </a:r>
            </a:p>
          </p:txBody>
        </p:sp>
        <p:sp>
          <p:nvSpPr>
            <p:cNvPr id="159" name="TextBox 167"/>
            <p:cNvSpPr txBox="1">
              <a:spLocks noChangeArrowheads="1"/>
            </p:cNvSpPr>
            <p:nvPr/>
          </p:nvSpPr>
          <p:spPr bwMode="auto">
            <a:xfrm>
              <a:off x="4419600" y="5040313"/>
              <a:ext cx="13350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3 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457200" y="2362200"/>
            <a:ext cx="7159752" cy="1901952"/>
            <a:chOff x="457200" y="2819400"/>
            <a:chExt cx="7159752" cy="1901952"/>
          </a:xfrm>
        </p:grpSpPr>
        <p:sp>
          <p:nvSpPr>
            <p:cNvPr id="162" name="TextBox 161"/>
            <p:cNvSpPr txBox="1"/>
            <p:nvPr/>
          </p:nvSpPr>
          <p:spPr>
            <a:xfrm>
              <a:off x="457200" y="3429000"/>
              <a:ext cx="2851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cs typeface="Arial" pitchFamily="34" charset="0"/>
                </a:rPr>
                <a:t> Non PRI transfers</a:t>
              </a:r>
            </a:p>
          </p:txBody>
        </p:sp>
        <p:sp>
          <p:nvSpPr>
            <p:cNvPr id="164" name="Quad Arrow 163"/>
            <p:cNvSpPr/>
            <p:nvPr/>
          </p:nvSpPr>
          <p:spPr>
            <a:xfrm>
              <a:off x="5562600" y="2819400"/>
              <a:ext cx="2054352" cy="1901952"/>
            </a:xfrm>
            <a:prstGeom prst="quadArrow">
              <a:avLst>
                <a:gd name="adj1" fmla="val 7674"/>
                <a:gd name="adj2" fmla="val 6615"/>
                <a:gd name="adj3" fmla="val 225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83131" y="1828800"/>
            <a:ext cx="6960669" cy="3810000"/>
            <a:chOff x="583131" y="2057400"/>
            <a:chExt cx="6960669" cy="3810000"/>
          </a:xfrm>
        </p:grpSpPr>
        <p:sp>
          <p:nvSpPr>
            <p:cNvPr id="168" name="TextBox 167"/>
            <p:cNvSpPr txBox="1"/>
            <p:nvPr/>
          </p:nvSpPr>
          <p:spPr>
            <a:xfrm>
              <a:off x="583131" y="5344180"/>
              <a:ext cx="2862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cs typeface="Arial" pitchFamily="34" charset="0"/>
                </a:rPr>
                <a:t>Inter PRI transfers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9" name="Bent Arrow 168"/>
            <p:cNvSpPr/>
            <p:nvPr/>
          </p:nvSpPr>
          <p:spPr>
            <a:xfrm>
              <a:off x="4724400" y="2057400"/>
              <a:ext cx="2819400" cy="2895600"/>
            </a:xfrm>
            <a:prstGeom prst="bentArrow">
              <a:avLst>
                <a:gd name="adj1" fmla="val 25000"/>
                <a:gd name="adj2" fmla="val 3554"/>
                <a:gd name="adj3" fmla="val 9012"/>
                <a:gd name="adj4" fmla="val 4283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0" name="Bent Arrow 169"/>
          <p:cNvSpPr/>
          <p:nvPr/>
        </p:nvSpPr>
        <p:spPr>
          <a:xfrm rot="5400000">
            <a:off x="5524500" y="2400300"/>
            <a:ext cx="2819400" cy="2895600"/>
          </a:xfrm>
          <a:prstGeom prst="bentArrow">
            <a:avLst>
              <a:gd name="adj1" fmla="val 25000"/>
              <a:gd name="adj2" fmla="val 3554"/>
              <a:gd name="adj3" fmla="val 11753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Left Arrow 170"/>
          <p:cNvSpPr/>
          <p:nvPr/>
        </p:nvSpPr>
        <p:spPr>
          <a:xfrm>
            <a:off x="4495800" y="5410200"/>
            <a:ext cx="3581400" cy="3810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489837" y="1524000"/>
            <a:ext cx="5606163" cy="3657600"/>
            <a:chOff x="489837" y="1905000"/>
            <a:chExt cx="5606163" cy="36576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489837" y="1905000"/>
              <a:ext cx="4841115" cy="807720"/>
              <a:chOff x="489837" y="1905000"/>
              <a:chExt cx="4841115" cy="807720"/>
            </a:xfrm>
          </p:grpSpPr>
          <p:sp>
            <p:nvSpPr>
              <p:cNvPr id="160" name="Curved Down Arrow 159"/>
              <p:cNvSpPr/>
              <p:nvPr/>
            </p:nvSpPr>
            <p:spPr>
              <a:xfrm>
                <a:off x="4114800" y="1981200"/>
                <a:ext cx="1216152" cy="731520"/>
              </a:xfrm>
              <a:prstGeom prst="curved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489837" y="1905000"/>
                <a:ext cx="28562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  <a:cs typeface="Arial" pitchFamily="34" charset="0"/>
                  </a:rPr>
                  <a:t>Intra PRI transfers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3" name="Curved Down Arrow 172"/>
            <p:cNvSpPr/>
            <p:nvPr/>
          </p:nvSpPr>
          <p:spPr>
            <a:xfrm>
              <a:off x="4114800" y="4831080"/>
              <a:ext cx="1981200" cy="731520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5" name="Slide Number Placeholder 1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0" grpId="1" animBg="1"/>
      <p:bldP spid="171" grpId="0" animBg="1"/>
      <p:bldP spid="17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Dynamic Reconfiguration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188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PRI: 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Small PRI promotes transfer over electrical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NoC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Large PRI promotes transfers over photonic rings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789872"/>
            <a:ext cx="7620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WDM: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Dissipated power in the modulators and receivers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Reducing number of WDM channels can save power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419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DVS/DFS: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Dynamic supply and voltage clock scaling is one of the most widely used runtime optimization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Performance requirements can lead to almost quadratic reduction in power 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Experimental </a:t>
            </a:r>
            <a:r>
              <a:rPr lang="en-US" sz="4400" b="1" dirty="0" err="1" smtClean="0">
                <a:solidFill>
                  <a:srgbClr val="FFC000"/>
                </a:solidFill>
              </a:rPr>
              <a:t>SetUp</a:t>
            </a:r>
            <a:endParaRPr lang="en-US" sz="4400" b="1" dirty="0" smtClean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956608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Goal: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dirty="0" smtClean="0"/>
              <a:t>Analyze power, latency and performance tradeoffs as compared 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 Traditional </a:t>
            </a:r>
            <a:r>
              <a:rPr lang="en-US" sz="2400" dirty="0" err="1" smtClean="0"/>
              <a:t>NoC</a:t>
            </a:r>
            <a:r>
              <a:rPr lang="en-US" sz="2400" dirty="0" smtClean="0"/>
              <a:t> architectures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 Non reconfigurable hybrid photonic </a:t>
            </a:r>
            <a:r>
              <a:rPr lang="en-US" sz="2400" dirty="0" err="1" smtClean="0"/>
              <a:t>NoC</a:t>
            </a:r>
            <a:endParaRPr lang="en-US" sz="2400" dirty="0" smtClean="0"/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 Other hybrid photonic </a:t>
            </a:r>
            <a:r>
              <a:rPr lang="en-US" sz="2400" dirty="0" err="1" smtClean="0"/>
              <a:t>NoCs</a:t>
            </a:r>
            <a:r>
              <a:rPr lang="en-US" sz="2400" dirty="0" smtClean="0"/>
              <a:t> proposed in recent literature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315474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Simulation parameters: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dirty="0" smtClean="0"/>
              <a:t>CMP/</a:t>
            </a:r>
            <a:r>
              <a:rPr lang="en-US" sz="2400" dirty="0" err="1" smtClean="0"/>
              <a:t>NoC</a:t>
            </a:r>
            <a:r>
              <a:rPr lang="en-US" sz="2400" dirty="0" smtClean="0"/>
              <a:t> Sizes: 6x6, 10x10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Benchmarks: Splash 2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Runtime Dynamic Configuration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895671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Simulation methodology: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SystemC</a:t>
            </a:r>
            <a:r>
              <a:rPr lang="en-US" sz="2400" dirty="0" smtClean="0"/>
              <a:t>: Allows hardware and software components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Cycle accurate model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Assumptions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8EC4B31-B11D-4005-BE05-4EB776485D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17572" y="849086"/>
          <a:ext cx="44958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>Loss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Coupler/Splitter Optical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Non Linearity </a:t>
                      </a:r>
                      <a:r>
                        <a:rPr lang="en-US" sz="1600" dirty="0" smtClean="0"/>
                        <a:t>Optical</a:t>
                      </a:r>
                      <a:r>
                        <a:rPr lang="en-US" sz="1600" baseline="0" dirty="0" smtClean="0"/>
                        <a:t>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dB at</a:t>
                      </a:r>
                      <a:r>
                        <a:rPr lang="en-US" sz="1600" baseline="0" dirty="0" smtClean="0"/>
                        <a:t> 30 </a:t>
                      </a:r>
                      <a:r>
                        <a:rPr lang="en-US" sz="1600" baseline="0" dirty="0" err="1" smtClean="0"/>
                        <a:t>mW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Waveguide Crossing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Ring modulator</a:t>
                      </a:r>
                      <a:r>
                        <a:rPr lang="en-US" sz="1600" baseline="0" dirty="0" smtClean="0"/>
                        <a:t>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Receiver Filter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Photo detector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SOI Waveguide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dB/cm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17570" y="3886202"/>
          <a:ext cx="449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C000"/>
                          </a:solidFill>
                        </a:rPr>
                        <a:t>Delay</a:t>
                      </a:r>
                      <a:endParaRPr lang="en-US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Electrical delay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 </a:t>
                      </a:r>
                      <a:r>
                        <a:rPr lang="en-US" sz="1600" dirty="0" err="1" smtClean="0"/>
                        <a:t>ps</a:t>
                      </a:r>
                      <a:r>
                        <a:rPr lang="en-US" sz="1600" dirty="0" smtClean="0"/>
                        <a:t>/mm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Electrical laser power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r>
                        <a:rPr lang="en-US" sz="1600" baseline="0" dirty="0" smtClean="0"/>
                        <a:t> W with 30% </a:t>
                      </a:r>
                      <a:r>
                        <a:rPr lang="el-GR" sz="1600" i="1" baseline="0" dirty="0" smtClean="0"/>
                        <a:t>η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Modulator</a:t>
                      </a:r>
                      <a:r>
                        <a:rPr lang="en-US" sz="1600" baseline="0" dirty="0" smtClean="0"/>
                        <a:t> Driver Delay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</a:t>
                      </a:r>
                      <a:r>
                        <a:rPr lang="en-US" sz="1600" dirty="0" err="1" smtClean="0"/>
                        <a:t>ps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Modulator</a:t>
                      </a:r>
                      <a:r>
                        <a:rPr lang="en-US" sz="1600" baseline="0" dirty="0" smtClean="0"/>
                        <a:t> Delay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Waveguide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15.4 </a:t>
                      </a:r>
                      <a:r>
                        <a:rPr lang="en-US" sz="1600" dirty="0" err="1" smtClean="0"/>
                        <a:t>ps</a:t>
                      </a:r>
                      <a:r>
                        <a:rPr lang="en-US" sz="1600" dirty="0" smtClean="0"/>
                        <a:t>/mm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Photo Detector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 </a:t>
                      </a:r>
                      <a:r>
                        <a:rPr lang="en-US" sz="1600" dirty="0" err="1" smtClean="0"/>
                        <a:t>ps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Receiver Delay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24.0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" y="861424"/>
          <a:ext cx="4419600" cy="3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C000"/>
                          </a:solidFill>
                        </a:rPr>
                        <a:t>Power</a:t>
                      </a:r>
                      <a:endParaRPr 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Traffic</a:t>
                      </a:r>
                      <a:r>
                        <a:rPr lang="en-US" sz="1600" baseline="0" dirty="0" smtClean="0"/>
                        <a:t> Dependent Energy  Modulator and Receiver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</a:t>
                      </a:r>
                      <a:r>
                        <a:rPr lang="en-US" sz="1600" dirty="0" err="1" smtClean="0"/>
                        <a:t>fJ</a:t>
                      </a:r>
                      <a:r>
                        <a:rPr lang="en-US" sz="1600" dirty="0" smtClean="0"/>
                        <a:t>/bit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 Energy (clock, leakage)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</a:t>
                      </a:r>
                      <a:r>
                        <a:rPr lang="en-US" sz="1600" dirty="0" err="1" smtClean="0"/>
                        <a:t>fJ</a:t>
                      </a:r>
                      <a:r>
                        <a:rPr lang="en-US" sz="1600" dirty="0" smtClean="0"/>
                        <a:t>/bit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Thermal tuning energy (20K Temperature range) 1 heater per micro</a:t>
                      </a:r>
                      <a:r>
                        <a:rPr lang="en-US" sz="1600" baseline="0" dirty="0" smtClean="0"/>
                        <a:t> ring resonator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 </a:t>
                      </a:r>
                      <a:r>
                        <a:rPr lang="en-US" sz="1600" dirty="0" err="1" smtClean="0"/>
                        <a:t>fJ</a:t>
                      </a:r>
                      <a:r>
                        <a:rPr lang="en-US" sz="1600" dirty="0" smtClean="0"/>
                        <a:t>/bit/heater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Bitwidth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of the waveguides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Electrical laser power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</a:t>
                      </a:r>
                      <a:r>
                        <a:rPr lang="en-US" sz="1600" baseline="0" dirty="0" smtClean="0"/>
                        <a:t> W with 30% </a:t>
                      </a:r>
                      <a:r>
                        <a:rPr lang="el-GR" sz="1600" i="1" baseline="0" dirty="0" smtClean="0"/>
                        <a:t>η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 nm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47244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real world Data and ITRS projections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Dynamic Reconfiguration Improvement</a:t>
            </a:r>
            <a:endParaRPr lang="en-US" sz="4400" b="1" dirty="0" smtClean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0" y="914400"/>
            <a:ext cx="51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Improvement compared non dynamic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11651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198" y="5820175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Greater number of photonic rings: more opportunities for fine tuning traffic distribution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Improvement compared to Electrical Mesh</a:t>
            </a:r>
            <a:endParaRPr lang="en-US" sz="4400" b="1" dirty="0" smtClean="0">
              <a:solidFill>
                <a:srgbClr val="FFC000"/>
              </a:solidFill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524000"/>
            <a:ext cx="605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1998" y="5786735"/>
            <a:ext cx="769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Significant improvement for relatively smaller complexity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914400"/>
            <a:ext cx="280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Power Improvement</a:t>
            </a:r>
            <a:endParaRPr lang="en-US" sz="2400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endParaRPr lang="en-US" sz="2400" b="1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Improvement Compared to Electrical Mesh</a:t>
            </a:r>
            <a:endParaRPr lang="en-US" sz="4400" b="1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074003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PHOTON energy-delay improvements  relative to the electrical mesh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2209800"/>
            <a:ext cx="8991600" cy="4114800"/>
            <a:chOff x="76200" y="1676400"/>
            <a:chExt cx="8991600" cy="4114800"/>
          </a:xfrm>
        </p:grpSpPr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1676400"/>
              <a:ext cx="548640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334000" y="2339876"/>
              <a:ext cx="3733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150× energy-delay product improvement for medium </a:t>
              </a:r>
              <a:r>
                <a:rPr lang="en-US" sz="2400" b="1" dirty="0" smtClean="0"/>
                <a:t>sized (36 core) </a:t>
              </a:r>
              <a:r>
                <a:rPr lang="en-US" sz="2400" b="1" dirty="0" err="1" smtClean="0"/>
                <a:t>NoCs</a:t>
              </a:r>
              <a:r>
                <a:rPr lang="en-US" sz="2400" b="1" dirty="0" smtClean="0"/>
                <a:t>.</a:t>
              </a:r>
            </a:p>
            <a:p>
              <a:endParaRPr lang="en-US" sz="2400" b="1" dirty="0" smtClean="0"/>
            </a:p>
            <a:p>
              <a:r>
                <a:rPr lang="en-US" sz="2400" b="1" dirty="0" smtClean="0"/>
                <a:t> </a:t>
              </a:r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74× improvement for large </a:t>
              </a:r>
              <a:r>
                <a:rPr lang="en-US" sz="2400" b="1" dirty="0" smtClean="0"/>
                <a:t>sized (100 core) </a:t>
              </a:r>
              <a:r>
                <a:rPr lang="en-US" sz="2400" b="1" dirty="0" err="1" smtClean="0"/>
                <a:t>NoCs</a:t>
              </a:r>
              <a:endParaRPr lang="en-US" sz="2400" b="1" dirty="0" smtClean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Improvement compared to Photonic Torus</a:t>
            </a:r>
            <a:endParaRPr lang="en-US" sz="4400" b="1" dirty="0" smtClean="0">
              <a:solidFill>
                <a:srgbClr val="FFC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1430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63286" y="5001161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PHOTON has significant </a:t>
            </a:r>
            <a:r>
              <a:rPr lang="en-US" sz="2400" b="1" dirty="0" smtClean="0">
                <a:solidFill>
                  <a:schemeClr val="accent1"/>
                </a:solidFill>
              </a:rPr>
              <a:t>advantage over more complex hybrid photonic torus architecture</a:t>
            </a:r>
            <a:r>
              <a:rPr lang="en-US" sz="2400" b="1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Fewer power hungry photonic components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Aggressive power savings with runtime reconfiguration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Area Overhead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624" y="1371600"/>
            <a:ext cx="41299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371600"/>
            <a:ext cx="410030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5029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Hybrid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photonic torus </a:t>
            </a:r>
            <a:r>
              <a:rPr lang="en-US" sz="2400" dirty="0" smtClean="0"/>
              <a:t>has 10-15× more photonic layer area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About 1.5-2× electrical layer area overhead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Electrical layer overhead for PHOTON is minimal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1002268"/>
            <a:ext cx="4255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Optical Layer area improvement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5466" y="990600"/>
            <a:ext cx="298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Silicon layer overhead 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lvl="1" algn="just">
              <a:buClr>
                <a:schemeClr val="tx1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Chip Multi Processors (CMPs)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26642" y="745762"/>
            <a:ext cx="2176242" cy="3292838"/>
            <a:chOff x="126642" y="745762"/>
            <a:chExt cx="2176242" cy="3292838"/>
          </a:xfrm>
        </p:grpSpPr>
        <p:grpSp>
          <p:nvGrpSpPr>
            <p:cNvPr id="62" name="Group 61"/>
            <p:cNvGrpSpPr/>
            <p:nvPr/>
          </p:nvGrpSpPr>
          <p:grpSpPr>
            <a:xfrm>
              <a:off x="126642" y="1295400"/>
              <a:ext cx="2159358" cy="2743200"/>
              <a:chOff x="533400" y="3733800"/>
              <a:chExt cx="2159358" cy="27432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066800" y="3733800"/>
                <a:ext cx="1295400" cy="1143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087438" y="5105400"/>
                <a:ext cx="1274762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612825" y="4991892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990346" y="5218907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16200000" flipH="1">
                <a:off x="2221349" y="5220492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2006958" y="534580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I/O</a:t>
                </a:r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2037" y="5334000"/>
                <a:ext cx="1092558" cy="533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Memory</a:t>
                </a:r>
                <a:endParaRPr lang="en-US" dirty="0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rot="16200000" flipH="1">
                <a:off x="1002149" y="5980907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Magnetic Disk 70"/>
              <p:cNvSpPr/>
              <p:nvPr/>
            </p:nvSpPr>
            <p:spPr>
              <a:xfrm>
                <a:off x="533400" y="6096000"/>
                <a:ext cx="11430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Hard Disk</a:t>
                </a:r>
                <a:endParaRPr 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63131" y="745762"/>
              <a:ext cx="2139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Single Core </a:t>
              </a:r>
              <a:endParaRPr lang="en-US" sz="3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438400" y="736383"/>
            <a:ext cx="3274969" cy="2997417"/>
            <a:chOff x="2438400" y="736383"/>
            <a:chExt cx="3274969" cy="2997417"/>
          </a:xfrm>
        </p:grpSpPr>
        <p:grpSp>
          <p:nvGrpSpPr>
            <p:cNvPr id="72" name="Group 71"/>
            <p:cNvGrpSpPr/>
            <p:nvPr/>
          </p:nvGrpSpPr>
          <p:grpSpPr>
            <a:xfrm>
              <a:off x="2438400" y="1270716"/>
              <a:ext cx="3274969" cy="2463084"/>
              <a:chOff x="4241442" y="4166316"/>
              <a:chExt cx="3274969" cy="246308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80963" y="4166316"/>
                <a:ext cx="863958" cy="838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4808359" y="5257800"/>
                <a:ext cx="2062520" cy="0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6200000" flipH="1">
                <a:off x="4698388" y="5144292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6200000" flipH="1">
                <a:off x="4698388" y="5371307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5929391" y="5372892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715000" y="549820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I/O</a:t>
                </a:r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80079" y="5486400"/>
                <a:ext cx="1092558" cy="533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Memory</a:t>
                </a:r>
                <a:endParaRPr lang="en-US" dirty="0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4710191" y="6133307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/>
              <p:cNvSpPr/>
              <p:nvPr/>
            </p:nvSpPr>
            <p:spPr>
              <a:xfrm>
                <a:off x="4241442" y="6248400"/>
                <a:ext cx="11430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Hard Disk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384442" y="4191000"/>
                <a:ext cx="863958" cy="838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5687912" y="5131413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6400800" y="4202294"/>
                <a:ext cx="863958" cy="838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16200000" flipH="1">
                <a:off x="6704270" y="5142707"/>
                <a:ext cx="230184" cy="1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934200" y="5105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Bus</a:t>
                </a:r>
                <a:endParaRPr 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895600" y="736383"/>
              <a:ext cx="20740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Multi-Core </a:t>
              </a:r>
              <a:endParaRPr lang="en-US" sz="3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697237" y="736383"/>
            <a:ext cx="3294363" cy="3349126"/>
            <a:chOff x="5697237" y="736383"/>
            <a:chExt cx="3294363" cy="3349126"/>
          </a:xfrm>
        </p:grpSpPr>
        <p:grpSp>
          <p:nvGrpSpPr>
            <p:cNvPr id="87" name="Group 86"/>
            <p:cNvGrpSpPr/>
            <p:nvPr/>
          </p:nvGrpSpPr>
          <p:grpSpPr>
            <a:xfrm>
              <a:off x="5867400" y="1320084"/>
              <a:ext cx="3059113" cy="2765425"/>
              <a:chOff x="5627687" y="1120775"/>
              <a:chExt cx="3059113" cy="2765425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8371681" y="2045494"/>
                <a:ext cx="434975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7643018" y="2056607"/>
                <a:ext cx="4349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089649" y="2046288"/>
                <a:ext cx="436563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8370093" y="2742407"/>
                <a:ext cx="4349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7642225" y="2752725"/>
                <a:ext cx="436562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6096793" y="2731294"/>
                <a:ext cx="4349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8370093" y="3471069"/>
                <a:ext cx="4349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631112" y="3449638"/>
                <a:ext cx="436563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41" idx="3"/>
                <a:endCxn id="42" idx="1"/>
              </p:cNvCxnSpPr>
              <p:nvPr/>
            </p:nvCxnSpPr>
            <p:spPr>
              <a:xfrm>
                <a:off x="6411912" y="1714500"/>
                <a:ext cx="5111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205662" y="1706563"/>
                <a:ext cx="512763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935912" y="1719263"/>
                <a:ext cx="511175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411912" y="2403475"/>
                <a:ext cx="5111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05662" y="2392363"/>
                <a:ext cx="512763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423025" y="3100388"/>
                <a:ext cx="511175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216775" y="3090863"/>
                <a:ext cx="511175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432550" y="3786188"/>
                <a:ext cx="512762" cy="1587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239000" y="3775075"/>
                <a:ext cx="5111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947025" y="3775075"/>
                <a:ext cx="5111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6847681" y="2045494"/>
                <a:ext cx="434975" cy="1587"/>
              </a:xfrm>
              <a:prstGeom prst="line">
                <a:avLst/>
              </a:prstGeom>
              <a:ln w="63500" cmpd="dbl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627687" y="11207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389687" y="11207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151687" y="11207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913687" y="11207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627687" y="18065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389687" y="18065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51687" y="18065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913687" y="18065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627687" y="24923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89687" y="24923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51687" y="24923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913687" y="24923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627687" y="31781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389687" y="31781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51687" y="31781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13687" y="3178175"/>
                <a:ext cx="60960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IP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83312" y="16002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23087" y="16002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761287" y="16002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447087" y="16002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183312" y="2263775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923087" y="2263775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761287" y="2263775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447087" y="2263775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183312" y="29718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23087" y="29718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761287" y="29718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447087" y="29718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6847681" y="2742407"/>
                <a:ext cx="434975" cy="1587"/>
              </a:xfrm>
              <a:prstGeom prst="line">
                <a:avLst/>
              </a:prstGeom>
              <a:ln w="63500" cmpd="dbl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6194425" y="36576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934200" y="36576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72400" y="36576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458200" y="3657600"/>
                <a:ext cx="228600" cy="228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R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5400000">
                <a:off x="6847681" y="3428207"/>
                <a:ext cx="434975" cy="1587"/>
              </a:xfrm>
              <a:prstGeom prst="line">
                <a:avLst/>
              </a:prstGeom>
              <a:ln w="63500" cmpd="dbl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6096793" y="3428207"/>
                <a:ext cx="434975" cy="1588"/>
              </a:xfrm>
              <a:prstGeom prst="line">
                <a:avLst/>
              </a:prstGeom>
              <a:ln w="63500" cmpd="dbl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989887" y="2392363"/>
                <a:ext cx="511175" cy="1587"/>
              </a:xfrm>
              <a:prstGeom prst="line">
                <a:avLst/>
              </a:prstGeom>
              <a:ln w="63500" cmpd="dbl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947025" y="3101975"/>
                <a:ext cx="511175" cy="1588"/>
              </a:xfrm>
              <a:prstGeom prst="line">
                <a:avLst/>
              </a:prstGeom>
              <a:ln w="19050" cmpd="sng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5697237" y="736383"/>
              <a:ext cx="32943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Networks On Chip </a:t>
              </a:r>
              <a:endParaRPr lang="en-US" sz="32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28230" y="4343400"/>
            <a:ext cx="7277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Increasing application complexity</a:t>
            </a:r>
          </a:p>
          <a:p>
            <a:pPr lvl="1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b="1" dirty="0" smtClean="0"/>
              <a:t>  </a:t>
            </a:r>
            <a:r>
              <a:rPr lang="en-US" sz="2400" dirty="0" smtClean="0"/>
              <a:t>Parallel processing</a:t>
            </a: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66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Bus based </a:t>
            </a:r>
            <a:r>
              <a:rPr lang="en-US" sz="2400" b="1" dirty="0" smtClean="0"/>
              <a:t>architecture  does not scale</a:t>
            </a:r>
          </a:p>
          <a:p>
            <a:pPr lvl="1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b="1" dirty="0" smtClean="0"/>
              <a:t>  </a:t>
            </a:r>
            <a:r>
              <a:rPr lang="en-US" sz="2400" dirty="0" smtClean="0"/>
              <a:t>High Latency, Low Bandwidth, Low Predictability</a:t>
            </a:r>
            <a:r>
              <a:rPr lang="en-US" sz="2400" b="1" dirty="0" smtClean="0"/>
              <a:t> </a:t>
            </a: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6600"/>
                </a:solidFill>
              </a:rPr>
              <a:t> Networks-on-chip (</a:t>
            </a:r>
            <a:r>
              <a:rPr lang="en-US" sz="2400" b="1" dirty="0" err="1" smtClean="0">
                <a:solidFill>
                  <a:srgbClr val="006600"/>
                </a:solidFill>
              </a:rPr>
              <a:t>NoCs</a:t>
            </a:r>
            <a:r>
              <a:rPr lang="en-US" sz="2400" b="1" dirty="0" smtClean="0">
                <a:solidFill>
                  <a:srgbClr val="006600"/>
                </a:solidFill>
              </a:rPr>
              <a:t>)  </a:t>
            </a:r>
            <a:r>
              <a:rPr lang="en-US" sz="2400" b="1" dirty="0" smtClean="0"/>
              <a:t>enable multi-core systems </a:t>
            </a:r>
          </a:p>
          <a:p>
            <a:pPr lvl="1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dirty="0" smtClean="0"/>
              <a:t>Better Bandwidth, Scalability and reliability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1430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Future CMPs with hundreds of cores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Require a </a:t>
            </a:r>
            <a:r>
              <a:rPr lang="en-US" sz="2400" dirty="0" smtClean="0">
                <a:solidFill>
                  <a:srgbClr val="00B050"/>
                </a:solidFill>
              </a:rPr>
              <a:t>scalable communication fabric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Reducing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power consumption </a:t>
            </a:r>
            <a:r>
              <a:rPr lang="en-US" sz="2400" dirty="0" smtClean="0"/>
              <a:t>is essential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High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per watt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3048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2D electrical </a:t>
            </a:r>
            <a:r>
              <a:rPr lang="en-US" sz="2400" dirty="0" err="1" smtClean="0"/>
              <a:t>NoCs</a:t>
            </a:r>
            <a:r>
              <a:rPr lang="en-US" sz="2400" dirty="0" smtClean="0"/>
              <a:t> unable to meet these requirements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09600" y="4038600"/>
            <a:ext cx="8001000" cy="2209800"/>
            <a:chOff x="457200" y="3962400"/>
            <a:chExt cx="8001000" cy="2209800"/>
          </a:xfrm>
        </p:grpSpPr>
        <p:sp>
          <p:nvSpPr>
            <p:cNvPr id="22" name="Rounded Rectangle 21"/>
            <p:cNvSpPr/>
            <p:nvPr/>
          </p:nvSpPr>
          <p:spPr>
            <a:xfrm>
              <a:off x="457200" y="3962400"/>
              <a:ext cx="7543800" cy="22098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" y="4221540"/>
              <a:ext cx="7848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Proposed novel PHOTON shows significant promise</a:t>
              </a:r>
            </a:p>
            <a:p>
              <a:pPr lvl="1">
                <a:buFont typeface="Wingdings" pitchFamily="2" charset="2"/>
                <a:buChar char="ü"/>
              </a:pPr>
              <a:r>
                <a:rPr lang="en-US" sz="2400" dirty="0" smtClean="0">
                  <a:solidFill>
                    <a:schemeClr val="bg1"/>
                  </a:solidFill>
                </a:rPr>
                <a:t> Simpler and scalable architecture</a:t>
              </a:r>
            </a:p>
            <a:p>
              <a:pPr lvl="1">
                <a:buFont typeface="Wingdings" pitchFamily="2" charset="2"/>
                <a:buChar char="ü"/>
              </a:pPr>
              <a:r>
                <a:rPr lang="en-US" sz="2400" dirty="0" smtClean="0">
                  <a:solidFill>
                    <a:schemeClr val="bg1"/>
                  </a:solidFill>
                </a:rPr>
                <a:t> Lower area overhead</a:t>
              </a:r>
            </a:p>
            <a:p>
              <a:pPr lvl="1">
                <a:buFont typeface="Wingdings" pitchFamily="2" charset="2"/>
                <a:buChar char="ü"/>
              </a:pPr>
              <a:r>
                <a:rPr lang="en-US" sz="2400" dirty="0" smtClean="0">
                  <a:solidFill>
                    <a:schemeClr val="bg1"/>
                  </a:solidFill>
                </a:rPr>
                <a:t> Significant power and performance gains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799563"/>
            <a:ext cx="9144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280" dirty="0" smtClean="0">
              <a:latin typeface="Arial" pitchFamily="34" charset="0"/>
              <a:cs typeface="Arial" pitchFamily="34" charset="0"/>
            </a:endParaRPr>
          </a:p>
          <a:p>
            <a:endParaRPr lang="en-US" sz="128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447800"/>
            <a:ext cx="3924472" cy="37856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uestions</a:t>
            </a:r>
          </a:p>
          <a:p>
            <a:endParaRPr lang="en-US" sz="8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iscussion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18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On Chip Interconnect Challenges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8600" y="838200"/>
            <a:ext cx="8839200" cy="3200400"/>
            <a:chOff x="228600" y="838200"/>
            <a:chExt cx="8839200" cy="3200400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1219200"/>
              <a:ext cx="4426148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sz="2400" b="1" dirty="0" smtClean="0"/>
                <a:t> key challenge: Communication</a:t>
              </a:r>
            </a:p>
            <a:p>
              <a:pPr lvl="1" algn="just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sz="2400" dirty="0" smtClean="0"/>
                <a:t> Scalability</a:t>
              </a:r>
            </a:p>
            <a:p>
              <a:pPr lvl="1" algn="just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sz="2400" dirty="0" smtClean="0"/>
                <a:t> Performance</a:t>
              </a:r>
            </a:p>
            <a:p>
              <a:pPr lvl="1" algn="just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sz="2400" dirty="0" smtClean="0"/>
                <a:t> Power </a:t>
              </a:r>
            </a:p>
            <a:p>
              <a:endParaRPr lang="en-US" dirty="0"/>
            </a:p>
          </p:txBody>
        </p:sp>
        <p:pic>
          <p:nvPicPr>
            <p:cNvPr id="13" name="Picture 13" descr="itrs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3"/>
            <a:srcRect/>
            <a:stretch>
              <a:fillRect/>
            </a:stretch>
          </p:blipFill>
          <p:spPr>
            <a:xfrm>
              <a:off x="4572986" y="838200"/>
              <a:ext cx="4494814" cy="3200400"/>
            </a:xfrm>
            <a:noFill/>
            <a:ln/>
          </p:spPr>
        </p:pic>
      </p:grpSp>
      <p:grpSp>
        <p:nvGrpSpPr>
          <p:cNvPr id="16" name="Group 15"/>
          <p:cNvGrpSpPr/>
          <p:nvPr/>
        </p:nvGrpSpPr>
        <p:grpSpPr>
          <a:xfrm>
            <a:off x="152400" y="3407229"/>
            <a:ext cx="8839200" cy="3374571"/>
            <a:chOff x="152400" y="3407229"/>
            <a:chExt cx="8839200" cy="3374571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4191000"/>
              <a:ext cx="41910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sz="2400" b="1" dirty="0" smtClean="0"/>
                <a:t> </a:t>
              </a:r>
              <a:r>
                <a:rPr lang="en-US" sz="2400" b="1" dirty="0" err="1" smtClean="0"/>
                <a:t>NoC</a:t>
              </a:r>
              <a:r>
                <a:rPr lang="en-US" sz="2400" b="1" dirty="0" smtClean="0"/>
                <a:t> helps! However</a:t>
              </a:r>
            </a:p>
            <a:p>
              <a:pPr lvl="1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b="1" dirty="0" smtClean="0"/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High latency</a:t>
              </a:r>
            </a:p>
            <a:p>
              <a:pPr lvl="1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dirty="0" smtClean="0">
                  <a:solidFill>
                    <a:srgbClr val="FF0000"/>
                  </a:solidFill>
                </a:rPr>
                <a:t> High Power Dissipation</a:t>
              </a:r>
            </a:p>
            <a:p>
              <a:pPr lvl="1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dirty="0" smtClean="0"/>
                <a:t>  ~40% of overall power in MIT RAW </a:t>
              </a:r>
            </a:p>
            <a:p>
              <a:pPr lvl="1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dirty="0" smtClean="0"/>
                <a:t> ~30% of overall power in Intel 80 core teraflop chip</a:t>
              </a:r>
            </a:p>
            <a:p>
              <a:pPr lvl="1">
                <a:buClr>
                  <a:schemeClr val="tx1"/>
                </a:buClr>
                <a:buFont typeface="Wingdings" pitchFamily="2" charset="2"/>
                <a:buChar char="q"/>
              </a:pPr>
              <a:r>
                <a:rPr lang="en-US" dirty="0" smtClean="0"/>
                <a:t> Temperature, chip reliability etc  </a:t>
              </a:r>
            </a:p>
            <a:p>
              <a:endParaRPr lang="en-US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2400" y="3407229"/>
              <a:ext cx="4724400" cy="3374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rgbClr val="008000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 algn="just"/>
            <a:endParaRPr lang="en-US" sz="2400" b="1" dirty="0" smtClean="0">
              <a:solidFill>
                <a:schemeClr val="tx1"/>
              </a:solidFill>
            </a:endParaRPr>
          </a:p>
          <a:p>
            <a:pPr lvl="1" algn="just"/>
            <a:endParaRPr lang="en-US" sz="2400" b="1" dirty="0">
              <a:solidFill>
                <a:schemeClr val="tx1"/>
              </a:solidFill>
            </a:endParaRPr>
          </a:p>
          <a:p>
            <a:pPr lvl="1" algn="just"/>
            <a:endParaRPr lang="en-US" sz="2400" b="1" dirty="0" smtClean="0">
              <a:solidFill>
                <a:schemeClr val="tx1"/>
              </a:solidFill>
            </a:endParaRPr>
          </a:p>
          <a:p>
            <a:pPr lvl="1" algn="just"/>
            <a:endParaRPr lang="en-US" sz="2400" b="1" dirty="0">
              <a:solidFill>
                <a:schemeClr val="tx1"/>
              </a:solidFill>
            </a:endParaRPr>
          </a:p>
          <a:p>
            <a:pPr lvl="1"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33" y="0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Contribution</a:t>
            </a:r>
            <a:endParaRPr lang="en-US" sz="4400" b="1" dirty="0">
              <a:solidFill>
                <a:srgbClr val="FFC000"/>
              </a:solidFill>
            </a:endParaRPr>
          </a:p>
        </p:txBody>
      </p:sp>
      <p:pic>
        <p:nvPicPr>
          <p:cNvPr id="20" name="Picture 19" descr="C:\Documents and Settings\Sudeep\Desktop\Figure1.png"/>
          <p:cNvPicPr>
            <a:picLocks noChangeAspect="1"/>
          </p:cNvPicPr>
          <p:nvPr/>
        </p:nvPicPr>
        <p:blipFill>
          <a:blip r:embed="rId3" cstate="print"/>
          <a:srcRect t="11392" r="4747" b="7820"/>
          <a:stretch>
            <a:fillRect/>
          </a:stretch>
        </p:blipFill>
        <p:spPr bwMode="auto">
          <a:xfrm>
            <a:off x="1462297" y="1828800"/>
            <a:ext cx="592910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8600" y="558147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dirty="0" smtClean="0"/>
              <a:t>Photonic ring interfaced with 2D electrical mesh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Key enabler: CMOS ICs with 3D integration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Separate photonic and logic layers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43542" y="8382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dirty="0" smtClean="0"/>
              <a:t>Propose </a:t>
            </a:r>
            <a:r>
              <a:rPr lang="en-US" sz="2400" b="1" dirty="0" smtClean="0">
                <a:solidFill>
                  <a:schemeClr val="accent1"/>
                </a:solidFill>
              </a:rPr>
              <a:t>novel</a:t>
            </a:r>
            <a:r>
              <a:rPr lang="en-US" sz="2400" dirty="0" smtClean="0"/>
              <a:t> hybrid </a:t>
            </a:r>
            <a:r>
              <a:rPr lang="en-US" sz="2400" dirty="0" err="1" smtClean="0"/>
              <a:t>nanophotonic</a:t>
            </a:r>
            <a:r>
              <a:rPr lang="en-US" sz="2400" dirty="0" smtClean="0"/>
              <a:t>-electric architecture called </a:t>
            </a:r>
            <a:r>
              <a:rPr lang="en-US" sz="2400" b="1" dirty="0" smtClean="0">
                <a:solidFill>
                  <a:schemeClr val="accent1"/>
                </a:solidFill>
              </a:rPr>
              <a:t>PHOTON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Latency, High Bandwidth, Low Power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1100" b="1" dirty="0" smtClean="0">
              <a:solidFill>
                <a:schemeClr val="tx1"/>
              </a:solidFill>
            </a:endParaRPr>
          </a:p>
          <a:p>
            <a:endParaRPr lang="en-US" sz="8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Components Photonic Interconnect</a:t>
            </a:r>
            <a:endParaRPr lang="en-US" sz="4400" b="1" dirty="0">
              <a:solidFill>
                <a:srgbClr val="FFC000"/>
              </a:solidFill>
            </a:endParaRPr>
          </a:p>
        </p:txBody>
      </p:sp>
      <p:pic>
        <p:nvPicPr>
          <p:cNvPr id="6" name="Picture 5" descr="C:\work\proposals\DOE CAREER Sudeep\career-doe4.png"/>
          <p:cNvPicPr>
            <a:picLocks noChangeAspect="1"/>
          </p:cNvPicPr>
          <p:nvPr/>
        </p:nvPicPr>
        <p:blipFill>
          <a:blip r:embed="rId3" cstate="print"/>
          <a:srcRect l="2123" t="4619" r="2235" b="13004"/>
          <a:stretch>
            <a:fillRect/>
          </a:stretch>
        </p:blipFill>
        <p:spPr bwMode="auto">
          <a:xfrm>
            <a:off x="1143000" y="914400"/>
            <a:ext cx="64072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4191000"/>
            <a:ext cx="8879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Laser light source: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multi-wavelength mode-locked</a:t>
            </a:r>
            <a:endParaRPr lang="en-US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Modulator: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microring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-resonator structure</a:t>
            </a:r>
            <a:endParaRPr lang="en-US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Detector: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SiGe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photodetector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w/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microring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resonator filters</a:t>
            </a:r>
            <a:endParaRPr lang="en-US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Waveguide: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refractive index </a:t>
            </a:r>
            <a:r>
              <a:rPr lang="en-US" sz="2400" b="1" dirty="0" smtClean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ilicon </a:t>
            </a:r>
            <a:r>
              <a:rPr lang="en-US" sz="2400" b="1" dirty="0" smtClean="0">
                <a:solidFill>
                  <a:schemeClr val="tx2"/>
                </a:solidFill>
              </a:rPr>
              <a:t>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 </a:t>
            </a:r>
            <a:r>
              <a:rPr lang="en-US" sz="2400" b="1" dirty="0" smtClean="0">
                <a:solidFill>
                  <a:schemeClr val="tx2"/>
                </a:solidFill>
              </a:rPr>
              <a:t>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nsulator (SOI)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WDM: Wave Length Division Multiplexing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 interfacing cores having exclusive access to λ/n wavelengths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700" dirty="0" smtClean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 smtClean="0">
              <a:solidFill>
                <a:srgbClr val="006600"/>
              </a:solidFill>
            </a:endParaRPr>
          </a:p>
          <a:p>
            <a:pPr algn="just">
              <a:buClr>
                <a:schemeClr val="tx1"/>
              </a:buClr>
            </a:pPr>
            <a:endParaRPr lang="en-US" sz="2400" b="1" dirty="0">
              <a:solidFill>
                <a:srgbClr val="006600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1100" b="1" dirty="0" smtClean="0">
              <a:solidFill>
                <a:schemeClr val="tx1"/>
              </a:solidFill>
            </a:endParaRPr>
          </a:p>
          <a:p>
            <a:endParaRPr lang="en-US" sz="8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0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Components of Photonic Ring</a:t>
            </a:r>
            <a:endParaRPr lang="en-US" sz="4400" b="1" dirty="0">
              <a:solidFill>
                <a:srgbClr val="FFC000"/>
              </a:solidFill>
            </a:endParaRPr>
          </a:p>
        </p:txBody>
      </p:sp>
      <p:pic>
        <p:nvPicPr>
          <p:cNvPr id="12" name="Picture 11" descr="C:\work\proposals\DOE CAREER Sudeep\career-doe5.png"/>
          <p:cNvPicPr>
            <a:picLocks noChangeAspect="1"/>
          </p:cNvPicPr>
          <p:nvPr/>
        </p:nvPicPr>
        <p:blipFill>
          <a:blip r:embed="rId2" cstate="print"/>
          <a:srcRect l="5634" t="24178" r="7104" b="15169"/>
          <a:stretch>
            <a:fillRect/>
          </a:stretch>
        </p:blipFill>
        <p:spPr bwMode="auto">
          <a:xfrm>
            <a:off x="319402" y="990600"/>
            <a:ext cx="821013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490734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Microring</a:t>
            </a:r>
            <a:r>
              <a:rPr lang="en-US" sz="2400" b="1" dirty="0" smtClean="0">
                <a:solidFill>
                  <a:schemeClr val="accent2"/>
                </a:solidFill>
              </a:rPr>
              <a:t> resonators</a:t>
            </a:r>
            <a:r>
              <a:rPr lang="en-US" sz="2400" b="1" dirty="0" smtClean="0"/>
              <a:t> as couplers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Destructive overlap with older messages in ring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cs typeface="Arial" pitchFamily="34" charset="0"/>
              </a:rPr>
              <a:t>Attenuators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before each modulator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Sink for corresponding wavelength if signal goes full circle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Photonic Region </a:t>
            </a:r>
            <a:r>
              <a:rPr lang="en-US" sz="4400" b="1" dirty="0">
                <a:solidFill>
                  <a:srgbClr val="FFC000"/>
                </a:solidFill>
              </a:rPr>
              <a:t>of </a:t>
            </a:r>
            <a:r>
              <a:rPr lang="en-US" sz="4400" b="1" dirty="0" smtClean="0">
                <a:solidFill>
                  <a:srgbClr val="FFC000"/>
                </a:solidFill>
              </a:rPr>
              <a:t>Influence (PRI)</a:t>
            </a:r>
            <a:endParaRPr lang="en-US" sz="4400" b="1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887084" y="1295400"/>
            <a:ext cx="4894716" cy="5486400"/>
            <a:chOff x="859972" y="315913"/>
            <a:chExt cx="4894716" cy="5094287"/>
          </a:xfrm>
        </p:grpSpPr>
        <p:sp>
          <p:nvSpPr>
            <p:cNvPr id="7" name="Rectangle 6"/>
            <p:cNvSpPr/>
            <p:nvPr/>
          </p:nvSpPr>
          <p:spPr>
            <a:xfrm>
              <a:off x="4789488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11713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00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4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38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49713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27488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3734594" y="1762919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005931" y="177403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210594" y="1762919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452562" y="1763713"/>
              <a:ext cx="436563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90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52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14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52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4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6600" y="15240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0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4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76600" y="2209800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0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52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14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76600" y="2895600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46225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6000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24200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10000" y="13176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46225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6000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0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6225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6000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4200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10000" y="26892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3733006" y="245983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005138" y="2470150"/>
              <a:ext cx="436562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210594" y="245983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459706" y="2448719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557338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97113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35313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21113" y="3375025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3733006" y="3188494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994025" y="3167063"/>
              <a:ext cx="436563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210594" y="314563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459706" y="314563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8" idx="3"/>
              <a:endCxn id="39" idx="1"/>
            </p:cNvCxnSpPr>
            <p:nvPr/>
          </p:nvCxnSpPr>
          <p:spPr>
            <a:xfrm>
              <a:off x="1774825" y="1431925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568575" y="1423988"/>
              <a:ext cx="512763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298825" y="14366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74825" y="21209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568575" y="2109788"/>
              <a:ext cx="512763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352800" y="21097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785938" y="28178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579688" y="28082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309938" y="28194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5463" y="3503613"/>
              <a:ext cx="512762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01913" y="34925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309938" y="34925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038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00600" y="838200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049713" y="14239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822825" y="14366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572000" y="12954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22888" y="12954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071938" y="21097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811713" y="21224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560888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1775" y="19812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092575" y="2795588"/>
              <a:ext cx="512763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833938" y="28082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583113" y="26670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34000" y="26670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4081463" y="3492500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822825" y="3494088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572000" y="33528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22888" y="3352800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90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752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14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76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57338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97113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35313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21113" y="40719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3733006" y="3885407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2994819" y="386318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2209801" y="3841750"/>
              <a:ext cx="436562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1458913" y="3841750"/>
              <a:ext cx="436562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785938" y="3514725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579688" y="35052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309938" y="35163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795463" y="4200525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601913" y="41894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309938" y="41894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833938" y="35052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4800600" y="3592513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4071938" y="41894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2825" y="41910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4572000" y="40497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2888" y="40497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57338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97113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35313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21113" y="4757738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3733006" y="4571207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2994819" y="4548982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2209801" y="4527550"/>
              <a:ext cx="436562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1458913" y="4527550"/>
              <a:ext cx="436562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785938" y="4200525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579688" y="41910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309938" y="42021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795463" y="4886325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601913" y="48752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309938" y="4875213"/>
              <a:ext cx="511175" cy="1587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833938" y="41910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4800600" y="4278313"/>
              <a:ext cx="609600" cy="533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IP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081463" y="4864100"/>
              <a:ext cx="512762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822825" y="4876800"/>
              <a:ext cx="511175" cy="1588"/>
            </a:xfrm>
            <a:prstGeom prst="line">
              <a:avLst/>
            </a:prstGeom>
            <a:ln w="1905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4572000" y="47355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322888" y="4735513"/>
              <a:ext cx="228600" cy="228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>
              <a:off x="4483894" y="1751807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4507706" y="4548982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4506119" y="3798094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4506119" y="3112294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4507706" y="2426494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5258594" y="1762919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267325" y="4538663"/>
              <a:ext cx="436563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5269706" y="3820319"/>
              <a:ext cx="434975" cy="1588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5268119" y="3112294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5268119" y="2437607"/>
              <a:ext cx="434975" cy="1587"/>
            </a:xfrm>
            <a:prstGeom prst="line">
              <a:avLst/>
            </a:prstGeom>
            <a:ln w="25400" cmpd="tri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1197428" y="914400"/>
              <a:ext cx="4038600" cy="381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33350" cmpd="thickThin">
              <a:solidFill>
                <a:srgbClr val="FF0000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133350" h="133350" prst="relaxedInset"/>
              <a:bevelB w="13335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4572000" y="12954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600200" y="12954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4572000" y="4038600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546225" y="4092575"/>
              <a:ext cx="2286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59972" y="729344"/>
              <a:ext cx="1676400" cy="15240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495800" y="762000"/>
              <a:ext cx="1066800" cy="8382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14400" y="3472542"/>
              <a:ext cx="2514600" cy="15240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572000" y="2743200"/>
              <a:ext cx="1066800" cy="2286000"/>
            </a:xfrm>
            <a:prstGeom prst="rect">
              <a:avLst/>
            </a:prstGeom>
            <a:noFill/>
            <a:ln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6" name="TextBox 164"/>
            <p:cNvSpPr txBox="1">
              <a:spLocks noChangeArrowheads="1"/>
            </p:cNvSpPr>
            <p:nvPr/>
          </p:nvSpPr>
          <p:spPr bwMode="auto">
            <a:xfrm>
              <a:off x="896938" y="315913"/>
              <a:ext cx="13350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4 </a:t>
              </a:r>
            </a:p>
          </p:txBody>
        </p:sp>
        <p:sp>
          <p:nvSpPr>
            <p:cNvPr id="157" name="TextBox 165"/>
            <p:cNvSpPr txBox="1">
              <a:spLocks noChangeArrowheads="1"/>
            </p:cNvSpPr>
            <p:nvPr/>
          </p:nvSpPr>
          <p:spPr bwMode="auto">
            <a:xfrm>
              <a:off x="4379913" y="381000"/>
              <a:ext cx="13350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1 </a:t>
              </a:r>
            </a:p>
          </p:txBody>
        </p:sp>
        <p:sp>
          <p:nvSpPr>
            <p:cNvPr id="158" name="TextBox 166"/>
            <p:cNvSpPr txBox="1">
              <a:spLocks noChangeArrowheads="1"/>
            </p:cNvSpPr>
            <p:nvPr/>
          </p:nvSpPr>
          <p:spPr bwMode="auto">
            <a:xfrm>
              <a:off x="914400" y="5029200"/>
              <a:ext cx="13350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6 </a:t>
              </a:r>
            </a:p>
          </p:txBody>
        </p:sp>
        <p:sp>
          <p:nvSpPr>
            <p:cNvPr id="159" name="TextBox 167"/>
            <p:cNvSpPr txBox="1">
              <a:spLocks noChangeArrowheads="1"/>
            </p:cNvSpPr>
            <p:nvPr/>
          </p:nvSpPr>
          <p:spPr bwMode="auto">
            <a:xfrm>
              <a:off x="4419600" y="5040313"/>
              <a:ext cx="13350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PRI SIZE = 3 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228600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N</a:t>
            </a:r>
            <a:r>
              <a:rPr lang="en-US" sz="2400" b="1" dirty="0" smtClean="0">
                <a:solidFill>
                  <a:schemeClr val="tx1"/>
                </a:solidFill>
              </a:rPr>
              <a:t>umber of cores around gateway utilizing  photonic path</a:t>
            </a:r>
          </a:p>
        </p:txBody>
      </p:sp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700" b="1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</a:rPr>
              <a:t> 6-tuple &lt;</a:t>
            </a:r>
            <a:r>
              <a:rPr lang="en-US" sz="2400" b="1" i="1" dirty="0" err="1" smtClean="0">
                <a:solidFill>
                  <a:schemeClr val="tx1"/>
                </a:solidFill>
              </a:rPr>
              <a:t>k,b,n,r,w,c</a:t>
            </a:r>
            <a:r>
              <a:rPr lang="en-US" sz="2400" b="1" dirty="0" smtClean="0">
                <a:solidFill>
                  <a:schemeClr val="tx1"/>
                </a:solidFill>
              </a:rPr>
              <a:t>&gt; </a:t>
            </a:r>
            <a:r>
              <a:rPr lang="en-US" sz="2400" b="1" dirty="0" err="1" smtClean="0">
                <a:solidFill>
                  <a:schemeClr val="tx1"/>
                </a:solidFill>
              </a:rPr>
              <a:t>Paramerization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</a:p>
          <a:p>
            <a:pPr lvl="2" algn="just"/>
            <a:r>
              <a:rPr lang="en-US" sz="2400" b="1" dirty="0" smtClean="0">
                <a:solidFill>
                  <a:schemeClr val="tx1"/>
                </a:solidFill>
              </a:rPr>
              <a:t> 	</a:t>
            </a:r>
            <a:r>
              <a:rPr lang="en-US" sz="2400" b="1" i="1" dirty="0" smtClean="0">
                <a:solidFill>
                  <a:schemeClr val="tx1"/>
                </a:solidFill>
              </a:rPr>
              <a:t>k</a:t>
            </a:r>
            <a:r>
              <a:rPr lang="en-US" sz="2400" b="1" dirty="0" smtClean="0">
                <a:solidFill>
                  <a:schemeClr val="tx1"/>
                </a:solidFill>
              </a:rPr>
              <a:t>: Number of photonic rings</a:t>
            </a:r>
          </a:p>
          <a:p>
            <a:pPr lvl="2" algn="just"/>
            <a:r>
              <a:rPr lang="en-US" sz="2400" b="1" dirty="0" smtClean="0">
                <a:solidFill>
                  <a:schemeClr val="tx1"/>
                </a:solidFill>
              </a:rPr>
              <a:t> 	</a:t>
            </a:r>
            <a:r>
              <a:rPr lang="en-US" sz="2400" b="1" i="1" dirty="0" smtClean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err="1">
                <a:solidFill>
                  <a:schemeClr val="tx1"/>
                </a:solidFill>
              </a:rPr>
              <a:t>B</a:t>
            </a:r>
            <a:r>
              <a:rPr lang="en-US" sz="2400" b="1" dirty="0" err="1" smtClean="0">
                <a:solidFill>
                  <a:schemeClr val="tx1"/>
                </a:solidFill>
              </a:rPr>
              <a:t>itwidth</a:t>
            </a:r>
            <a:r>
              <a:rPr lang="en-US" sz="2400" b="1" dirty="0" smtClean="0">
                <a:solidFill>
                  <a:schemeClr val="tx1"/>
                </a:solidFill>
              </a:rPr>
              <a:t> of the waveguides</a:t>
            </a:r>
          </a:p>
          <a:p>
            <a:pPr lvl="2" algn="just"/>
            <a:r>
              <a:rPr lang="en-US" sz="2400" b="1" dirty="0" smtClean="0">
                <a:solidFill>
                  <a:schemeClr val="tx1"/>
                </a:solidFill>
              </a:rPr>
              <a:t> 	</a:t>
            </a:r>
            <a:r>
              <a:rPr lang="en-US" sz="2400" b="1" i="1" dirty="0" smtClean="0">
                <a:solidFill>
                  <a:schemeClr val="tx1"/>
                </a:solidFill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</a:rPr>
              <a:t>: Number of gateway interfaces</a:t>
            </a:r>
          </a:p>
          <a:p>
            <a:pPr lvl="2" algn="just"/>
            <a:r>
              <a:rPr lang="en-US" sz="2400" b="1" dirty="0" smtClean="0">
                <a:solidFill>
                  <a:schemeClr val="tx1"/>
                </a:solidFill>
              </a:rPr>
              <a:t> 	</a:t>
            </a:r>
            <a:r>
              <a:rPr lang="en-US" sz="2400" b="1" i="1" dirty="0" smtClean="0">
                <a:solidFill>
                  <a:schemeClr val="tx1"/>
                </a:solidFill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</a:rPr>
              <a:t>:  PRI size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lvl="2" algn="just"/>
            <a:r>
              <a:rPr lang="en-US" sz="2400" b="1" dirty="0" smtClean="0">
                <a:solidFill>
                  <a:schemeClr val="tx1"/>
                </a:solidFill>
              </a:rPr>
              <a:t> 	</a:t>
            </a:r>
            <a:r>
              <a:rPr lang="en-US" sz="2400" b="1" i="1" dirty="0" smtClean="0">
                <a:solidFill>
                  <a:schemeClr val="tx1"/>
                </a:solidFill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</a:rPr>
              <a:t>: Number of WDM channels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lvl="2" algn="just"/>
            <a:r>
              <a:rPr lang="en-US" sz="2400" b="1" dirty="0" smtClean="0">
                <a:solidFill>
                  <a:schemeClr val="tx1"/>
                </a:solidFill>
              </a:rPr>
              <a:t> 	</a:t>
            </a:r>
            <a:r>
              <a:rPr lang="en-US" sz="2400" b="1" i="1" dirty="0" smtClean="0">
                <a:solidFill>
                  <a:schemeClr val="tx1"/>
                </a:solidFill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</a:rPr>
              <a:t>: Number of cores in the CMP</a:t>
            </a: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1100" dirty="0" smtClean="0"/>
          </a:p>
          <a:p>
            <a:pPr>
              <a:buFont typeface="Wingdings" pitchFamily="2" charset="2"/>
              <a:buChar char="q"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22" y="-25758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PHOTON Multi Ring Topology </a:t>
            </a:r>
            <a:endParaRPr lang="en-US" sz="4400" b="1" dirty="0">
              <a:solidFill>
                <a:srgbClr val="FFC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838200"/>
            <a:ext cx="2948033" cy="2624328"/>
            <a:chOff x="76200" y="838200"/>
            <a:chExt cx="2948033" cy="26243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38200"/>
              <a:ext cx="2948033" cy="2624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59258" y="2514600"/>
              <a:ext cx="2438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k=4,b=256, n=16,r=2,w=16,c=36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32679" y="838200"/>
            <a:ext cx="3050628" cy="2743200"/>
            <a:chOff x="6032679" y="838200"/>
            <a:chExt cx="3050628" cy="2743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2679" y="838200"/>
              <a:ext cx="3050628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441990" y="2558877"/>
              <a:ext cx="2438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k=5,b=256, n=16,r=2,w=16,c=36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59805" y="838200"/>
            <a:ext cx="2952427" cy="2743200"/>
            <a:chOff x="3059805" y="838200"/>
            <a:chExt cx="2952427" cy="2743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05" y="838200"/>
              <a:ext cx="2952427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418704" y="2514600"/>
              <a:ext cx="2438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k=3,b=256, n=12,r=2,w=16,c=36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endParaRPr lang="en-US" sz="2400" b="1" dirty="0" smtClean="0"/>
          </a:p>
          <a:p>
            <a:endParaRPr lang="en-US" sz="2400" b="1" dirty="0"/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" y="0"/>
            <a:ext cx="9144000" cy="8229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System Level Architecture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72208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Electrical Mesh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n-US" sz="2400" b="1" dirty="0" smtClean="0"/>
              <a:t>Wormhole switching  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Flit width of 256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Regular 2D electrical mesh topology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Input queued crossbar, with 4-flit buffer at ports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Enhanced XY dimension order routing</a:t>
            </a:r>
            <a:r>
              <a:rPr lang="en-US" sz="2400" b="1" dirty="0" smtClean="0"/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411141"/>
            <a:ext cx="78353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Photonic ring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Parallel waveguides = flit width = 256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Gateway interface routers</a:t>
            </a:r>
            <a:r>
              <a:rPr lang="en-US" sz="2400" b="1" dirty="0" smtClean="0"/>
              <a:t> enable inter-layer transfers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b="1" dirty="0" smtClean="0"/>
              <a:t> Reduces router overhead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1054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ACK/NACK flow control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If multiple requests contend for access to the photonic waveguide at a gateway interface, then the </a:t>
            </a:r>
            <a:r>
              <a:rPr lang="en-US" sz="2400" b="1" dirty="0" smtClean="0">
                <a:solidFill>
                  <a:srgbClr val="00B0F0"/>
                </a:solidFill>
              </a:rPr>
              <a:t>request with the furthest distance given priority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5F91-9FC9-4B39-B119-0CAFAF928A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1176</Words>
  <Application>Microsoft Office PowerPoint</Application>
  <PresentationFormat>On-screen Show (4:3)</PresentationFormat>
  <Paragraphs>1408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Ameya</dc:creator>
  <cp:lastModifiedBy>SEAGATE</cp:lastModifiedBy>
  <cp:revision>315</cp:revision>
  <dcterms:created xsi:type="dcterms:W3CDTF">2009-11-26T23:58:40Z</dcterms:created>
  <dcterms:modified xsi:type="dcterms:W3CDTF">2009-12-06T14:39:44Z</dcterms:modified>
</cp:coreProperties>
</file>