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55" r:id="rId2"/>
    <p:sldId id="405" r:id="rId3"/>
    <p:sldId id="406" r:id="rId4"/>
    <p:sldId id="457" r:id="rId5"/>
    <p:sldId id="407" r:id="rId6"/>
    <p:sldId id="409" r:id="rId7"/>
    <p:sldId id="430" r:id="rId8"/>
    <p:sldId id="442" r:id="rId9"/>
    <p:sldId id="403" r:id="rId10"/>
    <p:sldId id="422" r:id="rId11"/>
    <p:sldId id="424" r:id="rId12"/>
    <p:sldId id="436" r:id="rId13"/>
    <p:sldId id="432" r:id="rId14"/>
    <p:sldId id="458" r:id="rId15"/>
    <p:sldId id="433" r:id="rId16"/>
    <p:sldId id="444" r:id="rId17"/>
    <p:sldId id="434" r:id="rId18"/>
    <p:sldId id="435" r:id="rId19"/>
    <p:sldId id="456" r:id="rId20"/>
    <p:sldId id="437" r:id="rId21"/>
    <p:sldId id="425" r:id="rId22"/>
    <p:sldId id="438" r:id="rId23"/>
    <p:sldId id="452" r:id="rId24"/>
    <p:sldId id="413" r:id="rId25"/>
    <p:sldId id="445" r:id="rId26"/>
    <p:sldId id="446" r:id="rId27"/>
    <p:sldId id="447" r:id="rId28"/>
    <p:sldId id="450" r:id="rId29"/>
    <p:sldId id="459" r:id="rId30"/>
    <p:sldId id="451" r:id="rId31"/>
    <p:sldId id="419" r:id="rId32"/>
    <p:sldId id="443" r:id="rId33"/>
    <p:sldId id="420" r:id="rId34"/>
    <p:sldId id="421" r:id="rId35"/>
    <p:sldId id="453" r:id="rId36"/>
    <p:sldId id="414" r:id="rId37"/>
    <p:sldId id="416" r:id="rId38"/>
    <p:sldId id="460" r:id="rId39"/>
    <p:sldId id="439" r:id="rId40"/>
    <p:sldId id="454" r:id="rId41"/>
    <p:sldId id="417" r:id="rId42"/>
    <p:sldId id="418" r:id="rId43"/>
  </p:sldIdLst>
  <p:sldSz cx="9144000" cy="6858000" type="screen4x3"/>
  <p:notesSz cx="7077075" cy="9383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29668"/>
    <a:srgbClr val="FF66CC"/>
    <a:srgbClr val="3399FF"/>
    <a:srgbClr val="FF99CC"/>
    <a:srgbClr val="66FFFF"/>
    <a:srgbClr val="CC00CC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68451" autoAdjust="0"/>
  </p:normalViewPr>
  <p:slideViewPr>
    <p:cSldViewPr snapToObjects="1">
      <p:cViewPr varScale="1">
        <p:scale>
          <a:sx n="61" d="100"/>
          <a:sy n="61" d="100"/>
        </p:scale>
        <p:origin x="-1068" y="-9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14" y="-90"/>
      </p:cViewPr>
      <p:guideLst>
        <p:guide orient="horz" pos="2956"/>
        <p:guide pos="22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research\conferences\IPDPS2010\PDSEC10ParallelDistributedScientificEngineeringComputing\measure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research\conferences\IPDPS2010\PDSEC10ParallelDistributedScientificEngineeringComputing\measure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research\conferences\IPDPS2010\PDSEC10ParallelDistributedScientificEngineeringComputing\measure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research\conferences\IPDPS2010\PDSEC10ParallelDistributedScientificEngineeringComputing\measure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research\conferences\IPDPS2010\PDSEC10ParallelDistributedScientificEngineeringComputing\measure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H:\research\conferences\IPDPS2010\PDSEC10ParallelDistributedScientificEngineeringComputing\measure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1"/>
          <c:order val="0"/>
          <c:tx>
            <c:v>8 core xeon 5355</c:v>
          </c:tx>
          <c:marker>
            <c:symbol val="none"/>
          </c:marker>
          <c:cat>
            <c:numRef>
              <c:f>chromosomeChart!$M$2:$M$14</c:f>
              <c:numCache>
                <c:formatCode>General</c:formatCode>
                <c:ptCount val="1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100</c:v>
                </c:pt>
                <c:pt idx="9">
                  <c:v>200</c:v>
                </c:pt>
                <c:pt idx="10">
                  <c:v>400</c:v>
                </c:pt>
                <c:pt idx="11">
                  <c:v>800</c:v>
                </c:pt>
                <c:pt idx="12">
                  <c:v>1500</c:v>
                </c:pt>
              </c:numCache>
            </c:numRef>
          </c:cat>
          <c:val>
            <c:numRef>
              <c:f>chromosomeChart!$S$2:$S$14</c:f>
              <c:numCache>
                <c:formatCode>General</c:formatCode>
                <c:ptCount val="13"/>
                <c:pt idx="0">
                  <c:v>10.117700000000001</c:v>
                </c:pt>
                <c:pt idx="1">
                  <c:v>10.18952</c:v>
                </c:pt>
                <c:pt idx="2">
                  <c:v>20.298199999999948</c:v>
                </c:pt>
                <c:pt idx="3">
                  <c:v>20.550980000000031</c:v>
                </c:pt>
                <c:pt idx="4">
                  <c:v>30.586560000000002</c:v>
                </c:pt>
                <c:pt idx="5">
                  <c:v>41.021060000000006</c:v>
                </c:pt>
                <c:pt idx="6">
                  <c:v>54.521740000000001</c:v>
                </c:pt>
                <c:pt idx="7">
                  <c:v>71.462460000000007</c:v>
                </c:pt>
                <c:pt idx="8">
                  <c:v>132.96340000000001</c:v>
                </c:pt>
                <c:pt idx="9">
                  <c:v>260.51799999999969</c:v>
                </c:pt>
                <c:pt idx="10">
                  <c:v>539.54040000000009</c:v>
                </c:pt>
                <c:pt idx="11">
                  <c:v>1040.9680000000001</c:v>
                </c:pt>
                <c:pt idx="12">
                  <c:v>1970.2739999999999</c:v>
                </c:pt>
              </c:numCache>
            </c:numRef>
          </c:val>
        </c:ser>
        <c:ser>
          <c:idx val="0"/>
          <c:order val="1"/>
          <c:tx>
            <c:v>quad core q6600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chromosomeChart!$G$2:$G$14</c:f>
              <c:numCache>
                <c:formatCode>General</c:formatCode>
                <c:ptCount val="13"/>
                <c:pt idx="0">
                  <c:v>11.010620000000001</c:v>
                </c:pt>
                <c:pt idx="1">
                  <c:v>22.241619999999944</c:v>
                </c:pt>
                <c:pt idx="2">
                  <c:v>34.578960000000009</c:v>
                </c:pt>
                <c:pt idx="3">
                  <c:v>45.692980000000013</c:v>
                </c:pt>
                <c:pt idx="4">
                  <c:v>58.371540000000003</c:v>
                </c:pt>
                <c:pt idx="5">
                  <c:v>92.220439999999982</c:v>
                </c:pt>
                <c:pt idx="6">
                  <c:v>118.14940000000001</c:v>
                </c:pt>
                <c:pt idx="7">
                  <c:v>146.87520000000001</c:v>
                </c:pt>
                <c:pt idx="8">
                  <c:v>289.17019999999928</c:v>
                </c:pt>
                <c:pt idx="9">
                  <c:v>580.15219999999829</c:v>
                </c:pt>
                <c:pt idx="10">
                  <c:v>1228.1619999999998</c:v>
                </c:pt>
              </c:numCache>
            </c:numRef>
          </c:val>
        </c:ser>
        <c:marker val="1"/>
        <c:axId val="84005632"/>
        <c:axId val="83939712"/>
      </c:lineChart>
      <c:catAx>
        <c:axId val="84005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Chromosomes</a:t>
                </a:r>
              </a:p>
            </c:rich>
          </c:tx>
          <c:layout/>
        </c:title>
        <c:numFmt formatCode="General" sourceLinked="1"/>
        <c:tickLblPos val="nextTo"/>
        <c:crossAx val="83939712"/>
        <c:crosses val="autoZero"/>
        <c:auto val="1"/>
        <c:lblAlgn val="ctr"/>
        <c:lblOffset val="100"/>
      </c:catAx>
      <c:valAx>
        <c:axId val="83939712"/>
        <c:scaling>
          <c:orientation val="minMax"/>
          <c:max val="2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</c:title>
        <c:numFmt formatCode="General" sourceLinked="1"/>
        <c:tickLblPos val="nextTo"/>
        <c:crossAx val="840056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0584198528716527"/>
          <c:y val="3.0976299578251567E-2"/>
          <c:w val="0.57414498087876997"/>
          <c:h val="0.73142880170184066"/>
        </c:manualLayout>
      </c:layout>
      <c:barChart>
        <c:barDir val="col"/>
        <c:grouping val="stacked"/>
        <c:ser>
          <c:idx val="1"/>
          <c:order val="0"/>
          <c:tx>
            <c:v>active time</c:v>
          </c:tx>
          <c:spPr>
            <a:solidFill>
              <a:srgbClr val="4C785D"/>
            </a:solidFill>
          </c:spPr>
          <c:cat>
            <c:numRef>
              <c:f>'thread Profile'!$I$27:$I$34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'thread Profile'!$B$11:$B$18</c:f>
              <c:numCache>
                <c:formatCode>General</c:formatCode>
                <c:ptCount val="8"/>
                <c:pt idx="0">
                  <c:v>209.03900000000002</c:v>
                </c:pt>
                <c:pt idx="1">
                  <c:v>214.82400000000001</c:v>
                </c:pt>
                <c:pt idx="2">
                  <c:v>218.92400000000001</c:v>
                </c:pt>
                <c:pt idx="3">
                  <c:v>218.64399999999998</c:v>
                </c:pt>
                <c:pt idx="4">
                  <c:v>217.89400000000001</c:v>
                </c:pt>
                <c:pt idx="5">
                  <c:v>217.65600000000001</c:v>
                </c:pt>
                <c:pt idx="6">
                  <c:v>207.88100000000028</c:v>
                </c:pt>
                <c:pt idx="7">
                  <c:v>208.42700000000028</c:v>
                </c:pt>
              </c:numCache>
            </c:numRef>
          </c:val>
        </c:ser>
        <c:ser>
          <c:idx val="2"/>
          <c:order val="1"/>
          <c:tx>
            <c:v>wait time</c:v>
          </c:tx>
          <c:spPr>
            <a:solidFill>
              <a:srgbClr val="86AB59"/>
            </a:solidFill>
          </c:spPr>
          <c:cat>
            <c:numRef>
              <c:f>'thread Profile'!$I$27:$I$34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'thread Profile'!$D$11:$D$19</c:f>
              <c:numCache>
                <c:formatCode>General</c:formatCode>
                <c:ptCount val="9"/>
                <c:pt idx="0">
                  <c:v>10.951000000000002</c:v>
                </c:pt>
                <c:pt idx="1">
                  <c:v>2.0000000000000044E-3</c:v>
                </c:pt>
                <c:pt idx="2">
                  <c:v>1.7469999999999994</c:v>
                </c:pt>
                <c:pt idx="3">
                  <c:v>0.62500000000000122</c:v>
                </c:pt>
                <c:pt idx="4">
                  <c:v>1.3752</c:v>
                </c:pt>
                <c:pt idx="5">
                  <c:v>1.6140600000000001</c:v>
                </c:pt>
                <c:pt idx="6">
                  <c:v>11.389600000000017</c:v>
                </c:pt>
                <c:pt idx="7">
                  <c:v>11.214700000000001</c:v>
                </c:pt>
              </c:numCache>
            </c:numRef>
          </c:val>
        </c:ser>
        <c:ser>
          <c:idx val="0"/>
          <c:order val="2"/>
          <c:tx>
            <c:v>spin time</c:v>
          </c:tx>
          <c:spPr>
            <a:solidFill>
              <a:schemeClr val="accent4">
                <a:lumMod val="25000"/>
                <a:lumOff val="75000"/>
              </a:schemeClr>
            </a:solidFill>
          </c:spPr>
          <c:cat>
            <c:numRef>
              <c:f>'thread Profile'!$I$27:$I$34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'thread Profile'!$C$11:$C$19</c:f>
              <c:numCache>
                <c:formatCode>General</c:formatCode>
                <c:ptCount val="9"/>
                <c:pt idx="0">
                  <c:v>6.0000000000000131E-3</c:v>
                </c:pt>
                <c:pt idx="1">
                  <c:v>8.2000000000000011</c:v>
                </c:pt>
                <c:pt idx="2">
                  <c:v>6.0000000000000131E-3</c:v>
                </c:pt>
                <c:pt idx="3">
                  <c:v>6.0000000000000131E-3</c:v>
                </c:pt>
                <c:pt idx="4">
                  <c:v>6.0000000000000131E-3</c:v>
                </c:pt>
                <c:pt idx="5">
                  <c:v>6.0000000000000131E-3</c:v>
                </c:pt>
                <c:pt idx="6">
                  <c:v>6.0000000000000131E-3</c:v>
                </c:pt>
                <c:pt idx="7">
                  <c:v>6.0000000000000131E-3</c:v>
                </c:pt>
              </c:numCache>
            </c:numRef>
          </c:val>
        </c:ser>
        <c:ser>
          <c:idx val="3"/>
          <c:order val="3"/>
          <c:tx>
            <c:v>under utilized</c:v>
          </c:tx>
          <c:spPr>
            <a:solidFill>
              <a:srgbClr val="C00000"/>
            </a:solidFill>
          </c:spPr>
          <c:cat>
            <c:numRef>
              <c:f>'thread Profile'!$I$27:$I$34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'thread Profile'!$E$11:$E$18</c:f>
              <c:numCache>
                <c:formatCode>General</c:formatCode>
                <c:ptCount val="8"/>
                <c:pt idx="0">
                  <c:v>10.7399</c:v>
                </c:pt>
              </c:numCache>
            </c:numRef>
          </c:val>
        </c:ser>
        <c:overlap val="100"/>
        <c:axId val="83970688"/>
        <c:axId val="84013824"/>
      </c:barChart>
      <c:catAx>
        <c:axId val="83970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</a:t>
                </a:r>
              </a:p>
            </c:rich>
          </c:tx>
          <c:layout>
            <c:manualLayout>
              <c:xMode val="edge"/>
              <c:yMode val="edge"/>
              <c:x val="0.35781430446194334"/>
              <c:y val="0.87868037328667492"/>
            </c:manualLayout>
          </c:layout>
        </c:title>
        <c:numFmt formatCode="General" sourceLinked="1"/>
        <c:tickLblPos val="nextTo"/>
        <c:crossAx val="84013824"/>
        <c:crosses val="autoZero"/>
        <c:auto val="1"/>
        <c:lblAlgn val="ctr"/>
        <c:lblOffset val="100"/>
      </c:catAx>
      <c:valAx>
        <c:axId val="84013824"/>
        <c:scaling>
          <c:orientation val="minMax"/>
          <c:max val="26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</c:title>
        <c:numFmt formatCode="General" sourceLinked="1"/>
        <c:tickLblPos val="nextTo"/>
        <c:crossAx val="83970688"/>
        <c:crosses val="autoZero"/>
        <c:crossBetween val="between"/>
      </c:valAx>
    </c:plotArea>
    <c:legend>
      <c:legendPos val="r"/>
      <c:layout/>
    </c:legend>
    <c:plotVisOnly val="1"/>
  </c:chart>
  <c:spPr>
    <a:noFill/>
  </c:spPr>
  <c:txPr>
    <a:bodyPr/>
    <a:lstStyle/>
    <a:p>
      <a:pPr>
        <a:defRPr sz="20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chemeClr val="tx1"/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c:spPr>
          <c:cat>
            <c:strRef>
              <c:f>'speedUp Data'!$C$36:$D$36</c:f>
              <c:strCache>
                <c:ptCount val="2"/>
                <c:pt idx="0">
                  <c:v>compiler upgrade</c:v>
                </c:pt>
                <c:pt idx="1">
                  <c:v>manual tuning</c:v>
                </c:pt>
              </c:strCache>
            </c:strRef>
          </c:cat>
          <c:val>
            <c:numRef>
              <c:f>'speedUp Data'!$C$31:$D$31</c:f>
              <c:numCache>
                <c:formatCode>General</c:formatCode>
                <c:ptCount val="2"/>
                <c:pt idx="0">
                  <c:v>9</c:v>
                </c:pt>
                <c:pt idx="1">
                  <c:v>2</c:v>
                </c:pt>
              </c:numCache>
            </c:numRef>
          </c:val>
        </c:ser>
        <c:axId val="84445056"/>
        <c:axId val="84446592"/>
      </c:barChart>
      <c:catAx>
        <c:axId val="84445056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84446592"/>
        <c:crosses val="autoZero"/>
        <c:auto val="1"/>
        <c:lblAlgn val="ctr"/>
        <c:lblOffset val="100"/>
      </c:catAx>
      <c:valAx>
        <c:axId val="844465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/>
                  <a:t>Speedup</a:t>
                </a:r>
              </a:p>
            </c:rich>
          </c:tx>
          <c:layout/>
        </c:title>
        <c:numFmt formatCode="General" sourceLinked="1"/>
        <c:tickLblPos val="nextTo"/>
        <c:crossAx val="8444505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2"/>
  <c:chart>
    <c:title>
      <c:tx>
        <c:rich>
          <a:bodyPr/>
          <a:lstStyle/>
          <a:p>
            <a:pPr>
              <a:defRPr/>
            </a:pPr>
            <a:r>
              <a:rPr lang="en-US"/>
              <a:t>Instruction Mix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strRef>
              <c:f>graphs!$A$35:$A$37</c:f>
              <c:strCache>
                <c:ptCount val="3"/>
                <c:pt idx="0">
                  <c:v>FP</c:v>
                </c:pt>
                <c:pt idx="1">
                  <c:v>Other</c:v>
                </c:pt>
                <c:pt idx="2">
                  <c:v>Branch</c:v>
                </c:pt>
              </c:strCache>
            </c:strRef>
          </c:cat>
          <c:val>
            <c:numRef>
              <c:f>graphs!$B$35:$B$37</c:f>
              <c:numCache>
                <c:formatCode>General</c:formatCode>
                <c:ptCount val="3"/>
                <c:pt idx="0">
                  <c:v>80.19</c:v>
                </c:pt>
                <c:pt idx="1">
                  <c:v>14.760000000000005</c:v>
                </c:pt>
                <c:pt idx="2">
                  <c:v>5.05</c:v>
                </c:pt>
              </c:numCache>
            </c:numRef>
          </c:val>
        </c:ser>
        <c:axId val="84539648"/>
        <c:axId val="84344832"/>
      </c:barChart>
      <c:catAx>
        <c:axId val="84539648"/>
        <c:scaling>
          <c:orientation val="minMax"/>
        </c:scaling>
        <c:axPos val="b"/>
        <c:tickLblPos val="nextTo"/>
        <c:crossAx val="84344832"/>
        <c:crosses val="autoZero"/>
        <c:auto val="1"/>
        <c:lblAlgn val="ctr"/>
        <c:lblOffset val="100"/>
      </c:catAx>
      <c:valAx>
        <c:axId val="84344832"/>
        <c:scaling>
          <c:orientation val="minMax"/>
          <c:max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 Retired Instructions</a:t>
                </a:r>
              </a:p>
            </c:rich>
          </c:tx>
          <c:layout/>
        </c:title>
        <c:numFmt formatCode="General" sourceLinked="1"/>
        <c:tickLblPos val="nextTo"/>
        <c:crossAx val="84539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1"/>
          <c:order val="0"/>
          <c:tx>
            <c:v>8 core xeon 5355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chromosomeChart!$M$2:$M$14</c:f>
              <c:numCache>
                <c:formatCode>General</c:formatCode>
                <c:ptCount val="1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100</c:v>
                </c:pt>
                <c:pt idx="9">
                  <c:v>200</c:v>
                </c:pt>
                <c:pt idx="10">
                  <c:v>400</c:v>
                </c:pt>
                <c:pt idx="11">
                  <c:v>800</c:v>
                </c:pt>
                <c:pt idx="12">
                  <c:v>1500</c:v>
                </c:pt>
              </c:numCache>
            </c:numRef>
          </c:cat>
          <c:val>
            <c:numRef>
              <c:f>chromosomeChart!$S$2:$S$14</c:f>
              <c:numCache>
                <c:formatCode>General</c:formatCode>
                <c:ptCount val="13"/>
                <c:pt idx="0">
                  <c:v>10.117700000000001</c:v>
                </c:pt>
                <c:pt idx="1">
                  <c:v>10.18952</c:v>
                </c:pt>
                <c:pt idx="2">
                  <c:v>20.298199999999934</c:v>
                </c:pt>
                <c:pt idx="3">
                  <c:v>20.550980000000031</c:v>
                </c:pt>
                <c:pt idx="4">
                  <c:v>30.586560000000002</c:v>
                </c:pt>
                <c:pt idx="5">
                  <c:v>41.021060000000006</c:v>
                </c:pt>
                <c:pt idx="6">
                  <c:v>54.521740000000001</c:v>
                </c:pt>
                <c:pt idx="7">
                  <c:v>71.462460000000007</c:v>
                </c:pt>
                <c:pt idx="8">
                  <c:v>132.96340000000001</c:v>
                </c:pt>
                <c:pt idx="9">
                  <c:v>260.51799999999969</c:v>
                </c:pt>
                <c:pt idx="10">
                  <c:v>539.54040000000009</c:v>
                </c:pt>
                <c:pt idx="11">
                  <c:v>1040.9680000000001</c:v>
                </c:pt>
                <c:pt idx="12">
                  <c:v>1970.2739999999999</c:v>
                </c:pt>
              </c:numCache>
            </c:numRef>
          </c:val>
        </c:ser>
        <c:ser>
          <c:idx val="0"/>
          <c:order val="1"/>
          <c:tx>
            <c:v>quad core q6600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chromosomeChart!$G$2:$G$14</c:f>
              <c:numCache>
                <c:formatCode>General</c:formatCode>
                <c:ptCount val="13"/>
                <c:pt idx="0">
                  <c:v>11.010620000000001</c:v>
                </c:pt>
                <c:pt idx="1">
                  <c:v>22.24161999999993</c:v>
                </c:pt>
                <c:pt idx="2">
                  <c:v>34.578960000000009</c:v>
                </c:pt>
                <c:pt idx="3">
                  <c:v>45.692980000000013</c:v>
                </c:pt>
                <c:pt idx="4">
                  <c:v>58.371540000000003</c:v>
                </c:pt>
                <c:pt idx="5">
                  <c:v>92.220439999999982</c:v>
                </c:pt>
                <c:pt idx="6">
                  <c:v>118.14940000000001</c:v>
                </c:pt>
                <c:pt idx="7">
                  <c:v>146.87520000000001</c:v>
                </c:pt>
                <c:pt idx="8">
                  <c:v>289.17019999999923</c:v>
                </c:pt>
                <c:pt idx="9">
                  <c:v>580.15219999999806</c:v>
                </c:pt>
                <c:pt idx="10">
                  <c:v>1228.1619999999998</c:v>
                </c:pt>
              </c:numCache>
            </c:numRef>
          </c:val>
        </c:ser>
        <c:marker val="1"/>
        <c:axId val="84378368"/>
        <c:axId val="84380288"/>
      </c:lineChart>
      <c:catAx>
        <c:axId val="84378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Chromosomes</a:t>
                </a:r>
              </a:p>
            </c:rich>
          </c:tx>
          <c:layout/>
        </c:title>
        <c:numFmt formatCode="General" sourceLinked="1"/>
        <c:tickLblPos val="nextTo"/>
        <c:crossAx val="84380288"/>
        <c:crosses val="autoZero"/>
        <c:auto val="1"/>
        <c:lblAlgn val="ctr"/>
        <c:lblOffset val="100"/>
      </c:catAx>
      <c:valAx>
        <c:axId val="84380288"/>
        <c:scaling>
          <c:orientation val="minMax"/>
          <c:max val="2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</c:title>
        <c:numFmt formatCode="General" sourceLinked="1"/>
        <c:tickLblPos val="nextTo"/>
        <c:crossAx val="843783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1"/>
          <c:order val="0"/>
          <c:tx>
            <c:v>quad core q6600 64 bit lin</c:v>
          </c:tx>
          <c:spPr>
            <a:ln w="3810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numRef>
              <c:f>'speedUp Data'!$L$15:$L$18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'speedUp Data'!$O$15:$O$18</c:f>
              <c:numCache>
                <c:formatCode>General</c:formatCode>
                <c:ptCount val="4"/>
                <c:pt idx="0">
                  <c:v>1.5957446808510638</c:v>
                </c:pt>
                <c:pt idx="1">
                  <c:v>3.6585365853658542</c:v>
                </c:pt>
                <c:pt idx="2">
                  <c:v>6.666666666666667</c:v>
                </c:pt>
              </c:numCache>
            </c:numRef>
          </c:val>
        </c:ser>
        <c:ser>
          <c:idx val="0"/>
          <c:order val="1"/>
          <c:tx>
            <c:v>8 core xeon 5355 XP</c:v>
          </c:tx>
          <c:spPr>
            <a:ln w="38100">
              <a:solidFill>
                <a:schemeClr val="accent6">
                  <a:lumMod val="75000"/>
                  <a:lumOff val="25000"/>
                </a:schemeClr>
              </a:solidFill>
            </a:ln>
          </c:spPr>
          <c:marker>
            <c:spPr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c:spPr>
          </c:marker>
          <c:val>
            <c:numRef>
              <c:f>'speedUp Data'!$M$15:$M$18</c:f>
              <c:numCache>
                <c:formatCode>General</c:formatCode>
                <c:ptCount val="4"/>
                <c:pt idx="0">
                  <c:v>1.9762194921115905</c:v>
                </c:pt>
                <c:pt idx="1">
                  <c:v>3.5445708517178445</c:v>
                </c:pt>
                <c:pt idx="2">
                  <c:v>6.8082077937639607</c:v>
                </c:pt>
                <c:pt idx="3">
                  <c:v>12.596975718069618</c:v>
                </c:pt>
              </c:numCache>
            </c:numRef>
          </c:val>
        </c:ser>
        <c:ser>
          <c:idx val="2"/>
          <c:order val="2"/>
          <c:tx>
            <c:v>quad core q6600 32 bit win</c:v>
          </c:tx>
          <c:spPr>
            <a:ln w="38100">
              <a:solidFill>
                <a:srgbClr val="729668"/>
              </a:solidFill>
            </a:ln>
          </c:spPr>
          <c:marker>
            <c:spPr>
              <a:solidFill>
                <a:srgbClr val="729668"/>
              </a:solidFill>
            </c:spPr>
          </c:marker>
          <c:val>
            <c:numRef>
              <c:f>'speedUp Data'!$N$15:$N$17</c:f>
              <c:numCache>
                <c:formatCode>General</c:formatCode>
                <c:ptCount val="3"/>
                <c:pt idx="0">
                  <c:v>1.6129032258064515</c:v>
                </c:pt>
                <c:pt idx="1">
                  <c:v>3.157894736842108</c:v>
                </c:pt>
                <c:pt idx="2">
                  <c:v>5.9762670482978058</c:v>
                </c:pt>
              </c:numCache>
            </c:numRef>
          </c:val>
        </c:ser>
        <c:marker val="1"/>
        <c:axId val="84881408"/>
        <c:axId val="84883712"/>
      </c:lineChart>
      <c:catAx>
        <c:axId val="84881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84883712"/>
        <c:crosses val="autoZero"/>
        <c:auto val="1"/>
        <c:lblAlgn val="ctr"/>
        <c:lblOffset val="100"/>
      </c:catAx>
      <c:valAx>
        <c:axId val="848837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layout/>
        </c:title>
        <c:numFmt formatCode="General" sourceLinked="1"/>
        <c:tickLblPos val="nextTo"/>
        <c:crossAx val="8488140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7504" cy="4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t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571" y="1"/>
            <a:ext cx="3067504" cy="4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4528"/>
            <a:ext cx="3067504" cy="46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b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571" y="8914528"/>
            <a:ext cx="3067504" cy="46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pPr>
              <a:defRPr/>
            </a:pPr>
            <a:fld id="{C642A205-7FD2-415D-8CED-213552B8CE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7504" cy="4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t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571" y="1"/>
            <a:ext cx="3067504" cy="4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4850"/>
            <a:ext cx="4689475" cy="351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068" y="4456510"/>
            <a:ext cx="5192940" cy="42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4528"/>
            <a:ext cx="3067504" cy="46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b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571" y="8914528"/>
            <a:ext cx="3067504" cy="46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5240" rIns="90479" bIns="4524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pPr>
              <a:defRPr/>
            </a:pPr>
            <a:fld id="{04526638-6B6C-4121-A6AC-96F06CFB8E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A5019-6A6A-48E0-B28D-8F988CE442E2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eaLnBrk="1" hangingPunct="1"/>
            <a:endParaRPr lang="fr-CH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A5019-6A6A-48E0-B28D-8F988CE442E2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59485-E06E-431C-865F-7146B17A8363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CH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C6CE9-E07E-4765-B6BC-024D75B28F54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9CCA3-A836-40D8-A1CD-0F86ED1FB6DD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26832-9320-45F9-8733-E0C31DCEC368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CH" dirty="0" smtClean="0"/>
              <a:t>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26832-9320-45F9-8733-E0C31DCEC36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CH" dirty="0" smtClean="0"/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6638-6B6C-4121-A6AC-96F06CFB8ECF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8D026-BC5F-4CB5-BCCD-1931FDE6C25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A5019-6A6A-48E0-B28D-8F988CE442E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fr-CH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7"/>
          <p:cNvSpPr>
            <a:spLocks noChangeArrowheads="1"/>
          </p:cNvSpPr>
          <p:nvPr/>
        </p:nvSpPr>
        <p:spPr bwMode="auto">
          <a:xfrm>
            <a:off x="1098550" y="784225"/>
            <a:ext cx="7580313" cy="148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21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 bwMode="auto">
          <a:xfrm>
            <a:off x="1169988" y="1046163"/>
            <a:ext cx="7380287" cy="1012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r>
              <a:rPr lang="en-US"/>
              <a:t>Cliquez pour modifier le style du titre du masque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66863" y="2693988"/>
            <a:ext cx="6662737" cy="2994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7" name="Rectangle 10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22688" y="6357938"/>
            <a:ext cx="2271712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en-US"/>
              <a:t>RB - 2005</a:t>
            </a:r>
          </a:p>
        </p:txBody>
      </p:sp>
      <p:sp>
        <p:nvSpPr>
          <p:cNvPr id="9" name="Rectangle 10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3A0DCDC-223A-4C7E-AF68-B9090D693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B8DE-C27F-443B-ACF7-0BAF126722CB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5152-1811-4D02-A0F3-AC0FD376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  <p:sldLayoutId id="2147483685" r:id="rId13"/>
    <p:sldLayoutId id="2147483686" r:id="rId14"/>
    <p:sldLayoutId id="2147483688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3" r:id="rId26"/>
    <p:sldLayoutId id="2147483704" r:id="rId27"/>
    <p:sldLayoutId id="2147483705" r:id="rId28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tabLst>
          <a:tab pos="4572000" algn="l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tabLst>
          <a:tab pos="4572000" algn="l"/>
        </a:tabLst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tabLst>
          <a:tab pos="4572000" algn="l"/>
        </a:tabLst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tabLst>
          <a:tab pos="4572000" algn="l"/>
        </a:tabLst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tabLst>
          <a:tab pos="4572000" algn="l"/>
        </a:tabLst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tabLst>
          <a:tab pos="4572000" algn="l"/>
        </a:tabLst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tabLst>
          <a:tab pos="4572000" algn="l"/>
        </a:tabLst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tabLst>
          <a:tab pos="4572000" algn="l"/>
        </a:tabLst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tabLst>
          <a:tab pos="4572000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Ion Channel Kinetics with High-Performance Computation 	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9988" y="3214686"/>
            <a:ext cx="7545415" cy="2994025"/>
          </a:xfrm>
        </p:spPr>
        <p:txBody>
          <a:bodyPr/>
          <a:lstStyle/>
          <a:p>
            <a:r>
              <a:rPr lang="en-US" sz="2800" dirty="0" smtClean="0"/>
              <a:t>Allison Gehrke</a:t>
            </a:r>
          </a:p>
          <a:p>
            <a:r>
              <a:rPr lang="en-US" sz="2800" dirty="0" smtClean="0"/>
              <a:t>Dept. of Computer Science and Engineering</a:t>
            </a:r>
          </a:p>
          <a:p>
            <a:r>
              <a:rPr lang="en-US" sz="2800" dirty="0" smtClean="0"/>
              <a:t>University of Colorado Denver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604837" y="954037"/>
          <a:ext cx="7715304" cy="440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System Level – Thread Profile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4836" y="5357826"/>
            <a:ext cx="4252915" cy="1054089"/>
          </a:xfrm>
        </p:spPr>
        <p:txBody>
          <a:bodyPr/>
          <a:lstStyle/>
          <a:p>
            <a:r>
              <a:rPr lang="en-US" sz="3200" dirty="0" smtClean="0"/>
              <a:t>Fully utilized 93%</a:t>
            </a:r>
          </a:p>
          <a:p>
            <a:r>
              <a:rPr lang="en-US" sz="3200" dirty="0" smtClean="0"/>
              <a:t>Under utilized 4.8%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5357826"/>
            <a:ext cx="4041775" cy="1054089"/>
          </a:xfrm>
        </p:spPr>
        <p:txBody>
          <a:bodyPr/>
          <a:lstStyle/>
          <a:p>
            <a:r>
              <a:rPr lang="en-US" sz="3200" dirty="0" smtClean="0"/>
              <a:t>Serial:  1.65%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794"/>
          </a:xfrm>
        </p:spPr>
        <p:txBody>
          <a:bodyPr anchor="t"/>
          <a:lstStyle/>
          <a:p>
            <a:pPr algn="ctr"/>
            <a:r>
              <a:rPr lang="en-US" dirty="0" smtClean="0"/>
              <a:t>Hardware Performance Monitors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0" y="5715016"/>
            <a:ext cx="4648200" cy="857256"/>
          </a:xfrm>
        </p:spPr>
        <p:txBody>
          <a:bodyPr/>
          <a:lstStyle/>
          <a:p>
            <a:r>
              <a:rPr lang="en-US" sz="2400" dirty="0" smtClean="0"/>
              <a:t>Processor utilization drops</a:t>
            </a:r>
          </a:p>
          <a:p>
            <a:r>
              <a:rPr lang="en-US" sz="2400" dirty="0" smtClean="0"/>
              <a:t>Constant available memory</a:t>
            </a:r>
            <a:endParaRPr lang="en-US" sz="24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214810" y="5715016"/>
            <a:ext cx="4929190" cy="857256"/>
          </a:xfrm>
        </p:spPr>
        <p:txBody>
          <a:bodyPr/>
          <a:lstStyle/>
          <a:p>
            <a:r>
              <a:rPr lang="en-US" sz="2400" dirty="0" smtClean="0"/>
              <a:t>Context switches/sec increases</a:t>
            </a:r>
          </a:p>
          <a:p>
            <a:r>
              <a:rPr lang="en-US" sz="2400" dirty="0" smtClean="0"/>
              <a:t>Privileged time increases</a:t>
            </a:r>
            <a:endParaRPr lang="en-US" sz="2400" dirty="0"/>
          </a:p>
        </p:txBody>
      </p:sp>
      <p:pic>
        <p:nvPicPr>
          <p:cNvPr id="8" name="Picture 7" descr="counterMonitor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5794"/>
            <a:ext cx="9144000" cy="492922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409700" y="1214422"/>
            <a:ext cx="3097213" cy="54039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7"/>
          <p:cNvSpPr>
            <a:spLocks noChangeShapeType="1"/>
          </p:cNvSpPr>
          <p:nvPr/>
        </p:nvSpPr>
        <p:spPr bwMode="auto">
          <a:xfrm>
            <a:off x="4506913" y="1458749"/>
            <a:ext cx="7937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2" name="Line 31"/>
          <p:cNvSpPr>
            <a:spLocks noChangeShapeType="1"/>
          </p:cNvSpPr>
          <p:nvPr/>
        </p:nvSpPr>
        <p:spPr bwMode="auto">
          <a:xfrm flipV="1">
            <a:off x="2849563" y="1786434"/>
            <a:ext cx="0" cy="52027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3" name="Text Box 51"/>
          <p:cNvSpPr txBox="1">
            <a:spLocks noChangeArrowheads="1"/>
          </p:cNvSpPr>
          <p:nvPr/>
        </p:nvSpPr>
        <p:spPr bwMode="auto">
          <a:xfrm>
            <a:off x="1589088" y="1294906"/>
            <a:ext cx="2736850" cy="3593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H" sz="2000"/>
              <a:t>System-Level</a:t>
            </a:r>
            <a:endParaRPr lang="fr-FR" sz="2000"/>
          </a:p>
        </p:txBody>
      </p:sp>
      <p:sp>
        <p:nvSpPr>
          <p:cNvPr id="2054" name="Rectangle 74"/>
          <p:cNvSpPr>
            <a:spLocks noChangeArrowheads="1"/>
          </p:cNvSpPr>
          <p:nvPr/>
        </p:nvSpPr>
        <p:spPr bwMode="auto">
          <a:xfrm>
            <a:off x="1409700" y="2331139"/>
            <a:ext cx="3097213" cy="54039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5"/>
          <p:cNvSpPr txBox="1">
            <a:spLocks noChangeArrowheads="1"/>
          </p:cNvSpPr>
          <p:nvPr/>
        </p:nvSpPr>
        <p:spPr bwMode="auto">
          <a:xfrm>
            <a:off x="1625600" y="2403000"/>
            <a:ext cx="2736850" cy="3593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H" sz="2000"/>
              <a:t>Application-Level</a:t>
            </a:r>
            <a:endParaRPr lang="fr-FR" sz="2000"/>
          </a:p>
        </p:txBody>
      </p:sp>
      <p:sp>
        <p:nvSpPr>
          <p:cNvPr id="2056" name="Rectangle 76"/>
          <p:cNvSpPr>
            <a:spLocks noChangeArrowheads="1"/>
          </p:cNvSpPr>
          <p:nvPr/>
        </p:nvSpPr>
        <p:spPr bwMode="auto">
          <a:xfrm>
            <a:off x="1409700" y="3411926"/>
            <a:ext cx="3097213" cy="540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77"/>
          <p:cNvSpPr txBox="1">
            <a:spLocks noChangeArrowheads="1"/>
          </p:cNvSpPr>
          <p:nvPr/>
        </p:nvSpPr>
        <p:spPr bwMode="auto">
          <a:xfrm>
            <a:off x="1620838" y="3496721"/>
            <a:ext cx="2736850" cy="3593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H" sz="2000"/>
              <a:t>Optimization</a:t>
            </a:r>
            <a:endParaRPr lang="fr-FR" sz="2000"/>
          </a:p>
        </p:txBody>
      </p:sp>
      <p:sp>
        <p:nvSpPr>
          <p:cNvPr id="2058" name="Rectangle 78"/>
          <p:cNvSpPr>
            <a:spLocks noChangeArrowheads="1"/>
          </p:cNvSpPr>
          <p:nvPr/>
        </p:nvSpPr>
        <p:spPr bwMode="auto">
          <a:xfrm>
            <a:off x="5300663" y="1214422"/>
            <a:ext cx="2014537" cy="54039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79"/>
          <p:cNvSpPr txBox="1">
            <a:spLocks noChangeArrowheads="1"/>
          </p:cNvSpPr>
          <p:nvPr/>
        </p:nvSpPr>
        <p:spPr bwMode="auto">
          <a:xfrm>
            <a:off x="5372100" y="1310716"/>
            <a:ext cx="1870075" cy="35930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Intel Vtune</a:t>
            </a:r>
          </a:p>
        </p:txBody>
      </p:sp>
      <p:sp>
        <p:nvSpPr>
          <p:cNvPr id="2060" name="Line 80"/>
          <p:cNvSpPr>
            <a:spLocks noChangeShapeType="1"/>
          </p:cNvSpPr>
          <p:nvPr/>
        </p:nvSpPr>
        <p:spPr bwMode="auto">
          <a:xfrm>
            <a:off x="4500563" y="2566843"/>
            <a:ext cx="7937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" name="Rectangle 81"/>
          <p:cNvSpPr>
            <a:spLocks noChangeArrowheads="1"/>
          </p:cNvSpPr>
          <p:nvPr/>
        </p:nvSpPr>
        <p:spPr bwMode="auto">
          <a:xfrm>
            <a:off x="5510213" y="1996268"/>
            <a:ext cx="2014537" cy="54039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Text Box 82"/>
          <p:cNvSpPr txBox="1">
            <a:spLocks noChangeArrowheads="1"/>
          </p:cNvSpPr>
          <p:nvPr/>
        </p:nvSpPr>
        <p:spPr bwMode="auto">
          <a:xfrm>
            <a:off x="5581650" y="2092562"/>
            <a:ext cx="1870075" cy="35930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Intel Pin</a:t>
            </a:r>
          </a:p>
        </p:txBody>
      </p:sp>
      <p:sp>
        <p:nvSpPr>
          <p:cNvPr id="2063" name="Rectangle 83"/>
          <p:cNvSpPr>
            <a:spLocks noChangeArrowheads="1"/>
          </p:cNvSpPr>
          <p:nvPr/>
        </p:nvSpPr>
        <p:spPr bwMode="auto">
          <a:xfrm>
            <a:off x="5508625" y="2630080"/>
            <a:ext cx="2014538" cy="54039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Text Box 84"/>
          <p:cNvSpPr txBox="1">
            <a:spLocks noChangeArrowheads="1"/>
          </p:cNvSpPr>
          <p:nvPr/>
        </p:nvSpPr>
        <p:spPr bwMode="auto">
          <a:xfrm>
            <a:off x="5580063" y="2680383"/>
            <a:ext cx="1870075" cy="35930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Profiling</a:t>
            </a:r>
          </a:p>
        </p:txBody>
      </p:sp>
      <p:sp>
        <p:nvSpPr>
          <p:cNvPr id="2065" name="Line 85"/>
          <p:cNvSpPr>
            <a:spLocks noChangeShapeType="1"/>
          </p:cNvSpPr>
          <p:nvPr/>
        </p:nvSpPr>
        <p:spPr bwMode="auto">
          <a:xfrm flipV="1">
            <a:off x="2916238" y="2871533"/>
            <a:ext cx="0" cy="52027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6" name="Line 86"/>
          <p:cNvSpPr>
            <a:spLocks noChangeShapeType="1"/>
          </p:cNvSpPr>
          <p:nvPr/>
        </p:nvSpPr>
        <p:spPr bwMode="auto">
          <a:xfrm flipV="1">
            <a:off x="2916238" y="3952319"/>
            <a:ext cx="0" cy="6524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7" name="Line 88"/>
          <p:cNvSpPr>
            <a:spLocks noChangeShapeType="1"/>
          </p:cNvSpPr>
          <p:nvPr/>
        </p:nvSpPr>
        <p:spPr bwMode="auto">
          <a:xfrm flipH="1" flipV="1">
            <a:off x="2916238" y="3952319"/>
            <a:ext cx="852487" cy="6524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8" name="Line 89"/>
          <p:cNvSpPr>
            <a:spLocks noChangeShapeType="1"/>
          </p:cNvSpPr>
          <p:nvPr/>
        </p:nvSpPr>
        <p:spPr bwMode="auto">
          <a:xfrm flipV="1">
            <a:off x="2052638" y="3952319"/>
            <a:ext cx="863600" cy="6524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9" name="AutoShape 93"/>
          <p:cNvSpPr>
            <a:spLocks noChangeArrowheads="1"/>
          </p:cNvSpPr>
          <p:nvPr/>
        </p:nvSpPr>
        <p:spPr bwMode="auto">
          <a:xfrm>
            <a:off x="5292725" y="1866918"/>
            <a:ext cx="2447925" cy="144871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95"/>
          <p:cNvSpPr>
            <a:spLocks noChangeArrowheads="1"/>
          </p:cNvSpPr>
          <p:nvPr/>
        </p:nvSpPr>
        <p:spPr bwMode="auto">
          <a:xfrm>
            <a:off x="755650" y="4604816"/>
            <a:ext cx="1301750" cy="7171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Text Box 96"/>
          <p:cNvSpPr txBox="1">
            <a:spLocks noChangeArrowheads="1"/>
          </p:cNvSpPr>
          <p:nvPr/>
        </p:nvSpPr>
        <p:spPr bwMode="auto">
          <a:xfrm>
            <a:off x="827088" y="4804588"/>
            <a:ext cx="1257300" cy="35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H" sz="2000"/>
              <a:t>CPU</a:t>
            </a:r>
            <a:endParaRPr lang="fr-FR" sz="2000"/>
          </a:p>
        </p:txBody>
      </p:sp>
      <p:sp>
        <p:nvSpPr>
          <p:cNvPr id="2072" name="Rectangle 100"/>
          <p:cNvSpPr>
            <a:spLocks noChangeArrowheads="1"/>
          </p:cNvSpPr>
          <p:nvPr/>
        </p:nvSpPr>
        <p:spPr bwMode="auto">
          <a:xfrm>
            <a:off x="755650" y="5321986"/>
            <a:ext cx="1296988" cy="93850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4194175" y="4752848"/>
            <a:ext cx="1301750" cy="1516264"/>
            <a:chOff x="2374" y="2783"/>
            <a:chExt cx="820" cy="1055"/>
          </a:xfrm>
        </p:grpSpPr>
        <p:sp>
          <p:nvSpPr>
            <p:cNvPr id="2082" name="Text Box 12"/>
            <p:cNvSpPr txBox="1">
              <a:spLocks noChangeArrowheads="1"/>
            </p:cNvSpPr>
            <p:nvPr/>
          </p:nvSpPr>
          <p:spPr bwMode="auto">
            <a:xfrm>
              <a:off x="2534" y="2908"/>
              <a:ext cx="5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sz="2000"/>
                <a:t>GPU</a:t>
              </a:r>
              <a:endParaRPr lang="fr-FR" sz="2000"/>
            </a:p>
          </p:txBody>
        </p:sp>
        <p:sp>
          <p:nvSpPr>
            <p:cNvPr id="2083" name="Rectangle 97"/>
            <p:cNvSpPr>
              <a:spLocks noChangeArrowheads="1"/>
            </p:cNvSpPr>
            <p:nvPr/>
          </p:nvSpPr>
          <p:spPr bwMode="auto">
            <a:xfrm>
              <a:off x="2374" y="2783"/>
              <a:ext cx="820" cy="4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Rectangle 98"/>
            <p:cNvSpPr>
              <a:spLocks noChangeArrowheads="1"/>
            </p:cNvSpPr>
            <p:nvPr/>
          </p:nvSpPr>
          <p:spPr bwMode="auto">
            <a:xfrm>
              <a:off x="2374" y="3287"/>
              <a:ext cx="820" cy="5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Text Box 101"/>
            <p:cNvSpPr txBox="1">
              <a:spLocks noChangeArrowheads="1"/>
            </p:cNvSpPr>
            <p:nvPr/>
          </p:nvSpPr>
          <p:spPr bwMode="auto">
            <a:xfrm>
              <a:off x="2381" y="3294"/>
              <a:ext cx="766" cy="53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NVIDIA</a:t>
              </a:r>
            </a:p>
            <a:p>
              <a:pPr algn="ctr">
                <a:spcBef>
                  <a:spcPct val="50000"/>
                </a:spcBef>
              </a:pPr>
              <a:r>
                <a:rPr lang="fr-FR" sz="2000"/>
                <a:t>CUDA</a:t>
              </a:r>
            </a:p>
          </p:txBody>
        </p: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2505075" y="4752848"/>
            <a:ext cx="1328738" cy="1509077"/>
            <a:chOff x="1429" y="2976"/>
            <a:chExt cx="837" cy="1050"/>
          </a:xfrm>
        </p:grpSpPr>
        <p:sp>
          <p:nvSpPr>
            <p:cNvPr id="2078" name="Rectangle 92"/>
            <p:cNvSpPr>
              <a:spLocks noChangeArrowheads="1"/>
            </p:cNvSpPr>
            <p:nvPr/>
          </p:nvSpPr>
          <p:spPr bwMode="auto">
            <a:xfrm>
              <a:off x="1429" y="2976"/>
              <a:ext cx="820" cy="4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94"/>
            <p:cNvSpPr txBox="1">
              <a:spLocks noChangeArrowheads="1"/>
            </p:cNvSpPr>
            <p:nvPr/>
          </p:nvSpPr>
          <p:spPr bwMode="auto">
            <a:xfrm>
              <a:off x="1474" y="3115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sz="2000"/>
                <a:t>Multicore</a:t>
              </a:r>
              <a:endParaRPr lang="fr-FR" sz="2000"/>
            </a:p>
          </p:txBody>
        </p:sp>
        <p:sp>
          <p:nvSpPr>
            <p:cNvPr id="2080" name="Rectangle 99"/>
            <p:cNvSpPr>
              <a:spLocks noChangeArrowheads="1"/>
            </p:cNvSpPr>
            <p:nvPr/>
          </p:nvSpPr>
          <p:spPr bwMode="auto">
            <a:xfrm>
              <a:off x="1429" y="3475"/>
              <a:ext cx="820" cy="5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Text Box 102"/>
            <p:cNvSpPr txBox="1">
              <a:spLocks noChangeArrowheads="1"/>
            </p:cNvSpPr>
            <p:nvPr/>
          </p:nvSpPr>
          <p:spPr bwMode="auto">
            <a:xfrm>
              <a:off x="1454" y="3482"/>
              <a:ext cx="766" cy="53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</a:t>
              </a:r>
            </a:p>
            <a:p>
              <a:pPr algn="ctr">
                <a:spcBef>
                  <a:spcPct val="50000"/>
                </a:spcBef>
              </a:pPr>
              <a:r>
                <a:rPr lang="fr-FR" sz="2000"/>
                <a:t>TBB</a:t>
              </a:r>
            </a:p>
          </p:txBody>
        </p:sp>
      </p:grpSp>
      <p:sp>
        <p:nvSpPr>
          <p:cNvPr id="2075" name="Text Box 103"/>
          <p:cNvSpPr txBox="1">
            <a:spLocks noChangeArrowheads="1"/>
          </p:cNvSpPr>
          <p:nvPr/>
        </p:nvSpPr>
        <p:spPr bwMode="auto">
          <a:xfrm>
            <a:off x="755650" y="5339233"/>
            <a:ext cx="1216025" cy="91119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/>
              <a:t>Intel Compiler &amp; SSE2</a:t>
            </a:r>
          </a:p>
        </p:txBody>
      </p:sp>
      <p:sp>
        <p:nvSpPr>
          <p:cNvPr id="2076" name="AutoShape 104"/>
          <p:cNvSpPr>
            <a:spLocks noChangeArrowheads="1"/>
          </p:cNvSpPr>
          <p:nvPr/>
        </p:nvSpPr>
        <p:spPr bwMode="auto">
          <a:xfrm>
            <a:off x="2268538" y="4597629"/>
            <a:ext cx="3509962" cy="179364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Text Box 107"/>
          <p:cNvSpPr txBox="1">
            <a:spLocks noChangeArrowheads="1"/>
          </p:cNvSpPr>
          <p:nvPr/>
        </p:nvSpPr>
        <p:spPr bwMode="auto">
          <a:xfrm>
            <a:off x="3779838" y="4238325"/>
            <a:ext cx="2736850" cy="3593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H" sz="2000"/>
              <a:t>Parallel Architectures</a:t>
            </a:r>
            <a:endParaRPr lang="fr-FR" sz="200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5292725" y="1866918"/>
            <a:ext cx="2447925" cy="144871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1" name="Title 38"/>
          <p:cNvSpPr>
            <a:spLocks noGrp="1"/>
          </p:cNvSpPr>
          <p:nvPr>
            <p:ph type="title"/>
          </p:nvPr>
        </p:nvSpPr>
        <p:spPr>
          <a:xfrm>
            <a:off x="333375" y="167716"/>
            <a:ext cx="8229600" cy="1143000"/>
          </a:xfrm>
        </p:spPr>
        <p:txBody>
          <a:bodyPr anchor="t"/>
          <a:lstStyle/>
          <a:p>
            <a:pPr algn="ctr"/>
            <a:r>
              <a:rPr lang="en-US" dirty="0" smtClean="0"/>
              <a:t>Adapting Scientific Applications to Parallel Architectures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Level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Hotspots</a:t>
            </a:r>
          </a:p>
          <a:p>
            <a:r>
              <a:rPr lang="en-US" dirty="0" smtClean="0"/>
              <a:t>CPI</a:t>
            </a:r>
          </a:p>
          <a:p>
            <a:r>
              <a:rPr lang="en-US" dirty="0" smtClean="0"/>
              <a:t>FP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Hotspots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8" y="1417638"/>
          <a:ext cx="6429418" cy="3460458"/>
        </p:xfrm>
        <a:graphic>
          <a:graphicData uri="http://schemas.openxmlformats.org/drawingml/2006/table">
            <a:tbl>
              <a:tblPr/>
              <a:tblGrid>
                <a:gridCol w="3214708"/>
                <a:gridCol w="1428760"/>
                <a:gridCol w="1785950"/>
              </a:tblGrid>
              <a:tr h="431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10.1</a:t>
                      </a:r>
                      <a:endParaRPr lang="en-US" sz="3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11.1</a:t>
                      </a:r>
                      <a:endParaRPr lang="en-US" sz="3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calc_funcs_ampa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59.51%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30.45%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runAmpaLoop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40.04%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40.99%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calc_glut_conc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0.45%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2.16%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operator[]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25.92%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latin typeface="Times New Roman"/>
                          <a:ea typeface="SimSun"/>
                          <a:cs typeface="Times New Roman"/>
                        </a:rPr>
                        <a:t>get_delta</a:t>
                      </a:r>
                      <a:endParaRPr lang="en-US" sz="3200" b="1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0.48%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1142984"/>
          <a:ext cx="7786707" cy="2118368"/>
        </p:xfrm>
        <a:graphic>
          <a:graphicData uri="http://schemas.openxmlformats.org/drawingml/2006/table">
            <a:tbl>
              <a:tblPr/>
              <a:tblGrid>
                <a:gridCol w="1285882"/>
                <a:gridCol w="1714512"/>
                <a:gridCol w="1643074"/>
                <a:gridCol w="3143239"/>
              </a:tblGrid>
              <a:tr h="1143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CPI</a:t>
                      </a:r>
                      <a:endParaRPr lang="en-US" sz="3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FP </a:t>
                      </a:r>
                      <a:r>
                        <a:rPr lang="en-US" sz="3200" b="1" dirty="0" smtClean="0">
                          <a:latin typeface="Times New Roman"/>
                          <a:ea typeface="SimSun"/>
                          <a:cs typeface="Times New Roman"/>
                        </a:rPr>
                        <a:t>Assist</a:t>
                      </a:r>
                      <a:endParaRPr lang="en-US" sz="3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FP Instructions Ratio</a:t>
                      </a:r>
                      <a:endParaRPr lang="en-US" sz="3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v 10.1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3.464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v 11.1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0.536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0.0011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0.0028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FP Impacting Metrics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71472" y="3429000"/>
            <a:ext cx="5643602" cy="2857520"/>
          </a:xfrm>
        </p:spPr>
        <p:txBody>
          <a:bodyPr/>
          <a:lstStyle/>
          <a:p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.75 good</a:t>
            </a:r>
          </a:p>
          <a:p>
            <a:pPr lvl="1"/>
            <a:r>
              <a:rPr lang="en-US" dirty="0" smtClean="0"/>
              <a:t>4 poor - indicates instructions require more cycles to execute than they should</a:t>
            </a:r>
          </a:p>
          <a:p>
            <a:r>
              <a:rPr lang="en-US" dirty="0" smtClean="0"/>
              <a:t>Upgrade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~9.4x speedup 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34094" y="3429000"/>
            <a:ext cx="2324085" cy="19113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FP assist</a:t>
            </a:r>
          </a:p>
          <a:p>
            <a:pPr lvl="1"/>
            <a:r>
              <a:rPr lang="en-US" dirty="0" smtClean="0"/>
              <a:t>0.2 low</a:t>
            </a:r>
          </a:p>
          <a:p>
            <a:pPr lvl="1"/>
            <a:r>
              <a:rPr lang="en-US" dirty="0" smtClean="0"/>
              <a:t>1 high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23872" y="4536289"/>
            <a:ext cx="5643602" cy="22145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w"/>
              <a:tabLst>
                <a:tab pos="4572000" algn="l"/>
              </a:tabLst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Post compiler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Improved CPI and FP operations</a:t>
            </a:r>
          </a:p>
          <a:p>
            <a:r>
              <a:rPr lang="en-US" dirty="0" smtClean="0"/>
              <a:t>Hotspot analysis</a:t>
            </a:r>
          </a:p>
          <a:p>
            <a:pPr lvl="1"/>
            <a:r>
              <a:rPr lang="en-US" dirty="0" smtClean="0"/>
              <a:t>Same three functions still “hot”</a:t>
            </a:r>
          </a:p>
          <a:p>
            <a:pPr lvl="1"/>
            <a:r>
              <a:rPr lang="en-US" dirty="0" smtClean="0"/>
              <a:t>FP operations in AMPA function optimized</a:t>
            </a:r>
            <a:r>
              <a:rPr lang="en-US" dirty="0" smtClean="0">
                <a:sym typeface="Wingdings" pitchFamily="2" charset="2"/>
              </a:rPr>
              <a:t> with SIMD</a:t>
            </a:r>
          </a:p>
          <a:p>
            <a:pPr lvl="1"/>
            <a:r>
              <a:rPr lang="en-US" dirty="0" smtClean="0"/>
              <a:t>STL vector operator </a:t>
            </a:r>
          </a:p>
          <a:p>
            <a:pPr lvl="1"/>
            <a:r>
              <a:rPr lang="en-US" dirty="0" smtClean="0"/>
              <a:t>get function from a class object</a:t>
            </a:r>
          </a:p>
          <a:p>
            <a:r>
              <a:rPr lang="en-US" dirty="0" smtClean="0"/>
              <a:t>Redundant calculations in hotspot region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Manual Tuning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11625"/>
          </a:xfrm>
        </p:spPr>
        <p:txBody>
          <a:bodyPr>
            <a:normAutofit/>
          </a:bodyPr>
          <a:lstStyle/>
          <a:p>
            <a:r>
              <a:rPr lang="en-US" dirty="0" smtClean="0"/>
              <a:t>Reduced function overhead</a:t>
            </a:r>
          </a:p>
          <a:p>
            <a:r>
              <a:rPr lang="en-US" dirty="0" smtClean="0"/>
              <a:t>Used arrays instead of STL vectors</a:t>
            </a:r>
          </a:p>
          <a:p>
            <a:r>
              <a:rPr lang="en-US" dirty="0" smtClean="0"/>
              <a:t>Reduced redundancies</a:t>
            </a:r>
          </a:p>
          <a:p>
            <a:pPr lvl="1"/>
            <a:r>
              <a:rPr lang="en-US" dirty="0" smtClean="0"/>
              <a:t>Eliminated get function </a:t>
            </a:r>
          </a:p>
          <a:p>
            <a:pPr lvl="1"/>
            <a:r>
              <a:rPr lang="en-US" dirty="0" smtClean="0"/>
              <a:t>Eliminated STL vector operator[ ]</a:t>
            </a:r>
          </a:p>
          <a:p>
            <a:r>
              <a:rPr lang="en-US" dirty="0" smtClean="0"/>
              <a:t>~2x speedup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Analysis Conclusions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28662" y="1142984"/>
          <a:ext cx="66437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4143380"/>
          <a:ext cx="7115196" cy="2438400"/>
        </p:xfrm>
        <a:graphic>
          <a:graphicData uri="http://schemas.openxmlformats.org/drawingml/2006/table">
            <a:tbl>
              <a:tblPr/>
              <a:tblGrid>
                <a:gridCol w="2831792"/>
                <a:gridCol w="4283404"/>
              </a:tblGrid>
              <a:tr h="3123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runAmpaLoop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91.83 %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calc_glut_conc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4.4 %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1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0.02 %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latin typeface="Times New Roman"/>
                          <a:ea typeface="SimSun"/>
                          <a:cs typeface="Times New Roman"/>
                        </a:rPr>
                        <a:t>libm_sse2_exp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latin typeface="Times New Roman"/>
                          <a:ea typeface="SimSun"/>
                          <a:cs typeface="Times New Roman"/>
                        </a:rPr>
                        <a:t>0.02 %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SimSun"/>
                          <a:cs typeface="Times New Roman"/>
                        </a:rPr>
                        <a:t>All others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Times New Roman"/>
                          <a:ea typeface="SimSun"/>
                          <a:cs typeface="Times New Roman"/>
                        </a:rPr>
                        <a:t>3.73 %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55650" y="1214422"/>
            <a:ext cx="6985000" cy="5176853"/>
            <a:chOff x="755650" y="673100"/>
            <a:chExt cx="6985000" cy="5718175"/>
          </a:xfrm>
        </p:grpSpPr>
        <p:sp>
          <p:nvSpPr>
            <p:cNvPr id="2050" name="Rectangle 4"/>
            <p:cNvSpPr>
              <a:spLocks noChangeArrowheads="1"/>
            </p:cNvSpPr>
            <p:nvPr/>
          </p:nvSpPr>
          <p:spPr bwMode="auto">
            <a:xfrm>
              <a:off x="1409700" y="673100"/>
              <a:ext cx="3097213" cy="596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7"/>
            <p:cNvSpPr>
              <a:spLocks noChangeShapeType="1"/>
            </p:cNvSpPr>
            <p:nvPr/>
          </p:nvSpPr>
          <p:spPr bwMode="auto">
            <a:xfrm>
              <a:off x="4506913" y="942975"/>
              <a:ext cx="7937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" name="Line 31"/>
            <p:cNvSpPr>
              <a:spLocks noChangeShapeType="1"/>
            </p:cNvSpPr>
            <p:nvPr/>
          </p:nvSpPr>
          <p:spPr bwMode="auto">
            <a:xfrm flipV="1">
              <a:off x="2849563" y="1304925"/>
              <a:ext cx="0" cy="5746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" name="Text Box 51"/>
            <p:cNvSpPr txBox="1">
              <a:spLocks noChangeArrowheads="1"/>
            </p:cNvSpPr>
            <p:nvPr/>
          </p:nvSpPr>
          <p:spPr bwMode="auto">
            <a:xfrm>
              <a:off x="1589088" y="762000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System-Level</a:t>
              </a:r>
              <a:endParaRPr lang="fr-FR" sz="2000"/>
            </a:p>
          </p:txBody>
        </p:sp>
        <p:sp>
          <p:nvSpPr>
            <p:cNvPr id="2054" name="Rectangle 74"/>
            <p:cNvSpPr>
              <a:spLocks noChangeArrowheads="1"/>
            </p:cNvSpPr>
            <p:nvPr/>
          </p:nvSpPr>
          <p:spPr bwMode="auto">
            <a:xfrm>
              <a:off x="1409700" y="1906588"/>
              <a:ext cx="3097213" cy="596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Text Box 75"/>
            <p:cNvSpPr txBox="1">
              <a:spLocks noChangeArrowheads="1"/>
            </p:cNvSpPr>
            <p:nvPr/>
          </p:nvSpPr>
          <p:spPr bwMode="auto">
            <a:xfrm>
              <a:off x="1625600" y="1985963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Application-Level</a:t>
              </a:r>
              <a:endParaRPr lang="fr-FR" sz="2000"/>
            </a:p>
          </p:txBody>
        </p:sp>
        <p:sp>
          <p:nvSpPr>
            <p:cNvPr id="2056" name="Rectangle 76"/>
            <p:cNvSpPr>
              <a:spLocks noChangeArrowheads="1"/>
            </p:cNvSpPr>
            <p:nvPr/>
          </p:nvSpPr>
          <p:spPr bwMode="auto">
            <a:xfrm>
              <a:off x="1409700" y="3100388"/>
              <a:ext cx="3097213" cy="596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Text Box 77"/>
            <p:cNvSpPr txBox="1">
              <a:spLocks noChangeArrowheads="1"/>
            </p:cNvSpPr>
            <p:nvPr/>
          </p:nvSpPr>
          <p:spPr bwMode="auto">
            <a:xfrm>
              <a:off x="1620838" y="3194050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Optimization</a:t>
              </a:r>
              <a:endParaRPr lang="fr-FR" sz="2000"/>
            </a:p>
          </p:txBody>
        </p:sp>
        <p:sp>
          <p:nvSpPr>
            <p:cNvPr id="2058" name="Rectangle 78"/>
            <p:cNvSpPr>
              <a:spLocks noChangeArrowheads="1"/>
            </p:cNvSpPr>
            <p:nvPr/>
          </p:nvSpPr>
          <p:spPr bwMode="auto">
            <a:xfrm>
              <a:off x="5300663" y="673100"/>
              <a:ext cx="2014537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Text Box 79"/>
            <p:cNvSpPr txBox="1">
              <a:spLocks noChangeArrowheads="1"/>
            </p:cNvSpPr>
            <p:nvPr/>
          </p:nvSpPr>
          <p:spPr bwMode="auto">
            <a:xfrm>
              <a:off x="5372100" y="779463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 Vtune</a:t>
              </a:r>
            </a:p>
          </p:txBody>
        </p:sp>
        <p:sp>
          <p:nvSpPr>
            <p:cNvPr id="2060" name="Line 80"/>
            <p:cNvSpPr>
              <a:spLocks noChangeShapeType="1"/>
            </p:cNvSpPr>
            <p:nvPr/>
          </p:nvSpPr>
          <p:spPr bwMode="auto">
            <a:xfrm>
              <a:off x="4500563" y="2166938"/>
              <a:ext cx="7937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" name="Rectangle 81"/>
            <p:cNvSpPr>
              <a:spLocks noChangeArrowheads="1"/>
            </p:cNvSpPr>
            <p:nvPr/>
          </p:nvSpPr>
          <p:spPr bwMode="auto">
            <a:xfrm>
              <a:off x="5510213" y="1536700"/>
              <a:ext cx="2014537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82"/>
            <p:cNvSpPr txBox="1">
              <a:spLocks noChangeArrowheads="1"/>
            </p:cNvSpPr>
            <p:nvPr/>
          </p:nvSpPr>
          <p:spPr bwMode="auto">
            <a:xfrm>
              <a:off x="5581650" y="1643063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 Pin</a:t>
              </a:r>
            </a:p>
          </p:txBody>
        </p:sp>
        <p:sp>
          <p:nvSpPr>
            <p:cNvPr id="2063" name="Rectangle 83"/>
            <p:cNvSpPr>
              <a:spLocks noChangeArrowheads="1"/>
            </p:cNvSpPr>
            <p:nvPr/>
          </p:nvSpPr>
          <p:spPr bwMode="auto">
            <a:xfrm>
              <a:off x="5508625" y="2236788"/>
              <a:ext cx="2014538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84"/>
            <p:cNvSpPr txBox="1">
              <a:spLocks noChangeArrowheads="1"/>
            </p:cNvSpPr>
            <p:nvPr/>
          </p:nvSpPr>
          <p:spPr bwMode="auto">
            <a:xfrm>
              <a:off x="5580063" y="2292350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Profiling</a:t>
              </a:r>
            </a:p>
          </p:txBody>
        </p:sp>
        <p:sp>
          <p:nvSpPr>
            <p:cNvPr id="2065" name="Line 85"/>
            <p:cNvSpPr>
              <a:spLocks noChangeShapeType="1"/>
            </p:cNvSpPr>
            <p:nvPr/>
          </p:nvSpPr>
          <p:spPr bwMode="auto">
            <a:xfrm flipV="1">
              <a:off x="2916238" y="2503488"/>
              <a:ext cx="0" cy="5746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86"/>
            <p:cNvSpPr>
              <a:spLocks noChangeShapeType="1"/>
            </p:cNvSpPr>
            <p:nvPr/>
          </p:nvSpPr>
          <p:spPr bwMode="auto">
            <a:xfrm flipV="1">
              <a:off x="2916238" y="3697288"/>
              <a:ext cx="0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88"/>
            <p:cNvSpPr>
              <a:spLocks noChangeShapeType="1"/>
            </p:cNvSpPr>
            <p:nvPr/>
          </p:nvSpPr>
          <p:spPr bwMode="auto">
            <a:xfrm flipH="1" flipV="1">
              <a:off x="2916238" y="3697288"/>
              <a:ext cx="852487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89"/>
            <p:cNvSpPr>
              <a:spLocks noChangeShapeType="1"/>
            </p:cNvSpPr>
            <p:nvPr/>
          </p:nvSpPr>
          <p:spPr bwMode="auto">
            <a:xfrm flipV="1">
              <a:off x="2052638" y="3697288"/>
              <a:ext cx="863600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AutoShape 93"/>
            <p:cNvSpPr>
              <a:spLocks noChangeArrowheads="1"/>
            </p:cNvSpPr>
            <p:nvPr/>
          </p:nvSpPr>
          <p:spPr bwMode="auto">
            <a:xfrm>
              <a:off x="5292725" y="1393825"/>
              <a:ext cx="2447925" cy="1600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Rectangle 95"/>
            <p:cNvSpPr>
              <a:spLocks noChangeArrowheads="1"/>
            </p:cNvSpPr>
            <p:nvPr/>
          </p:nvSpPr>
          <p:spPr bwMode="auto">
            <a:xfrm>
              <a:off x="755650" y="4418013"/>
              <a:ext cx="1301750" cy="7921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Text Box 96"/>
            <p:cNvSpPr txBox="1">
              <a:spLocks noChangeArrowheads="1"/>
            </p:cNvSpPr>
            <p:nvPr/>
          </p:nvSpPr>
          <p:spPr bwMode="auto">
            <a:xfrm>
              <a:off x="827088" y="4638675"/>
              <a:ext cx="1257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sz="2000"/>
                <a:t>CPU</a:t>
              </a:r>
              <a:endParaRPr lang="fr-FR" sz="2000"/>
            </a:p>
          </p:txBody>
        </p:sp>
        <p:sp>
          <p:nvSpPr>
            <p:cNvPr id="2072" name="Rectangle 100"/>
            <p:cNvSpPr>
              <a:spLocks noChangeArrowheads="1"/>
            </p:cNvSpPr>
            <p:nvPr/>
          </p:nvSpPr>
          <p:spPr bwMode="auto">
            <a:xfrm>
              <a:off x="755650" y="5210175"/>
              <a:ext cx="1296988" cy="103663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05"/>
            <p:cNvGrpSpPr>
              <a:grpSpLocks/>
            </p:cNvGrpSpPr>
            <p:nvPr/>
          </p:nvGrpSpPr>
          <p:grpSpPr bwMode="auto">
            <a:xfrm>
              <a:off x="4194175" y="4581525"/>
              <a:ext cx="1301750" cy="1674813"/>
              <a:chOff x="2374" y="2783"/>
              <a:chExt cx="820" cy="1055"/>
            </a:xfrm>
          </p:grpSpPr>
          <p:sp>
            <p:nvSpPr>
              <p:cNvPr id="2082" name="Text Box 12"/>
              <p:cNvSpPr txBox="1">
                <a:spLocks noChangeArrowheads="1"/>
              </p:cNvSpPr>
              <p:nvPr/>
            </p:nvSpPr>
            <p:spPr bwMode="auto">
              <a:xfrm>
                <a:off x="2534" y="2908"/>
                <a:ext cx="5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CH" sz="2000"/>
                  <a:t>GPU</a:t>
                </a:r>
                <a:endParaRPr lang="fr-FR" sz="2000"/>
              </a:p>
            </p:txBody>
          </p:sp>
          <p:sp>
            <p:nvSpPr>
              <p:cNvPr id="2083" name="Rectangle 97"/>
              <p:cNvSpPr>
                <a:spLocks noChangeArrowheads="1"/>
              </p:cNvSpPr>
              <p:nvPr/>
            </p:nvSpPr>
            <p:spPr bwMode="auto">
              <a:xfrm>
                <a:off x="2374" y="2783"/>
                <a:ext cx="820" cy="4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Rectangle 98"/>
              <p:cNvSpPr>
                <a:spLocks noChangeArrowheads="1"/>
              </p:cNvSpPr>
              <p:nvPr/>
            </p:nvSpPr>
            <p:spPr bwMode="auto">
              <a:xfrm>
                <a:off x="2374" y="3287"/>
                <a:ext cx="820" cy="551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Text Box 101"/>
              <p:cNvSpPr txBox="1">
                <a:spLocks noChangeArrowheads="1"/>
              </p:cNvSpPr>
              <p:nvPr/>
            </p:nvSpPr>
            <p:spPr bwMode="auto">
              <a:xfrm>
                <a:off x="2381" y="3294"/>
                <a:ext cx="766" cy="53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NVIDIA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CUDA</a:t>
                </a:r>
              </a:p>
            </p:txBody>
          </p:sp>
        </p:grpSp>
        <p:grpSp>
          <p:nvGrpSpPr>
            <p:cNvPr id="3" name="Group 106"/>
            <p:cNvGrpSpPr>
              <a:grpSpLocks/>
            </p:cNvGrpSpPr>
            <p:nvPr/>
          </p:nvGrpSpPr>
          <p:grpSpPr bwMode="auto">
            <a:xfrm>
              <a:off x="2505075" y="4581525"/>
              <a:ext cx="1328738" cy="1666875"/>
              <a:chOff x="1429" y="2976"/>
              <a:chExt cx="837" cy="1050"/>
            </a:xfrm>
          </p:grpSpPr>
          <p:sp>
            <p:nvSpPr>
              <p:cNvPr id="2078" name="Rectangle 92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820" cy="4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Text Box 94"/>
              <p:cNvSpPr txBox="1">
                <a:spLocks noChangeArrowheads="1"/>
              </p:cNvSpPr>
              <p:nvPr/>
            </p:nvSpPr>
            <p:spPr bwMode="auto">
              <a:xfrm>
                <a:off x="1474" y="3115"/>
                <a:ext cx="7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CH" sz="2000"/>
                  <a:t>Multicore</a:t>
                </a:r>
                <a:endParaRPr lang="fr-FR" sz="2000"/>
              </a:p>
            </p:txBody>
          </p:sp>
          <p:sp>
            <p:nvSpPr>
              <p:cNvPr id="2080" name="Rectangle 99"/>
              <p:cNvSpPr>
                <a:spLocks noChangeArrowheads="1"/>
              </p:cNvSpPr>
              <p:nvPr/>
            </p:nvSpPr>
            <p:spPr bwMode="auto">
              <a:xfrm>
                <a:off x="1429" y="3475"/>
                <a:ext cx="820" cy="551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Text Box 102"/>
              <p:cNvSpPr txBox="1">
                <a:spLocks noChangeArrowheads="1"/>
              </p:cNvSpPr>
              <p:nvPr/>
            </p:nvSpPr>
            <p:spPr bwMode="auto">
              <a:xfrm>
                <a:off x="1454" y="3482"/>
                <a:ext cx="766" cy="53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Intel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TBB</a:t>
                </a:r>
              </a:p>
            </p:txBody>
          </p:sp>
        </p:grpSp>
        <p:sp>
          <p:nvSpPr>
            <p:cNvPr id="2075" name="Text Box 103"/>
            <p:cNvSpPr txBox="1">
              <a:spLocks noChangeArrowheads="1"/>
            </p:cNvSpPr>
            <p:nvPr/>
          </p:nvSpPr>
          <p:spPr bwMode="auto">
            <a:xfrm>
              <a:off x="755650" y="5229225"/>
              <a:ext cx="1216025" cy="10064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 Compiler &amp; SSE2</a:t>
              </a:r>
            </a:p>
          </p:txBody>
        </p:sp>
        <p:sp>
          <p:nvSpPr>
            <p:cNvPr id="2076" name="AutoShape 104"/>
            <p:cNvSpPr>
              <a:spLocks noChangeArrowheads="1"/>
            </p:cNvSpPr>
            <p:nvPr/>
          </p:nvSpPr>
          <p:spPr bwMode="auto">
            <a:xfrm>
              <a:off x="2268538" y="4410075"/>
              <a:ext cx="3509962" cy="198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Text Box 107"/>
            <p:cNvSpPr txBox="1">
              <a:spLocks noChangeArrowheads="1"/>
            </p:cNvSpPr>
            <p:nvPr/>
          </p:nvSpPr>
          <p:spPr bwMode="auto">
            <a:xfrm>
              <a:off x="3779838" y="4013200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Parallel Architectures</a:t>
              </a:r>
              <a:endParaRPr lang="fr-FR" sz="2000"/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</a:t>
            </a:r>
          </a:p>
          <a:p>
            <a:r>
              <a:rPr lang="en-US" dirty="0" smtClean="0"/>
              <a:t>Application Characterization, Profile, and Optimization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Framework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Experimental Results and Analysis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DTLB Miss Ratios</a:t>
            </a:r>
          </a:p>
          <a:p>
            <a:r>
              <a:rPr lang="en-US" dirty="0" smtClean="0"/>
              <a:t>L1 cache miss rate</a:t>
            </a:r>
          </a:p>
          <a:p>
            <a:r>
              <a:rPr lang="en-US" dirty="0" smtClean="0"/>
              <a:t>L1 Data cache miss performance impact</a:t>
            </a:r>
          </a:p>
          <a:p>
            <a:r>
              <a:rPr lang="en-US" dirty="0" smtClean="0"/>
              <a:t>L2 cache miss rate</a:t>
            </a:r>
          </a:p>
          <a:p>
            <a:r>
              <a:rPr lang="en-US" dirty="0" smtClean="0"/>
              <a:t>L2 modified lines eviction rate</a:t>
            </a:r>
          </a:p>
          <a:p>
            <a:r>
              <a:rPr lang="en-US" dirty="0" smtClean="0"/>
              <a:t>Instruction Mix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928662" y="500042"/>
          <a:ext cx="642942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 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instructions dominate</a:t>
            </a:r>
          </a:p>
          <a:p>
            <a:r>
              <a:rPr lang="en-US" dirty="0" smtClean="0"/>
              <a:t>Small instruction footprint fits in L1 cache</a:t>
            </a:r>
          </a:p>
          <a:p>
            <a:r>
              <a:rPr lang="en-US" dirty="0" smtClean="0"/>
              <a:t>L2 handling typical workloads</a:t>
            </a:r>
          </a:p>
          <a:p>
            <a:r>
              <a:rPr lang="en-US" dirty="0" smtClean="0"/>
              <a:t>Strong GPU potential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Modeling Ion Channel Kinetics with High-Performance Computation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Application Characterization, Pr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ofile, and Optimization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sz="4000" b="1" dirty="0" smtClean="0">
                <a:latin typeface="+mn-lt"/>
                <a:ea typeface="+mn-ea"/>
                <a:cs typeface="+mn-cs"/>
              </a:rPr>
              <a:t>Computing Framework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Experimental Results and Analysis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coarse-grain TBB implementation</a:t>
            </a:r>
          </a:p>
          <a:p>
            <a:r>
              <a:rPr lang="en-US" dirty="0" smtClean="0"/>
              <a:t>GPU acceleration in progress</a:t>
            </a:r>
          </a:p>
          <a:p>
            <a:r>
              <a:rPr lang="en-US" dirty="0" smtClean="0"/>
              <a:t>Distributed </a:t>
            </a:r>
            <a:r>
              <a:rPr lang="en-US" dirty="0" err="1" smtClean="0"/>
              <a:t>multicore</a:t>
            </a:r>
            <a:r>
              <a:rPr lang="en-US" dirty="0" smtClean="0"/>
              <a:t> in progress (192 core cluster)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TBB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86396"/>
          </a:xfrm>
        </p:spPr>
        <p:txBody>
          <a:bodyPr>
            <a:normAutofit/>
          </a:bodyPr>
          <a:lstStyle/>
          <a:p>
            <a:r>
              <a:rPr lang="en-US" dirty="0" smtClean="0"/>
              <a:t>Template library that extends C++</a:t>
            </a:r>
          </a:p>
          <a:p>
            <a:r>
              <a:rPr lang="en-US" dirty="0" smtClean="0"/>
              <a:t>Includes algorithms for common parallel patterns and parallel interfaces</a:t>
            </a:r>
          </a:p>
          <a:p>
            <a:r>
              <a:rPr lang="en-US" dirty="0" smtClean="0"/>
              <a:t>Abstracts CPU resources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tbb:parallel_for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function </a:t>
            </a:r>
          </a:p>
          <a:p>
            <a:r>
              <a:rPr lang="en-US" dirty="0" smtClean="0"/>
              <a:t>Loop iterations must be independent</a:t>
            </a:r>
          </a:p>
          <a:p>
            <a:r>
              <a:rPr lang="en-US" dirty="0" smtClean="0"/>
              <a:t>Iteration space broken into chunks</a:t>
            </a:r>
          </a:p>
          <a:p>
            <a:r>
              <a:rPr lang="en-US" dirty="0" smtClean="0"/>
              <a:t>TBB runs each chunk on a separate thread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tbb:parallel_for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8401080" cy="41259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err="1" smtClean="0">
                <a:solidFill>
                  <a:srgbClr val="006600"/>
                </a:solidFill>
              </a:rPr>
              <a:t>parallel_for</a:t>
            </a:r>
            <a:r>
              <a:rPr lang="en-US" sz="3300" dirty="0" smtClean="0">
                <a:solidFill>
                  <a:srgbClr val="006600"/>
                </a:solidFill>
              </a:rPr>
              <a:t>(</a:t>
            </a:r>
          </a:p>
          <a:p>
            <a:pPr>
              <a:buNone/>
            </a:pPr>
            <a:r>
              <a:rPr lang="en-US" sz="3300" dirty="0" smtClean="0">
                <a:solidFill>
                  <a:srgbClr val="006600"/>
                </a:solidFill>
              </a:rPr>
              <a:t>	</a:t>
            </a:r>
            <a:r>
              <a:rPr lang="en-US" sz="2600" dirty="0" err="1" smtClean="0">
                <a:solidFill>
                  <a:srgbClr val="006600"/>
                </a:solidFill>
              </a:rPr>
              <a:t>blocked_range</a:t>
            </a:r>
            <a:r>
              <a:rPr lang="en-US" sz="2600" dirty="0" smtClean="0">
                <a:solidFill>
                  <a:srgbClr val="006600"/>
                </a:solidFill>
              </a:rPr>
              <a:t>&lt;</a:t>
            </a:r>
            <a:r>
              <a:rPr lang="en-US" sz="2600" dirty="0" err="1" smtClean="0">
                <a:solidFill>
                  <a:srgbClr val="006600"/>
                </a:solidFill>
              </a:rPr>
              <a:t>int</a:t>
            </a:r>
            <a:r>
              <a:rPr lang="en-US" sz="2600" dirty="0" smtClean="0">
                <a:solidFill>
                  <a:srgbClr val="006600"/>
                </a:solidFill>
              </a:rPr>
              <a:t>&gt;(</a:t>
            </a:r>
            <a:r>
              <a:rPr lang="en-US" sz="2600" dirty="0" smtClean="0">
                <a:solidFill>
                  <a:srgbClr val="C00000"/>
                </a:solidFill>
              </a:rPr>
              <a:t>0,GeneticAlgo::NUM_CHROMOS</a:t>
            </a:r>
            <a:r>
              <a:rPr lang="en-US" sz="2600" dirty="0" smtClean="0">
                <a:solidFill>
                  <a:srgbClr val="006600"/>
                </a:solidFill>
              </a:rPr>
              <a:t>)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600" dirty="0" err="1" smtClean="0">
                <a:solidFill>
                  <a:srgbClr val="C00000"/>
                </a:solidFill>
              </a:rPr>
              <a:t>ParallelChromosomeLoop</a:t>
            </a:r>
            <a:r>
              <a:rPr lang="en-US" sz="2600" dirty="0" smtClean="0">
                <a:solidFill>
                  <a:srgbClr val="C00000"/>
                </a:solidFill>
              </a:rPr>
              <a:t>(</a:t>
            </a:r>
            <a:r>
              <a:rPr lang="en-US" sz="2600" dirty="0" err="1" smtClean="0">
                <a:solidFill>
                  <a:srgbClr val="C00000"/>
                </a:solidFill>
              </a:rPr>
              <a:t>tauError</a:t>
            </a:r>
            <a:r>
              <a:rPr lang="en-US" sz="2600" dirty="0" smtClean="0">
                <a:solidFill>
                  <a:srgbClr val="C00000"/>
                </a:solidFill>
              </a:rPr>
              <a:t>, ec50PeakError, ec50SteadyError, </a:t>
            </a:r>
            <a:r>
              <a:rPr lang="en-US" sz="2600" dirty="0" err="1" smtClean="0">
                <a:solidFill>
                  <a:srgbClr val="C00000"/>
                </a:solidFill>
              </a:rPr>
              <a:t>desensError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DRecoverError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ar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thetaArray</a:t>
            </a:r>
            <a:r>
              <a:rPr lang="en-US" sz="2600" dirty="0" smtClean="0">
                <a:solidFill>
                  <a:srgbClr val="C00000"/>
                </a:solidFill>
              </a:rPr>
              <a:t>)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sz="2600" dirty="0" smtClean="0">
                <a:solidFill>
                  <a:srgbClr val="006600"/>
                </a:solidFill>
              </a:rPr>
              <a:t>	</a:t>
            </a:r>
            <a:r>
              <a:rPr lang="en-US" sz="2600" dirty="0" err="1" smtClean="0">
                <a:solidFill>
                  <a:srgbClr val="006600"/>
                </a:solidFill>
              </a:rPr>
              <a:t>auto_partitioner</a:t>
            </a:r>
            <a:r>
              <a:rPr lang="en-US" sz="2600" dirty="0" smtClean="0">
                <a:solidFill>
                  <a:srgbClr val="006600"/>
                </a:solidFill>
              </a:rPr>
              <a:t>()</a:t>
            </a:r>
          </a:p>
          <a:p>
            <a:pPr>
              <a:buNone/>
            </a:pPr>
            <a:r>
              <a:rPr lang="en-US" sz="3300" dirty="0" smtClean="0">
                <a:solidFill>
                  <a:srgbClr val="006600"/>
                </a:solidFill>
              </a:rPr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72" y="714356"/>
            <a:ext cx="7929618" cy="185738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GeneticAlgo</a:t>
            </a:r>
            <a:r>
              <a:rPr lang="en-US" sz="2400" dirty="0" smtClean="0"/>
              <a:t>::NUM_CHROMOS;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pPr>
              <a:buNone/>
            </a:pPr>
            <a:r>
              <a:rPr lang="en-US" sz="2400" dirty="0" smtClean="0"/>
              <a:t>	call </a:t>
            </a:r>
            <a:r>
              <a:rPr lang="en-US" sz="2400" dirty="0" err="1" smtClean="0"/>
              <a:t>ampa</a:t>
            </a:r>
            <a:r>
              <a:rPr lang="en-US" sz="2400" dirty="0" smtClean="0"/>
              <a:t> macro 11 times </a:t>
            </a:r>
          </a:p>
          <a:p>
            <a:pPr>
              <a:buNone/>
            </a:pPr>
            <a:r>
              <a:rPr lang="en-US" sz="2400" dirty="0" smtClean="0"/>
              <a:t>	calculate error on the chromosome (rate constant set)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tbb</a:t>
            </a:r>
            <a:r>
              <a:rPr lang="en-US" dirty="0" smtClean="0"/>
              <a:t>::</a:t>
            </a:r>
            <a:r>
              <a:rPr lang="en-US" dirty="0" err="1" smtClean="0"/>
              <a:t>parallel_for</a:t>
            </a:r>
            <a:r>
              <a:rPr lang="en-US" dirty="0" smtClean="0"/>
              <a:t>:  The Body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member fields for all local variables defined outside the original loop but used inside it</a:t>
            </a:r>
          </a:p>
          <a:p>
            <a:r>
              <a:rPr lang="en-US" dirty="0" smtClean="0"/>
              <a:t>Usually constructor for the body object initializes member fields</a:t>
            </a:r>
          </a:p>
          <a:p>
            <a:r>
              <a:rPr lang="en-US" dirty="0" smtClean="0"/>
              <a:t>Copy constructor invoked to create a separate copy for each worker thread</a:t>
            </a:r>
          </a:p>
          <a:p>
            <a:r>
              <a:rPr lang="en-US" dirty="0" smtClean="0"/>
              <a:t>Body operator() should not modify the body so it must be declared as const</a:t>
            </a:r>
          </a:p>
          <a:p>
            <a:r>
              <a:rPr lang="en-US" dirty="0" smtClean="0"/>
              <a:t>Recommend local copies in operator()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Ampa</a:t>
            </a:r>
            <a:r>
              <a:rPr lang="en-US" dirty="0" smtClean="0"/>
              <a:t> Macro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calc_bg_ampa</a:t>
            </a:r>
            <a:r>
              <a:rPr lang="en-US" dirty="0" smtClean="0"/>
              <a:t> – defines differential equations that describe </a:t>
            </a:r>
            <a:r>
              <a:rPr lang="en-US" dirty="0" err="1" smtClean="0"/>
              <a:t>ampa</a:t>
            </a:r>
            <a:r>
              <a:rPr lang="en-US" dirty="0" smtClean="0"/>
              <a:t> kinetics based on rate constant set</a:t>
            </a:r>
          </a:p>
          <a:p>
            <a:r>
              <a:rPr lang="en-US" dirty="0" smtClean="0"/>
              <a:t>GA to solve the system of equations </a:t>
            </a:r>
          </a:p>
          <a:p>
            <a:r>
              <a:rPr lang="en-US" dirty="0" err="1" smtClean="0"/>
              <a:t>runAmpaLoop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4438"/>
            <a:ext cx="8229600" cy="491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Target application – </a:t>
            </a:r>
            <a:r>
              <a:rPr lang="en-US" dirty="0" err="1" smtClean="0"/>
              <a:t>Kingen</a:t>
            </a:r>
            <a:endParaRPr lang="en-US" dirty="0" smtClean="0"/>
          </a:p>
          <a:p>
            <a:pPr lvl="1"/>
            <a:r>
              <a:rPr lang="en-US" dirty="0" smtClean="0"/>
              <a:t>Simulates ion channel activity (kinetics)</a:t>
            </a:r>
          </a:p>
          <a:p>
            <a:pPr lvl="1"/>
            <a:r>
              <a:rPr lang="en-US" dirty="0" smtClean="0"/>
              <a:t>Optimizes kinetic model rate constants to biological data</a:t>
            </a:r>
          </a:p>
          <a:p>
            <a:r>
              <a:rPr lang="en-US" dirty="0" smtClean="0"/>
              <a:t>Ion Channel Kinetics</a:t>
            </a:r>
          </a:p>
          <a:p>
            <a:pPr lvl="1"/>
            <a:r>
              <a:rPr lang="en-US" dirty="0" smtClean="0"/>
              <a:t>Transition states</a:t>
            </a:r>
          </a:p>
          <a:p>
            <a:pPr lvl="1"/>
            <a:r>
              <a:rPr lang="en-US" dirty="0" smtClean="0"/>
              <a:t>Reaction rates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Ampa</a:t>
            </a:r>
            <a:r>
              <a:rPr lang="en-US" dirty="0" smtClean="0"/>
              <a:t> Macro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calc_bg_ampa</a:t>
            </a:r>
            <a:r>
              <a:rPr lang="en-US" dirty="0" smtClean="0"/>
              <a:t> – defines differential equations that describe </a:t>
            </a:r>
            <a:r>
              <a:rPr lang="en-US" dirty="0" err="1" smtClean="0"/>
              <a:t>ampa</a:t>
            </a:r>
            <a:r>
              <a:rPr lang="en-US" dirty="0" smtClean="0"/>
              <a:t> kinetics based on rate constant set</a:t>
            </a:r>
          </a:p>
          <a:p>
            <a:r>
              <a:rPr lang="en-US" dirty="0" smtClean="0"/>
              <a:t>GA to solve the system of equations </a:t>
            </a:r>
          </a:p>
          <a:p>
            <a:r>
              <a:rPr lang="en-US" dirty="0" err="1" smtClean="0"/>
              <a:t>runAmpaLoop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88"/>
          <p:cNvSpPr>
            <a:spLocks noChangeShapeType="1"/>
          </p:cNvSpPr>
          <p:nvPr/>
        </p:nvSpPr>
        <p:spPr bwMode="auto">
          <a:xfrm flipV="1">
            <a:off x="4429125" y="2779275"/>
            <a:ext cx="0" cy="35921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" name="Line 88"/>
          <p:cNvSpPr>
            <a:spLocks noChangeShapeType="1"/>
          </p:cNvSpPr>
          <p:nvPr/>
        </p:nvSpPr>
        <p:spPr bwMode="auto">
          <a:xfrm flipH="1" flipV="1">
            <a:off x="5959760" y="3846511"/>
            <a:ext cx="343757" cy="4968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Line 89"/>
          <p:cNvSpPr>
            <a:spLocks noChangeShapeType="1"/>
          </p:cNvSpPr>
          <p:nvPr/>
        </p:nvSpPr>
        <p:spPr bwMode="auto">
          <a:xfrm flipH="1" flipV="1">
            <a:off x="4816475" y="614363"/>
            <a:ext cx="398463" cy="31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959100" y="214313"/>
            <a:ext cx="285115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/>
              <a:t>Initialize Chromosomes</a:t>
            </a:r>
          </a:p>
        </p:txBody>
      </p:sp>
      <p:sp>
        <p:nvSpPr>
          <p:cNvPr id="3078" name="Line 86"/>
          <p:cNvSpPr>
            <a:spLocks noChangeShapeType="1"/>
          </p:cNvSpPr>
          <p:nvPr/>
        </p:nvSpPr>
        <p:spPr bwMode="auto">
          <a:xfrm flipH="1" flipV="1">
            <a:off x="4286250" y="614363"/>
            <a:ext cx="0" cy="31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9" name="Line 88"/>
          <p:cNvSpPr>
            <a:spLocks noChangeShapeType="1"/>
          </p:cNvSpPr>
          <p:nvPr/>
        </p:nvSpPr>
        <p:spPr bwMode="auto">
          <a:xfrm flipV="1">
            <a:off x="3444875" y="614363"/>
            <a:ext cx="296863" cy="31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0" name="AutoShape 104"/>
          <p:cNvSpPr>
            <a:spLocks noChangeArrowheads="1"/>
          </p:cNvSpPr>
          <p:nvPr/>
        </p:nvSpPr>
        <p:spPr bwMode="auto">
          <a:xfrm>
            <a:off x="212726" y="928688"/>
            <a:ext cx="8293100" cy="57864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Box 55"/>
          <p:cNvSpPr txBox="1">
            <a:spLocks noChangeArrowheads="1"/>
          </p:cNvSpPr>
          <p:nvPr/>
        </p:nvSpPr>
        <p:spPr bwMode="auto">
          <a:xfrm>
            <a:off x="4816475" y="933450"/>
            <a:ext cx="3333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Coarse-grained </a:t>
            </a:r>
            <a:r>
              <a:rPr lang="en-US" sz="2000" dirty="0"/>
              <a:t>parallelism</a:t>
            </a:r>
          </a:p>
        </p:txBody>
      </p:sp>
      <p:sp>
        <p:nvSpPr>
          <p:cNvPr id="3083" name="Line 88"/>
          <p:cNvSpPr>
            <a:spLocks noChangeShapeType="1"/>
          </p:cNvSpPr>
          <p:nvPr/>
        </p:nvSpPr>
        <p:spPr bwMode="auto">
          <a:xfrm flipH="1" flipV="1">
            <a:off x="2920488" y="2602898"/>
            <a:ext cx="522797" cy="53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4" name="Line 88"/>
          <p:cNvSpPr>
            <a:spLocks noChangeShapeType="1"/>
          </p:cNvSpPr>
          <p:nvPr/>
        </p:nvSpPr>
        <p:spPr bwMode="auto">
          <a:xfrm flipV="1">
            <a:off x="5483225" y="2602897"/>
            <a:ext cx="491543" cy="499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5" name="TextBox 59"/>
          <p:cNvSpPr txBox="1">
            <a:spLocks noChangeArrowheads="1"/>
          </p:cNvSpPr>
          <p:nvPr/>
        </p:nvSpPr>
        <p:spPr bwMode="auto">
          <a:xfrm>
            <a:off x="569913" y="1312863"/>
            <a:ext cx="285750" cy="1169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/>
              <a:t>Gen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0</a:t>
            </a:r>
          </a:p>
        </p:txBody>
      </p:sp>
      <p:sp>
        <p:nvSpPr>
          <p:cNvPr id="3086" name="TextBox 102"/>
          <p:cNvSpPr txBox="1">
            <a:spLocks noChangeArrowheads="1"/>
          </p:cNvSpPr>
          <p:nvPr/>
        </p:nvSpPr>
        <p:spPr bwMode="auto">
          <a:xfrm>
            <a:off x="6148388" y="3260725"/>
            <a:ext cx="2111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Serial Execution</a:t>
            </a:r>
          </a:p>
        </p:txBody>
      </p:sp>
      <p:sp>
        <p:nvSpPr>
          <p:cNvPr id="3087" name="TextBox 103"/>
          <p:cNvSpPr txBox="1">
            <a:spLocks noChangeArrowheads="1"/>
          </p:cNvSpPr>
          <p:nvPr/>
        </p:nvSpPr>
        <p:spPr bwMode="auto">
          <a:xfrm>
            <a:off x="328613" y="4285099"/>
            <a:ext cx="768350" cy="307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Gen 1</a:t>
            </a:r>
          </a:p>
        </p:txBody>
      </p:sp>
      <p:sp>
        <p:nvSpPr>
          <p:cNvPr id="3089" name="Rectangle 4"/>
          <p:cNvSpPr>
            <a:spLocks noChangeArrowheads="1"/>
          </p:cNvSpPr>
          <p:nvPr/>
        </p:nvSpPr>
        <p:spPr bwMode="auto">
          <a:xfrm>
            <a:off x="2792413" y="3138487"/>
            <a:ext cx="3355975" cy="7080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/>
              <a:t>Genetic Algo </a:t>
            </a:r>
            <a:r>
              <a:rPr lang="en-US" sz="2000">
                <a:sym typeface="Wingdings" pitchFamily="2" charset="2"/>
              </a:rPr>
              <a:t> population has better fit on average</a:t>
            </a:r>
            <a:endParaRPr lang="en-US" sz="2000"/>
          </a:p>
        </p:txBody>
      </p:sp>
      <p:sp>
        <p:nvSpPr>
          <p:cNvPr id="3090" name="Rectangle 4"/>
          <p:cNvSpPr>
            <a:spLocks noChangeArrowheads="1"/>
          </p:cNvSpPr>
          <p:nvPr/>
        </p:nvSpPr>
        <p:spPr bwMode="auto">
          <a:xfrm>
            <a:off x="1719263" y="6059488"/>
            <a:ext cx="1747837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/>
              <a:t>Convergence</a:t>
            </a:r>
          </a:p>
        </p:txBody>
      </p:sp>
      <p:cxnSp>
        <p:nvCxnSpPr>
          <p:cNvPr id="3091" name="Shape 118"/>
          <p:cNvCxnSpPr>
            <a:cxnSpLocks noChangeShapeType="1"/>
            <a:stCxn id="3094" idx="2"/>
            <a:endCxn id="3090" idx="1"/>
          </p:cNvCxnSpPr>
          <p:nvPr/>
        </p:nvCxnSpPr>
        <p:spPr bwMode="auto">
          <a:xfrm rot="16200000" flipH="1">
            <a:off x="982663" y="5522912"/>
            <a:ext cx="466725" cy="1006475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092" name="Line 88"/>
          <p:cNvSpPr>
            <a:spLocks noChangeShapeType="1"/>
          </p:cNvSpPr>
          <p:nvPr/>
        </p:nvSpPr>
        <p:spPr bwMode="auto">
          <a:xfrm flipV="1">
            <a:off x="2887405" y="3856037"/>
            <a:ext cx="237332" cy="5379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3" name="Line 88"/>
          <p:cNvSpPr>
            <a:spLocks noChangeShapeType="1"/>
          </p:cNvSpPr>
          <p:nvPr/>
        </p:nvSpPr>
        <p:spPr bwMode="auto">
          <a:xfrm flipV="1">
            <a:off x="4429125" y="3856037"/>
            <a:ext cx="0" cy="4984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4" name="TextBox 123"/>
          <p:cNvSpPr txBox="1">
            <a:spLocks noChangeArrowheads="1"/>
          </p:cNvSpPr>
          <p:nvPr/>
        </p:nvSpPr>
        <p:spPr bwMode="auto">
          <a:xfrm>
            <a:off x="328613" y="5484813"/>
            <a:ext cx="768350" cy="307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Gen N</a:t>
            </a:r>
          </a:p>
        </p:txBody>
      </p:sp>
      <p:sp>
        <p:nvSpPr>
          <p:cNvPr id="3095" name="TextBox 127"/>
          <p:cNvSpPr txBox="1">
            <a:spLocks noChangeArrowheads="1"/>
          </p:cNvSpPr>
          <p:nvPr/>
        </p:nvSpPr>
        <p:spPr bwMode="auto">
          <a:xfrm>
            <a:off x="641350" y="4105275"/>
            <a:ext cx="142875" cy="1416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dirty="0"/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094532" y="1312863"/>
            <a:ext cx="6691185" cy="1487052"/>
            <a:chOff x="1094532" y="1312863"/>
            <a:chExt cx="6691185" cy="1487052"/>
          </a:xfrm>
        </p:grpSpPr>
        <p:grpSp>
          <p:nvGrpSpPr>
            <p:cNvPr id="99" name="Group 98"/>
            <p:cNvGrpSpPr/>
            <p:nvPr/>
          </p:nvGrpSpPr>
          <p:grpSpPr>
            <a:xfrm>
              <a:off x="1094532" y="1333500"/>
              <a:ext cx="1825957" cy="1466415"/>
              <a:chOff x="1094532" y="1333500"/>
              <a:chExt cx="1825957" cy="1466415"/>
            </a:xfrm>
          </p:grpSpPr>
          <p:sp>
            <p:nvSpPr>
              <p:cNvPr id="3131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5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65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014443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0</a:t>
                </a:r>
                <a:endParaRPr lang="en-US" sz="1400" dirty="0"/>
              </a:p>
            </p:txBody>
          </p:sp>
        </p:grpSp>
        <p:sp>
          <p:nvSpPr>
            <p:cNvPr id="3119" name="TextBox 53"/>
            <p:cNvSpPr txBox="1">
              <a:spLocks noChangeArrowheads="1"/>
            </p:cNvSpPr>
            <p:nvPr/>
          </p:nvSpPr>
          <p:spPr bwMode="auto">
            <a:xfrm>
              <a:off x="5331717" y="1587640"/>
              <a:ext cx="64305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120" name="TextBox 54"/>
            <p:cNvSpPr txBox="1">
              <a:spLocks noChangeArrowheads="1"/>
            </p:cNvSpPr>
            <p:nvPr/>
          </p:nvSpPr>
          <p:spPr bwMode="auto">
            <a:xfrm>
              <a:off x="2921423" y="1587640"/>
              <a:ext cx="643051" cy="89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467100" y="1312863"/>
              <a:ext cx="1825957" cy="1466415"/>
              <a:chOff x="1094532" y="1333500"/>
              <a:chExt cx="1825957" cy="1466415"/>
            </a:xfrm>
          </p:grpSpPr>
          <p:sp>
            <p:nvSpPr>
              <p:cNvPr id="101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000" dirty="0" smtClean="0"/>
                  <a:t>Calc Error</a:t>
                </a:r>
                <a:endParaRPr lang="en-US" sz="2000" dirty="0"/>
              </a:p>
            </p:txBody>
          </p:sp>
          <p:sp>
            <p:nvSpPr>
              <p:cNvPr id="104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000" dirty="0" err="1" smtClean="0"/>
                  <a:t>Ampa</a:t>
                </a:r>
                <a:r>
                  <a:rPr lang="en-US" sz="2000" dirty="0" smtClean="0"/>
                  <a:t> Macro</a:t>
                </a:r>
                <a:endParaRPr lang="en-US" sz="2000" dirty="0"/>
              </a:p>
            </p:txBody>
          </p:sp>
          <p:sp>
            <p:nvSpPr>
              <p:cNvPr id="105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413885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1 + r</a:t>
                </a:r>
                <a:endParaRPr lang="en-US" sz="1400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959760" y="1333499"/>
              <a:ext cx="1825957" cy="1466415"/>
              <a:chOff x="1094532" y="1333500"/>
              <a:chExt cx="1825957" cy="1466415"/>
            </a:xfrm>
          </p:grpSpPr>
          <p:sp>
            <p:nvSpPr>
              <p:cNvPr id="107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10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11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014443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N</a:t>
                </a:r>
                <a:endParaRPr lang="en-US" sz="1400" dirty="0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7845" y="4305736"/>
            <a:ext cx="6691185" cy="1487052"/>
            <a:chOff x="1094532" y="1312863"/>
            <a:chExt cx="6691185" cy="1487052"/>
          </a:xfrm>
        </p:grpSpPr>
        <p:grpSp>
          <p:nvGrpSpPr>
            <p:cNvPr id="114" name="Group 98"/>
            <p:cNvGrpSpPr/>
            <p:nvPr/>
          </p:nvGrpSpPr>
          <p:grpSpPr>
            <a:xfrm>
              <a:off x="1094532" y="1333500"/>
              <a:ext cx="1825957" cy="1466415"/>
              <a:chOff x="1094532" y="1333500"/>
              <a:chExt cx="1825957" cy="1466415"/>
            </a:xfrm>
          </p:grpSpPr>
          <p:sp>
            <p:nvSpPr>
              <p:cNvPr id="129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32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33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014443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0</a:t>
                </a:r>
                <a:endParaRPr lang="en-US" sz="1400" dirty="0"/>
              </a:p>
            </p:txBody>
          </p:sp>
        </p:grpSp>
        <p:sp>
          <p:nvSpPr>
            <p:cNvPr id="115" name="TextBox 53"/>
            <p:cNvSpPr txBox="1">
              <a:spLocks noChangeArrowheads="1"/>
            </p:cNvSpPr>
            <p:nvPr/>
          </p:nvSpPr>
          <p:spPr bwMode="auto">
            <a:xfrm>
              <a:off x="5331717" y="1587640"/>
              <a:ext cx="64305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6" name="TextBox 54"/>
            <p:cNvSpPr txBox="1">
              <a:spLocks noChangeArrowheads="1"/>
            </p:cNvSpPr>
            <p:nvPr/>
          </p:nvSpPr>
          <p:spPr bwMode="auto">
            <a:xfrm>
              <a:off x="2921423" y="1587640"/>
              <a:ext cx="643051" cy="89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grpSp>
          <p:nvGrpSpPr>
            <p:cNvPr id="117" name="Group 99"/>
            <p:cNvGrpSpPr/>
            <p:nvPr/>
          </p:nvGrpSpPr>
          <p:grpSpPr>
            <a:xfrm>
              <a:off x="3467100" y="1312863"/>
              <a:ext cx="1825957" cy="1466415"/>
              <a:chOff x="1094532" y="1333500"/>
              <a:chExt cx="1825957" cy="1466415"/>
            </a:xfrm>
          </p:grpSpPr>
          <p:sp>
            <p:nvSpPr>
              <p:cNvPr id="124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000" dirty="0" smtClean="0"/>
                  <a:t>Calc Error</a:t>
                </a:r>
                <a:endParaRPr lang="en-US" sz="2000" dirty="0"/>
              </a:p>
            </p:txBody>
          </p:sp>
          <p:sp>
            <p:nvSpPr>
              <p:cNvPr id="127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000" dirty="0" err="1" smtClean="0"/>
                  <a:t>Ampa</a:t>
                </a:r>
                <a:r>
                  <a:rPr lang="en-US" sz="2000" dirty="0" smtClean="0"/>
                  <a:t> Macro</a:t>
                </a:r>
                <a:endParaRPr lang="en-US" sz="2000" dirty="0"/>
              </a:p>
            </p:txBody>
          </p:sp>
          <p:sp>
            <p:nvSpPr>
              <p:cNvPr id="128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413885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1 + r</a:t>
                </a:r>
                <a:endParaRPr lang="en-US" sz="1400" dirty="0"/>
              </a:p>
            </p:txBody>
          </p:sp>
        </p:grpSp>
        <p:grpSp>
          <p:nvGrpSpPr>
            <p:cNvPr id="118" name="Group 105"/>
            <p:cNvGrpSpPr/>
            <p:nvPr/>
          </p:nvGrpSpPr>
          <p:grpSpPr>
            <a:xfrm>
              <a:off x="5959760" y="1333499"/>
              <a:ext cx="1825957" cy="1466415"/>
              <a:chOff x="1094532" y="1333500"/>
              <a:chExt cx="1825957" cy="1466415"/>
            </a:xfrm>
          </p:grpSpPr>
          <p:sp>
            <p:nvSpPr>
              <p:cNvPr id="119" name="AutoShape 93"/>
              <p:cNvSpPr>
                <a:spLocks noChangeArrowheads="1"/>
              </p:cNvSpPr>
              <p:nvPr/>
            </p:nvSpPr>
            <p:spPr bwMode="auto">
              <a:xfrm>
                <a:off x="1094532" y="1333500"/>
                <a:ext cx="1825957" cy="146641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74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6252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79"/>
              <p:cNvSpPr>
                <a:spLocks noChangeArrowheads="1"/>
              </p:cNvSpPr>
              <p:nvPr/>
            </p:nvSpPr>
            <p:spPr bwMode="auto">
              <a:xfrm>
                <a:off x="1234976" y="2240371"/>
                <a:ext cx="1496885" cy="354849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22" name="Rectangle 79"/>
              <p:cNvSpPr>
                <a:spLocks noChangeArrowheads="1"/>
              </p:cNvSpPr>
              <p:nvPr/>
            </p:nvSpPr>
            <p:spPr bwMode="auto">
              <a:xfrm>
                <a:off x="1234976" y="1798920"/>
                <a:ext cx="1496885" cy="373408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2000"/>
              </a:p>
            </p:txBody>
          </p:sp>
          <p:sp>
            <p:nvSpPr>
              <p:cNvPr id="123" name="TextBox 59"/>
              <p:cNvSpPr txBox="1">
                <a:spLocks noChangeArrowheads="1"/>
              </p:cNvSpPr>
              <p:nvPr/>
            </p:nvSpPr>
            <p:spPr bwMode="auto">
              <a:xfrm>
                <a:off x="1234976" y="1421747"/>
                <a:ext cx="1014443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Chromo N</a:t>
                </a:r>
                <a:endParaRPr lang="en-US" sz="1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_plo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17638"/>
            <a:ext cx="7715304" cy="4940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Genetic Algorithm Convergence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11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Runge-Kutta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Order Method (RK4)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154113"/>
            <a:ext cx="8229600" cy="5203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 err="1" smtClean="0"/>
              <a:t>runAmpaLoop</a:t>
            </a:r>
            <a:r>
              <a:rPr lang="en-US" sz="2800" dirty="0" smtClean="0"/>
              <a:t>:  numerical integration of differential equations describing our kinetic scheme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71500" y="2214534"/>
            <a:ext cx="7972425" cy="4143404"/>
          </a:xfrm>
          <a:prstGeom prst="rect">
            <a:avLst/>
          </a:prstGeom>
          <a:solidFill>
            <a:schemeClr val="bg1"/>
          </a:solidFill>
          <a:ln w="25400">
            <a:solidFill>
              <a:srgbClr val="002D5C">
                <a:lumMod val="75000"/>
                <a:lumOff val="2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/>
          </a:p>
          <a:p>
            <a:r>
              <a:rPr lang="en-US" sz="3600" dirty="0" smtClean="0">
                <a:solidFill>
                  <a:schemeClr val="tx1"/>
                </a:solidFill>
              </a:rPr>
              <a:t>RK4 Formulas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r>
              <a:rPr lang="en-US" sz="3600" dirty="0">
                <a:solidFill>
                  <a:schemeClr val="tx1"/>
                </a:solidFill>
              </a:rPr>
              <a:t>x(t + h) = x(t) + 1/6(F</a:t>
            </a:r>
            <a:r>
              <a:rPr lang="en-US" sz="3600" baseline="-25000" dirty="0">
                <a:solidFill>
                  <a:schemeClr val="tx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+ 2F</a:t>
            </a:r>
            <a:r>
              <a:rPr lang="en-US" sz="3600" baseline="-25000" dirty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 +2F</a:t>
            </a:r>
            <a:r>
              <a:rPr lang="en-US" sz="3600" baseline="-25000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 + F</a:t>
            </a:r>
            <a:r>
              <a:rPr lang="en-US" sz="3600" baseline="-25000" dirty="0">
                <a:solidFill>
                  <a:schemeClr val="tx1"/>
                </a:solidFill>
              </a:rPr>
              <a:t>4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r>
              <a:rPr lang="en-US" sz="36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3600" dirty="0">
                <a:solidFill>
                  <a:schemeClr val="tx1"/>
                </a:solidFill>
              </a:rPr>
              <a:t>	 F</a:t>
            </a:r>
            <a:r>
              <a:rPr lang="en-US" sz="3600" baseline="-25000" dirty="0">
                <a:solidFill>
                  <a:schemeClr val="tx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hf</a:t>
            </a:r>
            <a:r>
              <a:rPr lang="en-US" sz="3600" dirty="0">
                <a:solidFill>
                  <a:schemeClr val="tx1"/>
                </a:solidFill>
              </a:rPr>
              <a:t>(t, x)</a:t>
            </a:r>
          </a:p>
          <a:p>
            <a:r>
              <a:rPr lang="en-US" sz="3600" dirty="0">
                <a:solidFill>
                  <a:schemeClr val="tx1"/>
                </a:solidFill>
              </a:rPr>
              <a:t>	 F</a:t>
            </a:r>
            <a:r>
              <a:rPr lang="en-US" sz="3600" baseline="-25000" dirty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hf</a:t>
            </a:r>
            <a:r>
              <a:rPr lang="en-US" sz="3600" dirty="0">
                <a:solidFill>
                  <a:schemeClr val="tx1"/>
                </a:solidFill>
              </a:rPr>
              <a:t>(t + ½ h, x + ½ F</a:t>
            </a:r>
            <a:r>
              <a:rPr lang="en-US" sz="3600" baseline="-25000" dirty="0">
                <a:solidFill>
                  <a:schemeClr val="tx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r>
              <a:rPr lang="en-US" sz="3600" dirty="0">
                <a:solidFill>
                  <a:schemeClr val="tx1"/>
                </a:solidFill>
              </a:rPr>
              <a:t>	 F</a:t>
            </a:r>
            <a:r>
              <a:rPr lang="en-US" sz="3600" baseline="-25000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hf</a:t>
            </a:r>
            <a:r>
              <a:rPr lang="en-US" sz="3600" dirty="0">
                <a:solidFill>
                  <a:schemeClr val="tx1"/>
                </a:solidFill>
              </a:rPr>
              <a:t>(t + ½ h, x + ½ F</a:t>
            </a:r>
            <a:r>
              <a:rPr lang="en-US" sz="3600" baseline="-25000" dirty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r>
              <a:rPr lang="en-US" sz="3600" dirty="0">
                <a:solidFill>
                  <a:schemeClr val="tx1"/>
                </a:solidFill>
              </a:rPr>
              <a:t>	 F</a:t>
            </a:r>
            <a:r>
              <a:rPr lang="en-US" sz="3600" baseline="-25000" dirty="0">
                <a:solidFill>
                  <a:schemeClr val="tx1"/>
                </a:solidFill>
              </a:rPr>
              <a:t>4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hf</a:t>
            </a:r>
            <a:r>
              <a:rPr lang="en-US" sz="3600" dirty="0">
                <a:solidFill>
                  <a:schemeClr val="tx1"/>
                </a:solidFill>
              </a:rPr>
              <a:t>(t + h, x + F</a:t>
            </a:r>
            <a:r>
              <a:rPr lang="en-US" sz="3600" baseline="-25000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/>
          </a:p>
        </p:txBody>
      </p:sp>
      <p:sp>
        <p:nvSpPr>
          <p:cNvPr id="4101" name="Left Brace 4"/>
          <p:cNvSpPr>
            <a:spLocks/>
          </p:cNvSpPr>
          <p:nvPr/>
        </p:nvSpPr>
        <p:spPr bwMode="auto">
          <a:xfrm>
            <a:off x="1428750" y="4143380"/>
            <a:ext cx="285750" cy="2214558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RK4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 is the function that computes RK4</a:t>
            </a:r>
          </a:p>
          <a:p>
            <a:r>
              <a:rPr lang="en-US" dirty="0" smtClean="0"/>
              <a:t>Need finer-grained parallelism to alleviate hotspot bottleneck</a:t>
            </a:r>
          </a:p>
          <a:p>
            <a:r>
              <a:rPr lang="en-US" dirty="0" smtClean="0"/>
              <a:t>How to parallelize RK4?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Modeling Ion Channel Kinetics with High-Performance Computation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Application Characterization, Pr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ofile, and Optimization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Computing Framework</a:t>
            </a:r>
          </a:p>
          <a:p>
            <a:r>
              <a:rPr lang="en-US" sz="4000" b="1" dirty="0" smtClean="0">
                <a:latin typeface="+mn-lt"/>
                <a:ea typeface="+mn-ea"/>
                <a:cs typeface="+mn-cs"/>
              </a:rPr>
              <a:t>Experimental Results and Analysis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86888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Hardware and software set-up</a:t>
            </a:r>
          </a:p>
          <a:p>
            <a:r>
              <a:rPr lang="en-US" dirty="0" smtClean="0"/>
              <a:t>Domain specific metrics?</a:t>
            </a:r>
          </a:p>
          <a:p>
            <a:r>
              <a:rPr lang="en-US" dirty="0" smtClean="0"/>
              <a:t>Parallel speed-up</a:t>
            </a:r>
          </a:p>
          <a:p>
            <a:r>
              <a:rPr lang="en-US" dirty="0" smtClean="0"/>
              <a:t>Verification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1417637"/>
          <a:ext cx="8643965" cy="4875598"/>
        </p:xfrm>
        <a:graphic>
          <a:graphicData uri="http://schemas.openxmlformats.org/drawingml/2006/table">
            <a:tbl>
              <a:tblPr/>
              <a:tblGrid>
                <a:gridCol w="1553192"/>
                <a:gridCol w="2251807"/>
                <a:gridCol w="2419483"/>
                <a:gridCol w="2419483"/>
              </a:tblGrid>
              <a:tr h="1355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CPU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Intel® Xeon™  CPU X5355 @ 2.66 GHz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Intel ® Core™ 2 Quad CPU Q6600 @ 2.40 GHz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Intel ® Core™ 2 Quad CPU Q6600 @ 2.40 GHz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Cores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Memory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3 GB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3 GB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8 GB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OS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Windows XP Pro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Windows XP Pro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Fedora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Compiler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Intel C++ Compiler (11.1, 10.1)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Intel C++ Compiler (11.1, 10.1)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Intel C++ Compiler (11.1)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Intel TBB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Version 2.1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Version 2.1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Version 2.1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/>
        </p:nvGraphicFramePr>
        <p:xfrm>
          <a:off x="714348" y="1417638"/>
          <a:ext cx="7572428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928670"/>
          <a:ext cx="9144000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Parallel Speedup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11342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Baseline:  2 generations, after compiler upgrade, prior to manual tuning</a:t>
            </a:r>
          </a:p>
          <a:p>
            <a:r>
              <a:rPr lang="en-US" dirty="0" smtClean="0"/>
              <a:t>Generation number magnifies any performance improvement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/>
        </p:nvGraphicFramePr>
        <p:xfrm>
          <a:off x="714348" y="1417638"/>
          <a:ext cx="7572428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MKL and custom Gaussian elimination routine get different results (sometimes)</a:t>
            </a:r>
          </a:p>
          <a:p>
            <a:r>
              <a:rPr lang="en-US" dirty="0" smtClean="0"/>
              <a:t>Small variation in a given parameter changed error significantly </a:t>
            </a:r>
          </a:p>
          <a:p>
            <a:r>
              <a:rPr lang="en-US" dirty="0" smtClean="0"/>
              <a:t>Non-deterministic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Process that uncovers key characteristics is important</a:t>
            </a:r>
          </a:p>
          <a:p>
            <a:r>
              <a:rPr lang="en-US" dirty="0" err="1" smtClean="0"/>
              <a:t>Kingen</a:t>
            </a:r>
            <a:r>
              <a:rPr lang="en-US" dirty="0" smtClean="0"/>
              <a:t> needs cores/threads – lots of them</a:t>
            </a:r>
          </a:p>
          <a:p>
            <a:r>
              <a:rPr lang="en-US" dirty="0" smtClean="0"/>
              <a:t>Need ability automatically (semi-?) identify opportunities for parallelism in code</a:t>
            </a:r>
          </a:p>
          <a:p>
            <a:r>
              <a:rPr lang="en-US" dirty="0" smtClean="0"/>
              <a:t>Better validation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192-core cluster</a:t>
            </a:r>
          </a:p>
          <a:p>
            <a:r>
              <a:rPr lang="en-US" dirty="0" smtClean="0"/>
              <a:t>GPU acceleration</a:t>
            </a:r>
          </a:p>
          <a:p>
            <a:r>
              <a:rPr lang="en-US" dirty="0" smtClean="0"/>
              <a:t>Programmer-led optimization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Model validation</a:t>
            </a:r>
          </a:p>
          <a:p>
            <a:pPr fontAlgn="ctr"/>
            <a:r>
              <a:rPr lang="en-US" dirty="0" smtClean="0"/>
              <a:t>Techniques to simplify porting to massively parallel architectures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AMPA Receptors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60" y="1643050"/>
            <a:ext cx="4571754" cy="422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214422"/>
            <a:ext cx="371477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Kinetic Scheme</a:t>
            </a:r>
            <a:endParaRPr lang="en-US" dirty="0"/>
          </a:p>
        </p:txBody>
      </p:sp>
      <p:pic>
        <p:nvPicPr>
          <p:cNvPr id="24579" name="Picture 1" descr="model 6 kin sche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55222"/>
            <a:ext cx="7949310" cy="571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Introduction:</a:t>
            </a:r>
            <a:br>
              <a:rPr lang="en-US" dirty="0" smtClean="0"/>
            </a:br>
            <a:r>
              <a:rPr lang="en-US" dirty="0" smtClean="0"/>
              <a:t>Why study ion channel kinetics?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91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Protein function</a:t>
            </a:r>
          </a:p>
          <a:p>
            <a:r>
              <a:rPr lang="en-US" dirty="0" smtClean="0"/>
              <a:t>Implement accurate mathematical models</a:t>
            </a:r>
          </a:p>
          <a:p>
            <a:r>
              <a:rPr lang="en-US" dirty="0" smtClean="0"/>
              <a:t>Neurodevelopment</a:t>
            </a:r>
          </a:p>
          <a:p>
            <a:r>
              <a:rPr lang="en-US" dirty="0" smtClean="0"/>
              <a:t>Sensory processing</a:t>
            </a:r>
          </a:p>
          <a:p>
            <a:r>
              <a:rPr lang="en-US" dirty="0" smtClean="0"/>
              <a:t>Learning/memory</a:t>
            </a:r>
          </a:p>
          <a:p>
            <a:r>
              <a:rPr lang="en-US" dirty="0" smtClean="0"/>
              <a:t>Pathological states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/>
              <a:t>Modeling Ion Channel Kinetics with High-Performance Computation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Characterization, Pr</a:t>
            </a:r>
            <a:r>
              <a:rPr lang="en-US" sz="4000" b="1" dirty="0" smtClean="0"/>
              <a:t>ofile, and Optimization</a:t>
            </a:r>
            <a:endParaRPr lang="en-US" sz="4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Computing Framework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Experimental Results and Analysis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173163" y="1482725"/>
            <a:ext cx="6913562" cy="5160986"/>
            <a:chOff x="1101725" y="1482724"/>
            <a:chExt cx="6985000" cy="5718175"/>
          </a:xfrm>
        </p:grpSpPr>
        <p:sp>
          <p:nvSpPr>
            <p:cNvPr id="2050" name="Rectangle 4"/>
            <p:cNvSpPr>
              <a:spLocks noChangeArrowheads="1"/>
            </p:cNvSpPr>
            <p:nvPr/>
          </p:nvSpPr>
          <p:spPr bwMode="auto">
            <a:xfrm>
              <a:off x="1755775" y="1482724"/>
              <a:ext cx="3097213" cy="596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7"/>
            <p:cNvSpPr>
              <a:spLocks noChangeShapeType="1"/>
            </p:cNvSpPr>
            <p:nvPr/>
          </p:nvSpPr>
          <p:spPr bwMode="auto">
            <a:xfrm>
              <a:off x="4852988" y="1752599"/>
              <a:ext cx="7937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" name="Line 31"/>
            <p:cNvSpPr>
              <a:spLocks noChangeShapeType="1"/>
            </p:cNvSpPr>
            <p:nvPr/>
          </p:nvSpPr>
          <p:spPr bwMode="auto">
            <a:xfrm flipV="1">
              <a:off x="3195638" y="2114549"/>
              <a:ext cx="0" cy="5746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" name="Text Box 51"/>
            <p:cNvSpPr txBox="1">
              <a:spLocks noChangeArrowheads="1"/>
            </p:cNvSpPr>
            <p:nvPr/>
          </p:nvSpPr>
          <p:spPr bwMode="auto">
            <a:xfrm>
              <a:off x="1935163" y="1571624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System-Level</a:t>
              </a:r>
              <a:endParaRPr lang="fr-FR" sz="2000"/>
            </a:p>
          </p:txBody>
        </p:sp>
        <p:sp>
          <p:nvSpPr>
            <p:cNvPr id="2054" name="Rectangle 74"/>
            <p:cNvSpPr>
              <a:spLocks noChangeArrowheads="1"/>
            </p:cNvSpPr>
            <p:nvPr/>
          </p:nvSpPr>
          <p:spPr bwMode="auto">
            <a:xfrm>
              <a:off x="1755775" y="2716212"/>
              <a:ext cx="3097213" cy="596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Text Box 75"/>
            <p:cNvSpPr txBox="1">
              <a:spLocks noChangeArrowheads="1"/>
            </p:cNvSpPr>
            <p:nvPr/>
          </p:nvSpPr>
          <p:spPr bwMode="auto">
            <a:xfrm>
              <a:off x="1971675" y="2795587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Application-Level</a:t>
              </a:r>
              <a:endParaRPr lang="fr-FR" sz="2000"/>
            </a:p>
          </p:txBody>
        </p:sp>
        <p:sp>
          <p:nvSpPr>
            <p:cNvPr id="2056" name="Rectangle 76"/>
            <p:cNvSpPr>
              <a:spLocks noChangeArrowheads="1"/>
            </p:cNvSpPr>
            <p:nvPr/>
          </p:nvSpPr>
          <p:spPr bwMode="auto">
            <a:xfrm>
              <a:off x="1755775" y="3910012"/>
              <a:ext cx="3097213" cy="596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Text Box 77"/>
            <p:cNvSpPr txBox="1">
              <a:spLocks noChangeArrowheads="1"/>
            </p:cNvSpPr>
            <p:nvPr/>
          </p:nvSpPr>
          <p:spPr bwMode="auto">
            <a:xfrm>
              <a:off x="1966913" y="4003674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Optimization</a:t>
              </a:r>
              <a:endParaRPr lang="fr-FR" sz="2000"/>
            </a:p>
          </p:txBody>
        </p:sp>
        <p:sp>
          <p:nvSpPr>
            <p:cNvPr id="2058" name="Rectangle 78"/>
            <p:cNvSpPr>
              <a:spLocks noChangeArrowheads="1"/>
            </p:cNvSpPr>
            <p:nvPr/>
          </p:nvSpPr>
          <p:spPr bwMode="auto">
            <a:xfrm>
              <a:off x="5646738" y="1482724"/>
              <a:ext cx="2014537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Text Box 79"/>
            <p:cNvSpPr txBox="1">
              <a:spLocks noChangeArrowheads="1"/>
            </p:cNvSpPr>
            <p:nvPr/>
          </p:nvSpPr>
          <p:spPr bwMode="auto">
            <a:xfrm>
              <a:off x="5718175" y="1589087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 dirty="0"/>
                <a:t>Intel </a:t>
              </a:r>
              <a:r>
                <a:rPr lang="fr-FR" sz="2000" dirty="0" err="1"/>
                <a:t>Vtune</a:t>
              </a:r>
              <a:endParaRPr lang="fr-FR" sz="2000" dirty="0"/>
            </a:p>
          </p:txBody>
        </p:sp>
        <p:sp>
          <p:nvSpPr>
            <p:cNvPr id="2060" name="Line 80"/>
            <p:cNvSpPr>
              <a:spLocks noChangeShapeType="1"/>
            </p:cNvSpPr>
            <p:nvPr/>
          </p:nvSpPr>
          <p:spPr bwMode="auto">
            <a:xfrm>
              <a:off x="4846638" y="2976562"/>
              <a:ext cx="7937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" name="Rectangle 81"/>
            <p:cNvSpPr>
              <a:spLocks noChangeArrowheads="1"/>
            </p:cNvSpPr>
            <p:nvPr/>
          </p:nvSpPr>
          <p:spPr bwMode="auto">
            <a:xfrm>
              <a:off x="5856288" y="2346324"/>
              <a:ext cx="2014537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82"/>
            <p:cNvSpPr txBox="1">
              <a:spLocks noChangeArrowheads="1"/>
            </p:cNvSpPr>
            <p:nvPr/>
          </p:nvSpPr>
          <p:spPr bwMode="auto">
            <a:xfrm>
              <a:off x="5927725" y="2452687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 Pin</a:t>
              </a:r>
            </a:p>
          </p:txBody>
        </p:sp>
        <p:sp>
          <p:nvSpPr>
            <p:cNvPr id="2063" name="Rectangle 83"/>
            <p:cNvSpPr>
              <a:spLocks noChangeArrowheads="1"/>
            </p:cNvSpPr>
            <p:nvPr/>
          </p:nvSpPr>
          <p:spPr bwMode="auto">
            <a:xfrm>
              <a:off x="5854700" y="3046412"/>
              <a:ext cx="2014538" cy="596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84"/>
            <p:cNvSpPr txBox="1">
              <a:spLocks noChangeArrowheads="1"/>
            </p:cNvSpPr>
            <p:nvPr/>
          </p:nvSpPr>
          <p:spPr bwMode="auto">
            <a:xfrm>
              <a:off x="5926138" y="3101974"/>
              <a:ext cx="1870075" cy="3968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Profiling</a:t>
              </a:r>
            </a:p>
          </p:txBody>
        </p:sp>
        <p:sp>
          <p:nvSpPr>
            <p:cNvPr id="2065" name="Line 85"/>
            <p:cNvSpPr>
              <a:spLocks noChangeShapeType="1"/>
            </p:cNvSpPr>
            <p:nvPr/>
          </p:nvSpPr>
          <p:spPr bwMode="auto">
            <a:xfrm flipV="1">
              <a:off x="3262313" y="3313112"/>
              <a:ext cx="0" cy="5746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86"/>
            <p:cNvSpPr>
              <a:spLocks noChangeShapeType="1"/>
            </p:cNvSpPr>
            <p:nvPr/>
          </p:nvSpPr>
          <p:spPr bwMode="auto">
            <a:xfrm flipV="1">
              <a:off x="3262313" y="4506912"/>
              <a:ext cx="0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88"/>
            <p:cNvSpPr>
              <a:spLocks noChangeShapeType="1"/>
            </p:cNvSpPr>
            <p:nvPr/>
          </p:nvSpPr>
          <p:spPr bwMode="auto">
            <a:xfrm flipH="1" flipV="1">
              <a:off x="3262313" y="4506912"/>
              <a:ext cx="852487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89"/>
            <p:cNvSpPr>
              <a:spLocks noChangeShapeType="1"/>
            </p:cNvSpPr>
            <p:nvPr/>
          </p:nvSpPr>
          <p:spPr bwMode="auto">
            <a:xfrm flipV="1">
              <a:off x="2398713" y="4506912"/>
              <a:ext cx="863600" cy="7207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AutoShape 93"/>
            <p:cNvSpPr>
              <a:spLocks noChangeArrowheads="1"/>
            </p:cNvSpPr>
            <p:nvPr/>
          </p:nvSpPr>
          <p:spPr bwMode="auto">
            <a:xfrm>
              <a:off x="5638800" y="2203449"/>
              <a:ext cx="2447925" cy="1600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Rectangle 95"/>
            <p:cNvSpPr>
              <a:spLocks noChangeArrowheads="1"/>
            </p:cNvSpPr>
            <p:nvPr/>
          </p:nvSpPr>
          <p:spPr bwMode="auto">
            <a:xfrm>
              <a:off x="1101725" y="5227637"/>
              <a:ext cx="1301750" cy="7921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Text Box 96"/>
            <p:cNvSpPr txBox="1">
              <a:spLocks noChangeArrowheads="1"/>
            </p:cNvSpPr>
            <p:nvPr/>
          </p:nvSpPr>
          <p:spPr bwMode="auto">
            <a:xfrm>
              <a:off x="1173163" y="5448299"/>
              <a:ext cx="1257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sz="2000"/>
                <a:t>CPU</a:t>
              </a:r>
              <a:endParaRPr lang="fr-FR" sz="2000"/>
            </a:p>
          </p:txBody>
        </p:sp>
        <p:sp>
          <p:nvSpPr>
            <p:cNvPr id="2072" name="Rectangle 100"/>
            <p:cNvSpPr>
              <a:spLocks noChangeArrowheads="1"/>
            </p:cNvSpPr>
            <p:nvPr/>
          </p:nvSpPr>
          <p:spPr bwMode="auto">
            <a:xfrm>
              <a:off x="1101725" y="6019799"/>
              <a:ext cx="1296988" cy="103663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3" name="Group 105"/>
            <p:cNvGrpSpPr>
              <a:grpSpLocks/>
            </p:cNvGrpSpPr>
            <p:nvPr/>
          </p:nvGrpSpPr>
          <p:grpSpPr bwMode="auto">
            <a:xfrm>
              <a:off x="4540250" y="5391149"/>
              <a:ext cx="1301750" cy="1674813"/>
              <a:chOff x="2374" y="2783"/>
              <a:chExt cx="820" cy="1055"/>
            </a:xfrm>
          </p:grpSpPr>
          <p:sp>
            <p:nvSpPr>
              <p:cNvPr id="2082" name="Text Box 12"/>
              <p:cNvSpPr txBox="1">
                <a:spLocks noChangeArrowheads="1"/>
              </p:cNvSpPr>
              <p:nvPr/>
            </p:nvSpPr>
            <p:spPr bwMode="auto">
              <a:xfrm>
                <a:off x="2534" y="2908"/>
                <a:ext cx="5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CH" sz="2000"/>
                  <a:t>GPU</a:t>
                </a:r>
                <a:endParaRPr lang="fr-FR" sz="2000"/>
              </a:p>
            </p:txBody>
          </p:sp>
          <p:sp>
            <p:nvSpPr>
              <p:cNvPr id="2083" name="Rectangle 97"/>
              <p:cNvSpPr>
                <a:spLocks noChangeArrowheads="1"/>
              </p:cNvSpPr>
              <p:nvPr/>
            </p:nvSpPr>
            <p:spPr bwMode="auto">
              <a:xfrm>
                <a:off x="2374" y="2783"/>
                <a:ext cx="820" cy="4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Rectangle 98"/>
              <p:cNvSpPr>
                <a:spLocks noChangeArrowheads="1"/>
              </p:cNvSpPr>
              <p:nvPr/>
            </p:nvSpPr>
            <p:spPr bwMode="auto">
              <a:xfrm>
                <a:off x="2374" y="3287"/>
                <a:ext cx="820" cy="551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Text Box 101"/>
              <p:cNvSpPr txBox="1">
                <a:spLocks noChangeArrowheads="1"/>
              </p:cNvSpPr>
              <p:nvPr/>
            </p:nvSpPr>
            <p:spPr bwMode="auto">
              <a:xfrm>
                <a:off x="2381" y="3294"/>
                <a:ext cx="766" cy="53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NVIDIA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CUDA</a:t>
                </a:r>
              </a:p>
            </p:txBody>
          </p:sp>
        </p:grpSp>
        <p:grpSp>
          <p:nvGrpSpPr>
            <p:cNvPr id="2074" name="Group 106"/>
            <p:cNvGrpSpPr>
              <a:grpSpLocks/>
            </p:cNvGrpSpPr>
            <p:nvPr/>
          </p:nvGrpSpPr>
          <p:grpSpPr bwMode="auto">
            <a:xfrm>
              <a:off x="2851150" y="5391149"/>
              <a:ext cx="1328738" cy="1666875"/>
              <a:chOff x="1429" y="2976"/>
              <a:chExt cx="837" cy="1050"/>
            </a:xfrm>
          </p:grpSpPr>
          <p:sp>
            <p:nvSpPr>
              <p:cNvPr id="2078" name="Rectangle 92"/>
              <p:cNvSpPr>
                <a:spLocks noChangeArrowheads="1"/>
              </p:cNvSpPr>
              <p:nvPr/>
            </p:nvSpPr>
            <p:spPr bwMode="auto">
              <a:xfrm>
                <a:off x="1429" y="2976"/>
                <a:ext cx="820" cy="4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Text Box 94"/>
              <p:cNvSpPr txBox="1">
                <a:spLocks noChangeArrowheads="1"/>
              </p:cNvSpPr>
              <p:nvPr/>
            </p:nvSpPr>
            <p:spPr bwMode="auto">
              <a:xfrm>
                <a:off x="1474" y="3115"/>
                <a:ext cx="7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CH" sz="2000"/>
                  <a:t>Multicore</a:t>
                </a:r>
                <a:endParaRPr lang="fr-FR" sz="2000"/>
              </a:p>
            </p:txBody>
          </p:sp>
          <p:sp>
            <p:nvSpPr>
              <p:cNvPr id="2080" name="Rectangle 99"/>
              <p:cNvSpPr>
                <a:spLocks noChangeArrowheads="1"/>
              </p:cNvSpPr>
              <p:nvPr/>
            </p:nvSpPr>
            <p:spPr bwMode="auto">
              <a:xfrm>
                <a:off x="1429" y="3475"/>
                <a:ext cx="820" cy="551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Text Box 102"/>
              <p:cNvSpPr txBox="1">
                <a:spLocks noChangeArrowheads="1"/>
              </p:cNvSpPr>
              <p:nvPr/>
            </p:nvSpPr>
            <p:spPr bwMode="auto">
              <a:xfrm>
                <a:off x="1454" y="3482"/>
                <a:ext cx="766" cy="53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Intel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fr-FR" sz="2000"/>
                  <a:t>TBB</a:t>
                </a:r>
              </a:p>
            </p:txBody>
          </p:sp>
        </p:grpSp>
        <p:sp>
          <p:nvSpPr>
            <p:cNvPr id="2075" name="Text Box 103"/>
            <p:cNvSpPr txBox="1">
              <a:spLocks noChangeArrowheads="1"/>
            </p:cNvSpPr>
            <p:nvPr/>
          </p:nvSpPr>
          <p:spPr bwMode="auto">
            <a:xfrm>
              <a:off x="1101725" y="6038849"/>
              <a:ext cx="1216025" cy="100647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/>
                <a:t>Intel Compiler &amp; SSE2</a:t>
              </a:r>
            </a:p>
          </p:txBody>
        </p:sp>
        <p:sp>
          <p:nvSpPr>
            <p:cNvPr id="2076" name="AutoShape 104"/>
            <p:cNvSpPr>
              <a:spLocks noChangeArrowheads="1"/>
            </p:cNvSpPr>
            <p:nvPr/>
          </p:nvSpPr>
          <p:spPr bwMode="auto">
            <a:xfrm>
              <a:off x="2614613" y="5219699"/>
              <a:ext cx="3509962" cy="198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Text Box 107"/>
            <p:cNvSpPr txBox="1">
              <a:spLocks noChangeArrowheads="1"/>
            </p:cNvSpPr>
            <p:nvPr/>
          </p:nvSpPr>
          <p:spPr bwMode="auto">
            <a:xfrm>
              <a:off x="4125913" y="4822824"/>
              <a:ext cx="2736850" cy="396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CH" sz="2000"/>
                <a:t>Parallel Architectures</a:t>
              </a:r>
              <a:endParaRPr lang="fr-FR" sz="200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638800" y="1482724"/>
              <a:ext cx="2022475" cy="5969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Adapting Scientific Applications to Parallel Architectures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7884</TotalTime>
  <Words>1062</Words>
  <Application>Microsoft Office PowerPoint</Application>
  <PresentationFormat>On-screen Show (4:3)</PresentationFormat>
  <Paragraphs>399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Straight Edge</vt:lpstr>
      <vt:lpstr>Modeling Ion Channel Kinetics with High-Performance Computation   </vt:lpstr>
      <vt:lpstr>Agenda </vt:lpstr>
      <vt:lpstr>Introduction</vt:lpstr>
      <vt:lpstr>Computational Complexity</vt:lpstr>
      <vt:lpstr>AMPA Receptors</vt:lpstr>
      <vt:lpstr>Kinetic Scheme</vt:lpstr>
      <vt:lpstr>Introduction: Why study ion channel kinetics?</vt:lpstr>
      <vt:lpstr>Modeling Ion Channel Kinetics with High-Performance Computation   </vt:lpstr>
      <vt:lpstr>Adapting Scientific Applications to Parallel Architectures</vt:lpstr>
      <vt:lpstr>System Level – Thread Profile</vt:lpstr>
      <vt:lpstr>Hardware Performance Monitors</vt:lpstr>
      <vt:lpstr>Adapting Scientific Applications to Parallel Architectures</vt:lpstr>
      <vt:lpstr>Application Level Analysis</vt:lpstr>
      <vt:lpstr>Hotspots</vt:lpstr>
      <vt:lpstr>FP Impacting Metrics</vt:lpstr>
      <vt:lpstr>Post compiler Upgrade</vt:lpstr>
      <vt:lpstr>Manual Tuning</vt:lpstr>
      <vt:lpstr>Application Analysis Conclusions</vt:lpstr>
      <vt:lpstr>Observations</vt:lpstr>
      <vt:lpstr>Computer Architecture Analysis</vt:lpstr>
      <vt:lpstr>Slide 21</vt:lpstr>
      <vt:lpstr>Computer Architecture Analysis Results</vt:lpstr>
      <vt:lpstr>Modeling Ion Channel Kinetics with High-Performance Computation   </vt:lpstr>
      <vt:lpstr>Computing Framework</vt:lpstr>
      <vt:lpstr>TBB Implementation</vt:lpstr>
      <vt:lpstr>tbb:parallel_for</vt:lpstr>
      <vt:lpstr>tbb:parallel_for</vt:lpstr>
      <vt:lpstr>tbb::parallel_for:  The Body Object</vt:lpstr>
      <vt:lpstr> Ampa Macro </vt:lpstr>
      <vt:lpstr> Ampa Macro </vt:lpstr>
      <vt:lpstr>Slide 31</vt:lpstr>
      <vt:lpstr>Genetic Algorithm Convergence</vt:lpstr>
      <vt:lpstr> Runge-Kutta 4th Order Method (RK4)</vt:lpstr>
      <vt:lpstr>RK4</vt:lpstr>
      <vt:lpstr>Modeling Ion Channel Kinetics with High-Performance Computation   </vt:lpstr>
      <vt:lpstr>Experimental Results and Analysis</vt:lpstr>
      <vt:lpstr>Configuration</vt:lpstr>
      <vt:lpstr>Computational Complexity</vt:lpstr>
      <vt:lpstr>Parallel Speedup</vt:lpstr>
      <vt:lpstr>Verification</vt:lpstr>
      <vt:lpstr>Conclusions</vt:lpstr>
      <vt:lpstr>Future Research</vt:lpstr>
    </vt:vector>
  </TitlesOfParts>
  <Company>LAP-EPFL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informatique</dc:title>
  <dc:creator>Beuchat</dc:creator>
  <cp:lastModifiedBy>GehrkeA</cp:lastModifiedBy>
  <cp:revision>165</cp:revision>
  <cp:lastPrinted>1601-01-01T00:00:00Z</cp:lastPrinted>
  <dcterms:created xsi:type="dcterms:W3CDTF">2001-03-24T14:15:06Z</dcterms:created>
  <dcterms:modified xsi:type="dcterms:W3CDTF">2009-12-14T17:13:30Z</dcterms:modified>
</cp:coreProperties>
</file>