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Layouts/slideLayout28.xml" ContentType="application/vnd.openxmlformats-officedocument.presentationml.slideLayout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embeddings/Microsoft_Equation1.bin" ContentType="application/vnd.openxmlformats-officedocument.oleObject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Default Extension="wmf" ContentType="image/x-wmf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0" r:id="rId1"/>
    <p:sldMasterId id="2147483654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372" r:id="rId5"/>
    <p:sldId id="381" r:id="rId6"/>
    <p:sldId id="383" r:id="rId7"/>
    <p:sldId id="359" r:id="rId8"/>
    <p:sldId id="380" r:id="rId9"/>
    <p:sldId id="349" r:id="rId10"/>
    <p:sldId id="346" r:id="rId11"/>
    <p:sldId id="368" r:id="rId12"/>
    <p:sldId id="369" r:id="rId13"/>
    <p:sldId id="358" r:id="rId14"/>
    <p:sldId id="370" r:id="rId15"/>
    <p:sldId id="371" r:id="rId16"/>
    <p:sldId id="271" r:id="rId17"/>
  </p:sldIdLst>
  <p:sldSz cx="9144000" cy="6858000" type="screen4x3"/>
  <p:notesSz cx="6858000" cy="91186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  <p:clrMru>
    <a:srgbClr val="6699FF"/>
    <a:srgbClr val="CC0507"/>
    <a:srgbClr val="33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2490" autoAdjust="0"/>
    <p:restoredTop sz="94607" autoAdjust="0"/>
  </p:normalViewPr>
  <p:slideViewPr>
    <p:cSldViewPr snapToGrid="0">
      <p:cViewPr>
        <p:scale>
          <a:sx n="100" d="100"/>
          <a:sy n="100" d="100"/>
        </p:scale>
        <p:origin x="-792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F24D81C2-1447-F84E-9E71-56FCA323BB07}" type="datetime1">
              <a:rPr lang="en-US"/>
              <a:pPr>
                <a:defRPr/>
              </a:pPr>
              <a:t>12/9/09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6140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6140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77AFD534-8301-6D4E-8E4E-00A4BE1249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186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1800">
              <a:ea typeface="+mn-ea"/>
              <a:cs typeface="+mn-cs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186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1800">
              <a:ea typeface="+mn-ea"/>
              <a:cs typeface="+mn-cs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170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1800">
              <a:ea typeface="+mn-ea"/>
              <a:cs typeface="+mn-cs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170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1800">
              <a:ea typeface="+mn-ea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100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100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2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84213"/>
            <a:ext cx="4552950" cy="34131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30700"/>
            <a:ext cx="5022850" cy="409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8659813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100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59813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100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4BA403A3-B576-6140-A719-942DDCB44E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ED9BEBA-A81B-DC49-9738-19E023E1F1E1}" type="slidenum">
              <a:rPr lang="en-GB"/>
              <a:pPr/>
              <a:t>1</a:t>
            </a:fld>
            <a:endParaRPr lang="en-GB"/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1143000" y="684213"/>
            <a:ext cx="4572000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/>
          </a:p>
        </p:txBody>
      </p:sp>
      <p:sp>
        <p:nvSpPr>
          <p:cNvPr id="34820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30700"/>
            <a:ext cx="5029200" cy="4102100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204170"/>
              </a:buClr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>
                <a:latin typeface="Arial" charset="0"/>
              </a:rPr>
              <a:t>Intro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1AB9239-9927-2546-A612-B7F38EC35441}" type="slidenum">
              <a:rPr lang="en-GB"/>
              <a:pPr/>
              <a:t>15</a:t>
            </a:fld>
            <a:endParaRPr lang="en-GB"/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1143000" y="684213"/>
            <a:ext cx="4572000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/>
          </a:p>
        </p:txBody>
      </p:sp>
      <p:sp>
        <p:nvSpPr>
          <p:cNvPr id="61444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30700"/>
            <a:ext cx="5024438" cy="40989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CC36716-23CC-394D-90EE-7D1491D0F6A9}" type="slidenum">
              <a:rPr lang="en-GB"/>
              <a:pPr/>
              <a:t>2</a:t>
            </a:fld>
            <a:endParaRPr lang="en-GB"/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149350" y="684213"/>
            <a:ext cx="4557713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30700"/>
            <a:ext cx="5024438" cy="4098925"/>
          </a:xfrm>
          <a:noFill/>
          <a:ln/>
        </p:spPr>
        <p:txBody>
          <a:bodyPr wrap="none" anchor="ctr"/>
          <a:lstStyle/>
          <a:p>
            <a:r>
              <a:rPr lang="en-US"/>
              <a:t>Note that most research has been in static program analysis, but dynamic program analysis has a lot of potential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E0AB9DE-4A94-A344-A817-6A35F0F0B8A6}" type="slidenum">
              <a:rPr lang="en-GB"/>
              <a:pPr/>
              <a:t>3</a:t>
            </a:fld>
            <a:endParaRPr lang="en-GB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30700"/>
            <a:ext cx="5029200" cy="4103688"/>
          </a:xfrm>
          <a:noFill/>
          <a:ln/>
        </p:spPr>
        <p:txBody>
          <a:bodyPr/>
          <a:lstStyle/>
          <a:p>
            <a:pPr defTabSz="914400"/>
            <a:r>
              <a:rPr lang="en-US"/>
              <a:t>The core of our technique is the DIN Rdy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55A19F5-03B7-EE49-839C-AF4AB823A0FF}" type="slidenum">
              <a:rPr lang="en-GB"/>
              <a:pPr/>
              <a:t>6</a:t>
            </a:fld>
            <a:endParaRPr lang="en-GB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49775" cy="341312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55A19F5-03B7-EE49-839C-AF4AB823A0FF}" type="slidenum">
              <a:rPr lang="en-GB"/>
              <a:pPr/>
              <a:t>7</a:t>
            </a:fld>
            <a:endParaRPr lang="en-GB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49775" cy="341312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Talk about strong </a:t>
            </a:r>
            <a:r>
              <a:rPr lang="en-US" dirty="0" err="1" smtClean="0"/>
              <a:t>canonisity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5392ACF-8199-6C41-B638-50FAF4CDBCA4}" type="slidenum">
              <a:rPr lang="en-GB"/>
              <a:pPr/>
              <a:t>8</a:t>
            </a:fld>
            <a:endParaRPr lang="en-GB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49775" cy="3413125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09C55CA-68DF-0441-93A2-7526FDF121F3}" type="slidenum">
              <a:rPr lang="en-GB"/>
              <a:pPr/>
              <a:t>9</a:t>
            </a:fld>
            <a:endParaRPr lang="en-GB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49775" cy="3413125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49775" cy="3413125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Does dynamic trace information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D2629E6-71A3-AA48-B446-67372D0BEA39}" type="slidenum">
              <a:rPr lang="en-GB"/>
              <a:pPr/>
              <a:t>12</a:t>
            </a:fld>
            <a:endParaRPr lang="en-GB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49775" cy="3413125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The construction seems similar…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ot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e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272213"/>
            <a:ext cx="26606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343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1800">
              <a:ea typeface="+mn-ea"/>
              <a:cs typeface="+mn-cs"/>
            </a:endParaRP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6629400" y="6434138"/>
            <a:ext cx="2514600" cy="423862"/>
            <a:chOff x="48" y="4005"/>
            <a:chExt cx="1584" cy="267"/>
          </a:xfrm>
        </p:grpSpPr>
        <p:sp>
          <p:nvSpPr>
            <p:cNvPr id="8" name="Text Box 9"/>
            <p:cNvSpPr txBox="1">
              <a:spLocks noChangeArrowheads="1"/>
            </p:cNvSpPr>
            <p:nvPr userDrawn="1"/>
          </p:nvSpPr>
          <p:spPr bwMode="auto">
            <a:xfrm>
              <a:off x="268" y="4007"/>
              <a:ext cx="1364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>
                <a:defRPr/>
              </a:pPr>
              <a:r>
                <a:rPr lang="en-US" sz="900">
                  <a:solidFill>
                    <a:schemeClr val="bg1"/>
                  </a:solidFill>
                  <a:latin typeface="Copperplate" charset="0"/>
                </a:rPr>
                <a:t>University of Colorado at Boulder</a:t>
              </a:r>
            </a:p>
            <a:p>
              <a:pPr algn="r" eaLnBrk="0" hangingPunct="0">
                <a:lnSpc>
                  <a:spcPct val="70000"/>
                </a:lnSpc>
                <a:defRPr/>
              </a:pPr>
              <a:r>
                <a:rPr lang="en-US" sz="1800">
                  <a:solidFill>
                    <a:schemeClr val="bg1"/>
                  </a:solidFill>
                  <a:latin typeface="Copperplate" charset="0"/>
                </a:rPr>
                <a:t>Core Research Lab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 userDrawn="1"/>
          </p:nvSpPr>
          <p:spPr bwMode="auto">
            <a:xfrm>
              <a:off x="48" y="4101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endParaRPr lang="en-US" sz="1800">
                <a:ea typeface="+mn-ea"/>
                <a:cs typeface="+mn-cs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 userDrawn="1"/>
          </p:nvSpPr>
          <p:spPr bwMode="auto">
            <a:xfrm>
              <a:off x="144" y="4005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endParaRPr lang="en-US" sz="1800">
                <a:ea typeface="+mn-ea"/>
                <a:cs typeface="+mn-cs"/>
              </a:endParaRPr>
            </a:p>
          </p:txBody>
        </p:sp>
      </p:grpSp>
      <p:pic>
        <p:nvPicPr>
          <p:cNvPr id="11" name="Picture 12" descr="title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ot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3434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1800">
              <a:ea typeface="+mn-ea"/>
              <a:cs typeface="+mn-cs"/>
            </a:endParaRP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6629400" y="6303963"/>
            <a:ext cx="2514600" cy="423862"/>
            <a:chOff x="48" y="4005"/>
            <a:chExt cx="1584" cy="267"/>
          </a:xfrm>
        </p:grpSpPr>
        <p:sp>
          <p:nvSpPr>
            <p:cNvPr id="7" name="Text Box 9"/>
            <p:cNvSpPr txBox="1">
              <a:spLocks noChangeArrowheads="1"/>
            </p:cNvSpPr>
            <p:nvPr userDrawn="1"/>
          </p:nvSpPr>
          <p:spPr bwMode="auto">
            <a:xfrm>
              <a:off x="124" y="4007"/>
              <a:ext cx="150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>
                <a:defRPr/>
              </a:pPr>
              <a:r>
                <a:rPr lang="en-US" sz="900">
                  <a:solidFill>
                    <a:schemeClr val="bg1"/>
                  </a:solidFill>
                  <a:latin typeface="Copperplate" charset="0"/>
                </a:rPr>
                <a:t>University of Colorado at Boulder</a:t>
              </a:r>
            </a:p>
            <a:p>
              <a:pPr algn="r" eaLnBrk="0" hangingPunct="0">
                <a:lnSpc>
                  <a:spcPct val="70000"/>
                </a:lnSpc>
                <a:defRPr/>
              </a:pPr>
              <a:r>
                <a:rPr lang="en-US" sz="1800">
                  <a:solidFill>
                    <a:schemeClr val="bg1"/>
                  </a:solidFill>
                  <a:latin typeface="Copperplate" charset="0"/>
                </a:rPr>
                <a:t>Core Research Lab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 userDrawn="1"/>
          </p:nvSpPr>
          <p:spPr bwMode="auto">
            <a:xfrm>
              <a:off x="48" y="4101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endParaRPr lang="en-US" sz="1800">
                <a:ea typeface="+mn-ea"/>
                <a:cs typeface="+mn-cs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 userDrawn="1"/>
          </p:nvSpPr>
          <p:spPr bwMode="auto">
            <a:xfrm>
              <a:off x="144" y="4005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endParaRPr lang="en-US" sz="1800">
                <a:ea typeface="+mn-ea"/>
                <a:cs typeface="+mn-cs"/>
              </a:endParaRPr>
            </a:p>
          </p:txBody>
        </p:sp>
      </p:grpSp>
      <p:pic>
        <p:nvPicPr>
          <p:cNvPr id="10" name="Picture 12" descr="title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2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1524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tle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8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6629400" y="6303963"/>
            <a:ext cx="2514600" cy="423862"/>
            <a:chOff x="48" y="4005"/>
            <a:chExt cx="1584" cy="267"/>
          </a:xfrm>
        </p:grpSpPr>
        <p:sp>
          <p:nvSpPr>
            <p:cNvPr id="178182" name="Text Box 6"/>
            <p:cNvSpPr txBox="1">
              <a:spLocks noChangeArrowheads="1"/>
            </p:cNvSpPr>
            <p:nvPr userDrawn="1"/>
          </p:nvSpPr>
          <p:spPr bwMode="auto">
            <a:xfrm>
              <a:off x="124" y="4007"/>
              <a:ext cx="150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>
                <a:defRPr/>
              </a:pPr>
              <a:r>
                <a:rPr lang="en-US" sz="900">
                  <a:solidFill>
                    <a:schemeClr val="bg1"/>
                  </a:solidFill>
                  <a:latin typeface="Copperplate" charset="0"/>
                </a:rPr>
                <a:t>University of Colorado at Boulder</a:t>
              </a:r>
            </a:p>
            <a:p>
              <a:pPr algn="r" eaLnBrk="0" hangingPunct="0">
                <a:lnSpc>
                  <a:spcPct val="70000"/>
                </a:lnSpc>
                <a:defRPr/>
              </a:pPr>
              <a:r>
                <a:rPr lang="en-US" sz="1800">
                  <a:solidFill>
                    <a:schemeClr val="bg1"/>
                  </a:solidFill>
                  <a:latin typeface="Copperplate" charset="0"/>
                </a:rPr>
                <a:t>Core Research Lab</a:t>
              </a:r>
            </a:p>
          </p:txBody>
        </p:sp>
        <p:sp>
          <p:nvSpPr>
            <p:cNvPr id="178183" name="Rectangle 7"/>
            <p:cNvSpPr>
              <a:spLocks noChangeArrowheads="1"/>
            </p:cNvSpPr>
            <p:nvPr userDrawn="1"/>
          </p:nvSpPr>
          <p:spPr bwMode="auto">
            <a:xfrm>
              <a:off x="48" y="4101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endParaRPr lang="en-US" sz="1800">
                <a:ea typeface="+mn-ea"/>
                <a:cs typeface="+mn-cs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 userDrawn="1"/>
          </p:nvSpPr>
          <p:spPr bwMode="auto">
            <a:xfrm>
              <a:off x="144" y="4005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endParaRPr lang="en-US" sz="1800">
                <a:ea typeface="+mn-ea"/>
                <a:cs typeface="+mn-cs"/>
              </a:endParaRPr>
            </a:p>
          </p:txBody>
        </p:sp>
      </p:grpSp>
      <p:pic>
        <p:nvPicPr>
          <p:cNvPr id="1030" name="Picture 9" descr="footer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1" name="Group 10"/>
          <p:cNvGrpSpPr>
            <a:grpSpLocks/>
          </p:cNvGrpSpPr>
          <p:nvPr/>
        </p:nvGrpSpPr>
        <p:grpSpPr bwMode="auto">
          <a:xfrm>
            <a:off x="6626225" y="6435725"/>
            <a:ext cx="2514600" cy="423863"/>
            <a:chOff x="48" y="4005"/>
            <a:chExt cx="1584" cy="267"/>
          </a:xfrm>
        </p:grpSpPr>
        <p:sp>
          <p:nvSpPr>
            <p:cNvPr id="178187" name="Text Box 11"/>
            <p:cNvSpPr txBox="1">
              <a:spLocks noChangeArrowheads="1"/>
            </p:cNvSpPr>
            <p:nvPr userDrawn="1"/>
          </p:nvSpPr>
          <p:spPr bwMode="auto">
            <a:xfrm>
              <a:off x="124" y="4007"/>
              <a:ext cx="150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>
                <a:defRPr/>
              </a:pPr>
              <a:r>
                <a:rPr lang="en-US" sz="900">
                  <a:solidFill>
                    <a:schemeClr val="bg1"/>
                  </a:solidFill>
                  <a:latin typeface="Copperplate" charset="0"/>
                </a:rPr>
                <a:t>University of Colorado at Boulder</a:t>
              </a:r>
            </a:p>
            <a:p>
              <a:pPr algn="r" eaLnBrk="0" hangingPunct="0">
                <a:lnSpc>
                  <a:spcPct val="70000"/>
                </a:lnSpc>
                <a:defRPr/>
              </a:pPr>
              <a:r>
                <a:rPr lang="en-US" sz="1800">
                  <a:solidFill>
                    <a:schemeClr val="bg1"/>
                  </a:solidFill>
                  <a:latin typeface="Copperplate" charset="0"/>
                </a:rPr>
                <a:t>Core Research Lab</a:t>
              </a:r>
            </a:p>
          </p:txBody>
        </p:sp>
        <p:sp>
          <p:nvSpPr>
            <p:cNvPr id="178188" name="Rectangle 12"/>
            <p:cNvSpPr>
              <a:spLocks noChangeArrowheads="1"/>
            </p:cNvSpPr>
            <p:nvPr userDrawn="1"/>
          </p:nvSpPr>
          <p:spPr bwMode="auto">
            <a:xfrm>
              <a:off x="48" y="4101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endParaRPr lang="en-US" sz="1800">
                <a:ea typeface="+mn-ea"/>
                <a:cs typeface="+mn-cs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 userDrawn="1"/>
          </p:nvSpPr>
          <p:spPr bwMode="auto">
            <a:xfrm>
              <a:off x="144" y="4005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endParaRPr lang="en-US" sz="1800"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title2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14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6629400" y="6303963"/>
            <a:ext cx="2514600" cy="423862"/>
            <a:chOff x="48" y="4005"/>
            <a:chExt cx="1584" cy="267"/>
          </a:xfrm>
        </p:grpSpPr>
        <p:sp>
          <p:nvSpPr>
            <p:cNvPr id="191494" name="Text Box 6"/>
            <p:cNvSpPr txBox="1">
              <a:spLocks noChangeArrowheads="1"/>
            </p:cNvSpPr>
            <p:nvPr userDrawn="1"/>
          </p:nvSpPr>
          <p:spPr bwMode="auto">
            <a:xfrm>
              <a:off x="124" y="4007"/>
              <a:ext cx="150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>
                <a:defRPr/>
              </a:pPr>
              <a:r>
                <a:rPr lang="en-US" sz="900">
                  <a:solidFill>
                    <a:schemeClr val="bg1"/>
                  </a:solidFill>
                  <a:latin typeface="Copperplate" charset="0"/>
                </a:rPr>
                <a:t>University of Colorado at Boulder</a:t>
              </a:r>
            </a:p>
            <a:p>
              <a:pPr algn="r" eaLnBrk="0" hangingPunct="0">
                <a:lnSpc>
                  <a:spcPct val="70000"/>
                </a:lnSpc>
                <a:defRPr/>
              </a:pPr>
              <a:r>
                <a:rPr lang="en-US" sz="1800">
                  <a:solidFill>
                    <a:schemeClr val="bg1"/>
                  </a:solidFill>
                  <a:latin typeface="Copperplate" charset="0"/>
                </a:rPr>
                <a:t>Core Research Lab</a:t>
              </a:r>
            </a:p>
          </p:txBody>
        </p:sp>
        <p:sp>
          <p:nvSpPr>
            <p:cNvPr id="191495" name="Rectangle 7"/>
            <p:cNvSpPr>
              <a:spLocks noChangeArrowheads="1"/>
            </p:cNvSpPr>
            <p:nvPr userDrawn="1"/>
          </p:nvSpPr>
          <p:spPr bwMode="auto">
            <a:xfrm>
              <a:off x="48" y="4101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endParaRPr lang="en-US" sz="1800">
                <a:ea typeface="+mn-ea"/>
                <a:cs typeface="+mn-cs"/>
              </a:endParaRPr>
            </a:p>
          </p:txBody>
        </p:sp>
        <p:sp>
          <p:nvSpPr>
            <p:cNvPr id="191496" name="Rectangle 8"/>
            <p:cNvSpPr>
              <a:spLocks noChangeArrowheads="1"/>
            </p:cNvSpPr>
            <p:nvPr userDrawn="1"/>
          </p:nvSpPr>
          <p:spPr bwMode="auto">
            <a:xfrm>
              <a:off x="144" y="4005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endParaRPr lang="en-US" sz="1800">
                <a:ea typeface="+mn-ea"/>
                <a:cs typeface="+mn-cs"/>
              </a:endParaRPr>
            </a:p>
          </p:txBody>
        </p:sp>
      </p:grpSp>
      <p:pic>
        <p:nvPicPr>
          <p:cNvPr id="13318" name="Picture 9" descr="footer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319" name="Group 10"/>
          <p:cNvGrpSpPr>
            <a:grpSpLocks/>
          </p:cNvGrpSpPr>
          <p:nvPr/>
        </p:nvGrpSpPr>
        <p:grpSpPr bwMode="auto">
          <a:xfrm>
            <a:off x="6626225" y="6435725"/>
            <a:ext cx="2514600" cy="423863"/>
            <a:chOff x="48" y="4005"/>
            <a:chExt cx="1584" cy="267"/>
          </a:xfrm>
        </p:grpSpPr>
        <p:sp>
          <p:nvSpPr>
            <p:cNvPr id="191499" name="Text Box 11"/>
            <p:cNvSpPr txBox="1">
              <a:spLocks noChangeArrowheads="1"/>
            </p:cNvSpPr>
            <p:nvPr userDrawn="1"/>
          </p:nvSpPr>
          <p:spPr bwMode="auto">
            <a:xfrm>
              <a:off x="124" y="4007"/>
              <a:ext cx="150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>
                <a:defRPr/>
              </a:pPr>
              <a:r>
                <a:rPr lang="en-US" sz="900">
                  <a:solidFill>
                    <a:schemeClr val="bg1"/>
                  </a:solidFill>
                  <a:latin typeface="Copperplate" charset="0"/>
                </a:rPr>
                <a:t>University of Colorado at Boulder</a:t>
              </a:r>
            </a:p>
            <a:p>
              <a:pPr algn="r" eaLnBrk="0" hangingPunct="0">
                <a:lnSpc>
                  <a:spcPct val="70000"/>
                </a:lnSpc>
                <a:defRPr/>
              </a:pPr>
              <a:r>
                <a:rPr lang="en-US" sz="1800">
                  <a:solidFill>
                    <a:schemeClr val="bg1"/>
                  </a:solidFill>
                  <a:latin typeface="Copperplate" charset="0"/>
                </a:rPr>
                <a:t>Core Research Lab</a:t>
              </a:r>
            </a:p>
          </p:txBody>
        </p:sp>
        <p:sp>
          <p:nvSpPr>
            <p:cNvPr id="191500" name="Rectangle 12"/>
            <p:cNvSpPr>
              <a:spLocks noChangeArrowheads="1"/>
            </p:cNvSpPr>
            <p:nvPr userDrawn="1"/>
          </p:nvSpPr>
          <p:spPr bwMode="auto">
            <a:xfrm>
              <a:off x="48" y="4101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endParaRPr lang="en-US" sz="1800">
                <a:ea typeface="+mn-ea"/>
                <a:cs typeface="+mn-cs"/>
              </a:endParaRPr>
            </a:p>
          </p:txBody>
        </p:sp>
        <p:sp>
          <p:nvSpPr>
            <p:cNvPr id="191501" name="Rectangle 13"/>
            <p:cNvSpPr>
              <a:spLocks noChangeArrowheads="1"/>
            </p:cNvSpPr>
            <p:nvPr userDrawn="1"/>
          </p:nvSpPr>
          <p:spPr bwMode="auto">
            <a:xfrm>
              <a:off x="144" y="4005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  <a:defRPr/>
              </a:pPr>
              <a:endParaRPr lang="en-US" sz="1800"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oleObject" Target="../embeddings/Microsoft_Equation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1447800"/>
            <a:ext cx="8610600" cy="4618038"/>
          </a:xfrm>
        </p:spPr>
        <p:txBody>
          <a:bodyPr lIns="90000" tIns="46800" rIns="90000" bIns="46800"/>
          <a:lstStyle/>
          <a:p>
            <a:pPr algn="l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800" dirty="0" err="1" smtClean="0"/>
              <a:t>ZDDs</a:t>
            </a:r>
            <a:r>
              <a:rPr lang="en-US" sz="4800" dirty="0" smtClean="0"/>
              <a:t> for Dynamic Trace Analysis</a:t>
            </a:r>
            <a:br>
              <a:rPr lang="en-US" sz="4800" dirty="0" smtClean="0"/>
            </a:b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4000" dirty="0" smtClean="0"/>
              <a:t>Graham Price</a:t>
            </a:r>
            <a:r>
              <a:rPr lang="en-GB" sz="3600" dirty="0" smtClean="0"/>
              <a:t> </a:t>
            </a:r>
            <a:br>
              <a:rPr lang="en-GB" sz="3600" dirty="0" smtClean="0"/>
            </a:br>
            <a:r>
              <a:rPr lang="en-GB" sz="2800" dirty="0" smtClean="0"/>
              <a:t>Manish </a:t>
            </a:r>
            <a:r>
              <a:rPr lang="en-GB" sz="2800" dirty="0" err="1" smtClean="0"/>
              <a:t>Vachharajani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John </a:t>
            </a:r>
            <a:r>
              <a:rPr lang="en-GB" sz="2800" dirty="0" err="1" smtClean="0"/>
              <a:t>Giacomoni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John </a:t>
            </a:r>
            <a:r>
              <a:rPr lang="en-GB" sz="2800" dirty="0" err="1" smtClean="0"/>
              <a:t>Michalakes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err="1" smtClean="0"/>
              <a:t>Sreyasi</a:t>
            </a:r>
            <a:r>
              <a:rPr lang="en-GB" sz="2800" dirty="0" smtClean="0"/>
              <a:t> </a:t>
            </a:r>
            <a:r>
              <a:rPr lang="en-GB" sz="2800" dirty="0" err="1" smtClean="0"/>
              <a:t>Vinjamuri</a:t>
            </a:r>
            <a:endParaRPr lang="en-GB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effectLst/>
              </a:rPr>
              <a:t>ZDD vs. BDD Size</a:t>
            </a:r>
          </a:p>
        </p:txBody>
      </p:sp>
      <p:sp>
        <p:nvSpPr>
          <p:cNvPr id="238608" name="Text Box 16"/>
          <p:cNvSpPr txBox="1">
            <a:spLocks noChangeArrowheads="1"/>
          </p:cNvSpPr>
          <p:nvPr/>
        </p:nvSpPr>
        <p:spPr bwMode="auto">
          <a:xfrm>
            <a:off x="838200" y="1425575"/>
            <a:ext cx="219392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/>
              <a:t>I</a:t>
            </a:r>
            <a:r>
              <a:rPr lang="en-US" sz="1800" baseline="-25000"/>
              <a:t>t </a:t>
            </a:r>
            <a:r>
              <a:rPr lang="en-US" sz="1800"/>
              <a:t>= (X’ * Y’ * Z’ * W’)</a:t>
            </a:r>
          </a:p>
        </p:txBody>
      </p:sp>
      <p:sp>
        <p:nvSpPr>
          <p:cNvPr id="238632" name="Text Box 40"/>
          <p:cNvSpPr txBox="1">
            <a:spLocks noChangeArrowheads="1"/>
          </p:cNvSpPr>
          <p:nvPr/>
        </p:nvSpPr>
        <p:spPr bwMode="auto">
          <a:xfrm>
            <a:off x="4483100" y="1460500"/>
            <a:ext cx="37623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/>
              <a:t>I</a:t>
            </a:r>
            <a:r>
              <a:rPr lang="en-US" sz="1800" baseline="-25000"/>
              <a:t>t </a:t>
            </a:r>
            <a:r>
              <a:rPr lang="en-US" sz="1800"/>
              <a:t>= (X * Y * Z * W) + (X’ * Y * Z * W)</a:t>
            </a: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3413125" y="5630863"/>
            <a:ext cx="251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/>
              <a:t>~ 20% Reduction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98500" y="2027238"/>
            <a:ext cx="7113588" cy="3403600"/>
            <a:chOff x="698500" y="2027238"/>
            <a:chExt cx="7113588" cy="3403600"/>
          </a:xfrm>
        </p:grpSpPr>
        <p:pic>
          <p:nvPicPr>
            <p:cNvPr id="53255" name="Picture 7" descr="dinrdySiz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8500" y="2027238"/>
              <a:ext cx="7113588" cy="340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256" name="Picture 7" descr="dindinTime.pdf"/>
            <p:cNvPicPr>
              <a:picLocks noChangeAspect="1"/>
            </p:cNvPicPr>
            <p:nvPr/>
          </p:nvPicPr>
          <p:blipFill>
            <a:blip r:embed="rId4"/>
            <a:srcRect l="12633" t="4991" r="70280" b="72739"/>
            <a:stretch>
              <a:fillRect/>
            </a:stretch>
          </p:blipFill>
          <p:spPr bwMode="auto">
            <a:xfrm>
              <a:off x="6235701" y="2260600"/>
              <a:ext cx="1270000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8" grpId="0" autoUpdateAnimBg="0"/>
      <p:bldP spid="238632" grpId="0" autoUpdateAnimBg="0"/>
      <p:bldP spid="13210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DD Creation Time</a:t>
            </a:r>
            <a:endParaRPr lang="en-US" dirty="0"/>
          </a:p>
        </p:txBody>
      </p:sp>
      <p:grpSp>
        <p:nvGrpSpPr>
          <p:cNvPr id="55299" name="Group 12"/>
          <p:cNvGrpSpPr>
            <a:grpSpLocks/>
          </p:cNvGrpSpPr>
          <p:nvPr/>
        </p:nvGrpSpPr>
        <p:grpSpPr bwMode="auto">
          <a:xfrm>
            <a:off x="1155700" y="1373188"/>
            <a:ext cx="6237288" cy="3886200"/>
            <a:chOff x="1142" y="763"/>
            <a:chExt cx="3869" cy="2382"/>
          </a:xfrm>
        </p:grpSpPr>
        <p:pic>
          <p:nvPicPr>
            <p:cNvPr id="55301" name="Picture 9" descr="dinrdyTime.pd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42" y="763"/>
              <a:ext cx="3869" cy="2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302" name="TextBox 11"/>
            <p:cNvSpPr txBox="1">
              <a:spLocks noChangeArrowheads="1"/>
            </p:cNvSpPr>
            <p:nvPr/>
          </p:nvSpPr>
          <p:spPr bwMode="auto">
            <a:xfrm>
              <a:off x="2668" y="2907"/>
              <a:ext cx="153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/>
                <a:t>DIN x RDY Tuples</a:t>
              </a:r>
            </a:p>
          </p:txBody>
        </p:sp>
      </p:grpSp>
      <p:sp>
        <p:nvSpPr>
          <p:cNvPr id="133133" name="Text Box 13"/>
          <p:cNvSpPr txBox="1">
            <a:spLocks noChangeArrowheads="1"/>
          </p:cNvSpPr>
          <p:nvPr/>
        </p:nvSpPr>
        <p:spPr bwMode="auto">
          <a:xfrm>
            <a:off x="2984500" y="5383213"/>
            <a:ext cx="284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/>
              <a:t>Over </a:t>
            </a:r>
            <a:r>
              <a:rPr lang="en-US" i="1"/>
              <a:t>9 times</a:t>
            </a:r>
            <a:r>
              <a:rPr lang="en-US"/>
              <a:t> faster!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ZDD Construction</a:t>
            </a:r>
          </a:p>
        </p:txBody>
      </p:sp>
      <p:sp>
        <p:nvSpPr>
          <p:cNvPr id="238608" name="Text Box 16"/>
          <p:cNvSpPr txBox="1">
            <a:spLocks noChangeArrowheads="1"/>
          </p:cNvSpPr>
          <p:nvPr/>
        </p:nvSpPr>
        <p:spPr bwMode="auto">
          <a:xfrm>
            <a:off x="6010275" y="5692775"/>
            <a:ext cx="219392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/>
              <a:t>I</a:t>
            </a:r>
            <a:r>
              <a:rPr lang="en-US" sz="1800" baseline="-25000"/>
              <a:t>t </a:t>
            </a:r>
            <a:r>
              <a:rPr lang="en-US" sz="1800"/>
              <a:t>= (X’ * Y’ * Z’ * W’)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6054725" y="1352550"/>
            <a:ext cx="1365250" cy="4349750"/>
            <a:chOff x="3142" y="858"/>
            <a:chExt cx="860" cy="2740"/>
          </a:xfrm>
        </p:grpSpPr>
        <p:sp>
          <p:nvSpPr>
            <p:cNvPr id="56372" name="Rectangle 30"/>
            <p:cNvSpPr>
              <a:spLocks noChangeArrowheads="1"/>
            </p:cNvSpPr>
            <p:nvPr/>
          </p:nvSpPr>
          <p:spPr bwMode="auto">
            <a:xfrm>
              <a:off x="3168" y="3343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/>
                <a:t>1</a:t>
              </a:r>
            </a:p>
          </p:txBody>
        </p:sp>
        <p:sp>
          <p:nvSpPr>
            <p:cNvPr id="56373" name="Oval 20"/>
            <p:cNvSpPr>
              <a:spLocks noChangeArrowheads="1"/>
            </p:cNvSpPr>
            <p:nvPr/>
          </p:nvSpPr>
          <p:spPr bwMode="auto">
            <a:xfrm>
              <a:off x="3578" y="1287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X</a:t>
              </a:r>
            </a:p>
          </p:txBody>
        </p:sp>
        <p:sp>
          <p:nvSpPr>
            <p:cNvPr id="56374" name="Oval 22"/>
            <p:cNvSpPr>
              <a:spLocks noChangeArrowheads="1"/>
            </p:cNvSpPr>
            <p:nvPr/>
          </p:nvSpPr>
          <p:spPr bwMode="auto">
            <a:xfrm>
              <a:off x="3438" y="1763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Y</a:t>
              </a:r>
            </a:p>
          </p:txBody>
        </p:sp>
        <p:sp>
          <p:nvSpPr>
            <p:cNvPr id="56375" name="Oval 23"/>
            <p:cNvSpPr>
              <a:spLocks noChangeArrowheads="1"/>
            </p:cNvSpPr>
            <p:nvPr/>
          </p:nvSpPr>
          <p:spPr bwMode="auto">
            <a:xfrm>
              <a:off x="3316" y="2208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W</a:t>
              </a:r>
            </a:p>
          </p:txBody>
        </p:sp>
        <p:sp>
          <p:nvSpPr>
            <p:cNvPr id="56376" name="Oval 24"/>
            <p:cNvSpPr>
              <a:spLocks noChangeArrowheads="1"/>
            </p:cNvSpPr>
            <p:nvPr/>
          </p:nvSpPr>
          <p:spPr bwMode="auto">
            <a:xfrm>
              <a:off x="3142" y="2610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Z</a:t>
              </a:r>
            </a:p>
          </p:txBody>
        </p:sp>
        <p:cxnSp>
          <p:nvCxnSpPr>
            <p:cNvPr id="56377" name="AutoShape 25"/>
            <p:cNvCxnSpPr>
              <a:cxnSpLocks noChangeShapeType="1"/>
              <a:stCxn id="56373" idx="4"/>
              <a:endCxn id="56374" idx="0"/>
            </p:cNvCxnSpPr>
            <p:nvPr/>
          </p:nvCxnSpPr>
          <p:spPr bwMode="auto">
            <a:xfrm flipH="1">
              <a:off x="3569" y="1493"/>
              <a:ext cx="139" cy="270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56378" name="Rectangle 26"/>
            <p:cNvSpPr>
              <a:spLocks noChangeArrowheads="1"/>
            </p:cNvSpPr>
            <p:nvPr/>
          </p:nvSpPr>
          <p:spPr bwMode="auto">
            <a:xfrm>
              <a:off x="3665" y="858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cxnSp>
          <p:nvCxnSpPr>
            <p:cNvPr id="56379" name="AutoShape 27"/>
            <p:cNvCxnSpPr>
              <a:cxnSpLocks noChangeShapeType="1"/>
              <a:stCxn id="56378" idx="2"/>
              <a:endCxn id="56373" idx="0"/>
            </p:cNvCxnSpPr>
            <p:nvPr/>
          </p:nvCxnSpPr>
          <p:spPr bwMode="auto">
            <a:xfrm flipH="1">
              <a:off x="3708" y="1113"/>
              <a:ext cx="125" cy="174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56380" name="AutoShape 28"/>
            <p:cNvCxnSpPr>
              <a:cxnSpLocks noChangeShapeType="1"/>
              <a:stCxn id="56374" idx="4"/>
              <a:endCxn id="56375" idx="0"/>
            </p:cNvCxnSpPr>
            <p:nvPr/>
          </p:nvCxnSpPr>
          <p:spPr bwMode="auto">
            <a:xfrm flipH="1">
              <a:off x="3446" y="1969"/>
              <a:ext cx="123" cy="239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56381" name="AutoShape 29"/>
            <p:cNvCxnSpPr>
              <a:cxnSpLocks noChangeShapeType="1"/>
              <a:stCxn id="56375" idx="4"/>
              <a:endCxn id="56376" idx="0"/>
            </p:cNvCxnSpPr>
            <p:nvPr/>
          </p:nvCxnSpPr>
          <p:spPr bwMode="auto">
            <a:xfrm flipH="1">
              <a:off x="3272" y="2414"/>
              <a:ext cx="174" cy="196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56382" name="AutoShape 31"/>
            <p:cNvCxnSpPr>
              <a:cxnSpLocks noChangeShapeType="1"/>
              <a:stCxn id="56376" idx="4"/>
              <a:endCxn id="56372" idx="0"/>
            </p:cNvCxnSpPr>
            <p:nvPr/>
          </p:nvCxnSpPr>
          <p:spPr bwMode="auto">
            <a:xfrm>
              <a:off x="3273" y="2816"/>
              <a:ext cx="64" cy="527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56383" name="AutoShape 32"/>
            <p:cNvCxnSpPr>
              <a:cxnSpLocks noChangeShapeType="1"/>
              <a:stCxn id="56373" idx="5"/>
              <a:endCxn id="56372" idx="3"/>
            </p:cNvCxnSpPr>
            <p:nvPr/>
          </p:nvCxnSpPr>
          <p:spPr bwMode="auto">
            <a:xfrm rot="5400000">
              <a:off x="2649" y="2319"/>
              <a:ext cx="2008" cy="296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56384" name="AutoShape 33"/>
            <p:cNvCxnSpPr>
              <a:cxnSpLocks noChangeShapeType="1"/>
              <a:stCxn id="56374" idx="5"/>
              <a:endCxn id="56372" idx="3"/>
            </p:cNvCxnSpPr>
            <p:nvPr/>
          </p:nvCxnSpPr>
          <p:spPr bwMode="auto">
            <a:xfrm rot="5400000">
              <a:off x="2817" y="2627"/>
              <a:ext cx="1532" cy="156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56385" name="AutoShape 34"/>
            <p:cNvCxnSpPr>
              <a:cxnSpLocks noChangeShapeType="1"/>
              <a:stCxn id="56376" idx="5"/>
              <a:endCxn id="56372" idx="0"/>
            </p:cNvCxnSpPr>
            <p:nvPr/>
          </p:nvCxnSpPr>
          <p:spPr bwMode="auto">
            <a:xfrm rot="5400000">
              <a:off x="3072" y="3051"/>
              <a:ext cx="557" cy="28"/>
            </a:xfrm>
            <a:prstGeom prst="curvedConnector3">
              <a:avLst>
                <a:gd name="adj1" fmla="val 52602"/>
              </a:avLst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56386" name="AutoShape 35"/>
            <p:cNvCxnSpPr>
              <a:cxnSpLocks noChangeShapeType="1"/>
              <a:stCxn id="56375" idx="5"/>
              <a:endCxn id="56372" idx="3"/>
            </p:cNvCxnSpPr>
            <p:nvPr/>
          </p:nvCxnSpPr>
          <p:spPr bwMode="auto">
            <a:xfrm rot="5400000">
              <a:off x="2978" y="2911"/>
              <a:ext cx="1087" cy="33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sp>
        <p:nvSpPr>
          <p:cNvPr id="238632" name="Text Box 40"/>
          <p:cNvSpPr txBox="1">
            <a:spLocks noChangeArrowheads="1"/>
          </p:cNvSpPr>
          <p:nvPr/>
        </p:nvSpPr>
        <p:spPr bwMode="auto">
          <a:xfrm>
            <a:off x="5368925" y="5641975"/>
            <a:ext cx="199072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/>
              <a:t>I</a:t>
            </a:r>
            <a:r>
              <a:rPr lang="en-US" sz="1800" baseline="-25000"/>
              <a:t>t </a:t>
            </a:r>
            <a:r>
              <a:rPr lang="en-US" sz="1800"/>
              <a:t>= (X * Y * Z * W)</a:t>
            </a:r>
          </a:p>
        </p:txBody>
      </p:sp>
      <p:sp>
        <p:nvSpPr>
          <p:cNvPr id="56326" name="Text Box 44"/>
          <p:cNvSpPr txBox="1">
            <a:spLocks noChangeArrowheads="1"/>
          </p:cNvSpPr>
          <p:nvPr/>
        </p:nvSpPr>
        <p:spPr bwMode="auto">
          <a:xfrm>
            <a:off x="4403725" y="3362325"/>
            <a:ext cx="3651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/>
              <a:t>=</a:t>
            </a:r>
          </a:p>
        </p:txBody>
      </p:sp>
      <p:sp>
        <p:nvSpPr>
          <p:cNvPr id="238637" name="Text Box 45"/>
          <p:cNvSpPr txBox="1">
            <a:spLocks noChangeArrowheads="1"/>
          </p:cNvSpPr>
          <p:nvPr/>
        </p:nvSpPr>
        <p:spPr bwMode="auto">
          <a:xfrm>
            <a:off x="5661025" y="3246438"/>
            <a:ext cx="4270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3600"/>
              <a:t>+</a:t>
            </a:r>
          </a:p>
        </p:txBody>
      </p:sp>
      <p:grpSp>
        <p:nvGrpSpPr>
          <p:cNvPr id="3" name="Group 101"/>
          <p:cNvGrpSpPr>
            <a:grpSpLocks/>
          </p:cNvGrpSpPr>
          <p:nvPr/>
        </p:nvGrpSpPr>
        <p:grpSpPr bwMode="auto">
          <a:xfrm>
            <a:off x="7181850" y="2344738"/>
            <a:ext cx="558800" cy="2600325"/>
            <a:chOff x="7181920" y="2344209"/>
            <a:chExt cx="558810" cy="2601385"/>
          </a:xfrm>
        </p:grpSpPr>
        <p:sp>
          <p:nvSpPr>
            <p:cNvPr id="56369" name="Rectangle 49"/>
            <p:cNvSpPr>
              <a:spLocks noChangeArrowheads="1"/>
            </p:cNvSpPr>
            <p:nvPr/>
          </p:nvSpPr>
          <p:spPr bwMode="auto">
            <a:xfrm>
              <a:off x="7181920" y="4540781"/>
              <a:ext cx="534993" cy="4048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/>
                <a:t>1</a:t>
              </a:r>
            </a:p>
          </p:txBody>
        </p:sp>
        <p:sp>
          <p:nvSpPr>
            <p:cNvPr id="56370" name="Rectangle 56"/>
            <p:cNvSpPr>
              <a:spLocks noChangeArrowheads="1"/>
            </p:cNvSpPr>
            <p:nvPr/>
          </p:nvSpPr>
          <p:spPr bwMode="auto">
            <a:xfrm>
              <a:off x="7205737" y="2344209"/>
              <a:ext cx="534993" cy="4048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cxnSp>
          <p:nvCxnSpPr>
            <p:cNvPr id="56371" name="AutoShape 57"/>
            <p:cNvCxnSpPr>
              <a:cxnSpLocks noChangeShapeType="1"/>
              <a:stCxn id="56370" idx="2"/>
              <a:endCxn id="56369" idx="0"/>
            </p:cNvCxnSpPr>
            <p:nvPr/>
          </p:nvCxnSpPr>
          <p:spPr bwMode="auto">
            <a:xfrm rot="5400000">
              <a:off x="6565447" y="3632993"/>
              <a:ext cx="1791759" cy="2381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238685" name="Text Box 93"/>
          <p:cNvSpPr txBox="1">
            <a:spLocks noChangeArrowheads="1"/>
          </p:cNvSpPr>
          <p:nvPr/>
        </p:nvSpPr>
        <p:spPr bwMode="auto">
          <a:xfrm>
            <a:off x="1209675" y="5768975"/>
            <a:ext cx="42672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/>
              <a:t>I</a:t>
            </a:r>
            <a:r>
              <a:rPr lang="en-US" sz="1800" baseline="-25000"/>
              <a:t>trace </a:t>
            </a:r>
            <a:r>
              <a:rPr lang="en-US" sz="1800"/>
              <a:t>= (X * Y * Z * W) + (X’ * Y’ * Z’ * W’)</a:t>
            </a:r>
          </a:p>
        </p:txBody>
      </p:sp>
      <p:sp>
        <p:nvSpPr>
          <p:cNvPr id="238690" name="Rectangle 98"/>
          <p:cNvSpPr>
            <a:spLocks noChangeArrowheads="1"/>
          </p:cNvSpPr>
          <p:nvPr/>
        </p:nvSpPr>
        <p:spPr bwMode="auto">
          <a:xfrm>
            <a:off x="1905000" y="3124200"/>
            <a:ext cx="628650" cy="447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/>
              <a:t>0</a:t>
            </a:r>
          </a:p>
        </p:txBody>
      </p:sp>
      <p:sp>
        <p:nvSpPr>
          <p:cNvPr id="238691" name="Text Box 99"/>
          <p:cNvSpPr txBox="1">
            <a:spLocks noChangeArrowheads="1"/>
          </p:cNvSpPr>
          <p:nvPr/>
        </p:nvSpPr>
        <p:spPr bwMode="auto">
          <a:xfrm>
            <a:off x="1619250" y="4140200"/>
            <a:ext cx="100965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/>
              <a:t>I</a:t>
            </a:r>
            <a:r>
              <a:rPr lang="en-US" sz="1800" baseline="-25000"/>
              <a:t>trace </a:t>
            </a:r>
            <a:r>
              <a:rPr lang="en-US" sz="1800"/>
              <a:t>= 0</a:t>
            </a:r>
          </a:p>
        </p:txBody>
      </p:sp>
      <p:sp>
        <p:nvSpPr>
          <p:cNvPr id="238692" name="Rectangle 100"/>
          <p:cNvSpPr>
            <a:spLocks noChangeArrowheads="1"/>
          </p:cNvSpPr>
          <p:nvPr/>
        </p:nvSpPr>
        <p:spPr bwMode="auto">
          <a:xfrm>
            <a:off x="4826000" y="3368675"/>
            <a:ext cx="628650" cy="447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/>
              <a:t>0</a:t>
            </a:r>
          </a:p>
        </p:txBody>
      </p: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709613" y="1300163"/>
            <a:ext cx="1365250" cy="4349750"/>
            <a:chOff x="3142" y="858"/>
            <a:chExt cx="860" cy="2740"/>
          </a:xfrm>
        </p:grpSpPr>
        <p:sp>
          <p:nvSpPr>
            <p:cNvPr id="56354" name="Rectangle 102"/>
            <p:cNvSpPr>
              <a:spLocks noChangeArrowheads="1"/>
            </p:cNvSpPr>
            <p:nvPr/>
          </p:nvSpPr>
          <p:spPr bwMode="auto">
            <a:xfrm>
              <a:off x="3168" y="3343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/>
                <a:t>1</a:t>
              </a:r>
            </a:p>
          </p:txBody>
        </p:sp>
        <p:sp>
          <p:nvSpPr>
            <p:cNvPr id="56355" name="Oval 103"/>
            <p:cNvSpPr>
              <a:spLocks noChangeArrowheads="1"/>
            </p:cNvSpPr>
            <p:nvPr/>
          </p:nvSpPr>
          <p:spPr bwMode="auto">
            <a:xfrm>
              <a:off x="3578" y="1287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X</a:t>
              </a:r>
            </a:p>
          </p:txBody>
        </p:sp>
        <p:sp>
          <p:nvSpPr>
            <p:cNvPr id="56356" name="Oval 104"/>
            <p:cNvSpPr>
              <a:spLocks noChangeArrowheads="1"/>
            </p:cNvSpPr>
            <p:nvPr/>
          </p:nvSpPr>
          <p:spPr bwMode="auto">
            <a:xfrm>
              <a:off x="3438" y="1763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Y</a:t>
              </a:r>
            </a:p>
          </p:txBody>
        </p:sp>
        <p:sp>
          <p:nvSpPr>
            <p:cNvPr id="56357" name="Oval 105"/>
            <p:cNvSpPr>
              <a:spLocks noChangeArrowheads="1"/>
            </p:cNvSpPr>
            <p:nvPr/>
          </p:nvSpPr>
          <p:spPr bwMode="auto">
            <a:xfrm>
              <a:off x="3316" y="2208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W</a:t>
              </a:r>
            </a:p>
          </p:txBody>
        </p:sp>
        <p:sp>
          <p:nvSpPr>
            <p:cNvPr id="56358" name="Oval 106"/>
            <p:cNvSpPr>
              <a:spLocks noChangeArrowheads="1"/>
            </p:cNvSpPr>
            <p:nvPr/>
          </p:nvSpPr>
          <p:spPr bwMode="auto">
            <a:xfrm>
              <a:off x="3142" y="2610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Z</a:t>
              </a:r>
            </a:p>
          </p:txBody>
        </p:sp>
        <p:cxnSp>
          <p:nvCxnSpPr>
            <p:cNvPr id="56359" name="AutoShape 107"/>
            <p:cNvCxnSpPr>
              <a:cxnSpLocks noChangeShapeType="1"/>
              <a:stCxn id="56355" idx="4"/>
              <a:endCxn id="56356" idx="0"/>
            </p:cNvCxnSpPr>
            <p:nvPr/>
          </p:nvCxnSpPr>
          <p:spPr bwMode="auto">
            <a:xfrm flipH="1">
              <a:off x="3569" y="1493"/>
              <a:ext cx="139" cy="270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56360" name="Rectangle 108"/>
            <p:cNvSpPr>
              <a:spLocks noChangeArrowheads="1"/>
            </p:cNvSpPr>
            <p:nvPr/>
          </p:nvSpPr>
          <p:spPr bwMode="auto">
            <a:xfrm>
              <a:off x="3665" y="858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cxnSp>
          <p:nvCxnSpPr>
            <p:cNvPr id="56361" name="AutoShape 109"/>
            <p:cNvCxnSpPr>
              <a:cxnSpLocks noChangeShapeType="1"/>
              <a:stCxn id="56360" idx="2"/>
              <a:endCxn id="56355" idx="0"/>
            </p:cNvCxnSpPr>
            <p:nvPr/>
          </p:nvCxnSpPr>
          <p:spPr bwMode="auto">
            <a:xfrm flipH="1">
              <a:off x="3708" y="1113"/>
              <a:ext cx="125" cy="174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56362" name="AutoShape 110"/>
            <p:cNvCxnSpPr>
              <a:cxnSpLocks noChangeShapeType="1"/>
              <a:stCxn id="56356" idx="4"/>
              <a:endCxn id="56357" idx="0"/>
            </p:cNvCxnSpPr>
            <p:nvPr/>
          </p:nvCxnSpPr>
          <p:spPr bwMode="auto">
            <a:xfrm flipH="1">
              <a:off x="3446" y="1969"/>
              <a:ext cx="123" cy="239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56363" name="AutoShape 111"/>
            <p:cNvCxnSpPr>
              <a:cxnSpLocks noChangeShapeType="1"/>
              <a:stCxn id="56357" idx="4"/>
              <a:endCxn id="56358" idx="0"/>
            </p:cNvCxnSpPr>
            <p:nvPr/>
          </p:nvCxnSpPr>
          <p:spPr bwMode="auto">
            <a:xfrm flipH="1">
              <a:off x="3272" y="2414"/>
              <a:ext cx="174" cy="196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56364" name="AutoShape 112"/>
            <p:cNvCxnSpPr>
              <a:cxnSpLocks noChangeShapeType="1"/>
              <a:stCxn id="56358" idx="4"/>
              <a:endCxn id="56354" idx="0"/>
            </p:cNvCxnSpPr>
            <p:nvPr/>
          </p:nvCxnSpPr>
          <p:spPr bwMode="auto">
            <a:xfrm>
              <a:off x="3273" y="2816"/>
              <a:ext cx="64" cy="527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56365" name="AutoShape 113"/>
            <p:cNvCxnSpPr>
              <a:cxnSpLocks noChangeShapeType="1"/>
              <a:stCxn id="56355" idx="5"/>
              <a:endCxn id="56354" idx="3"/>
            </p:cNvCxnSpPr>
            <p:nvPr/>
          </p:nvCxnSpPr>
          <p:spPr bwMode="auto">
            <a:xfrm rot="5400000">
              <a:off x="2649" y="2319"/>
              <a:ext cx="2008" cy="296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56366" name="AutoShape 114"/>
            <p:cNvCxnSpPr>
              <a:cxnSpLocks noChangeShapeType="1"/>
              <a:stCxn id="56356" idx="5"/>
              <a:endCxn id="56354" idx="3"/>
            </p:cNvCxnSpPr>
            <p:nvPr/>
          </p:nvCxnSpPr>
          <p:spPr bwMode="auto">
            <a:xfrm rot="5400000">
              <a:off x="2817" y="2627"/>
              <a:ext cx="1532" cy="156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56367" name="AutoShape 115"/>
            <p:cNvCxnSpPr>
              <a:cxnSpLocks noChangeShapeType="1"/>
              <a:stCxn id="56358" idx="5"/>
              <a:endCxn id="56354" idx="0"/>
            </p:cNvCxnSpPr>
            <p:nvPr/>
          </p:nvCxnSpPr>
          <p:spPr bwMode="auto">
            <a:xfrm rot="5400000">
              <a:off x="3072" y="3051"/>
              <a:ext cx="557" cy="28"/>
            </a:xfrm>
            <a:prstGeom prst="curvedConnector3">
              <a:avLst>
                <a:gd name="adj1" fmla="val 52602"/>
              </a:avLst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56368" name="AutoShape 116"/>
            <p:cNvCxnSpPr>
              <a:cxnSpLocks noChangeShapeType="1"/>
              <a:stCxn id="56357" idx="5"/>
              <a:endCxn id="56354" idx="3"/>
            </p:cNvCxnSpPr>
            <p:nvPr/>
          </p:nvCxnSpPr>
          <p:spPr bwMode="auto">
            <a:xfrm rot="5400000">
              <a:off x="2978" y="2911"/>
              <a:ext cx="1087" cy="33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sp>
        <p:nvSpPr>
          <p:cNvPr id="238709" name="Text Box 117"/>
          <p:cNvSpPr txBox="1">
            <a:spLocks noChangeArrowheads="1"/>
          </p:cNvSpPr>
          <p:nvPr/>
        </p:nvSpPr>
        <p:spPr bwMode="auto">
          <a:xfrm>
            <a:off x="1498600" y="5715000"/>
            <a:ext cx="22860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/>
              <a:t>I</a:t>
            </a:r>
            <a:r>
              <a:rPr lang="en-US" sz="1800" baseline="-25000"/>
              <a:t>trace </a:t>
            </a:r>
            <a:r>
              <a:rPr lang="en-US" sz="1800"/>
              <a:t>= (X * Y * Z * W)</a:t>
            </a:r>
          </a:p>
        </p:txBody>
      </p:sp>
      <p:sp>
        <p:nvSpPr>
          <p:cNvPr id="56335" name="TextBox 74"/>
          <p:cNvSpPr txBox="1">
            <a:spLocks noChangeArrowheads="1"/>
          </p:cNvSpPr>
          <p:nvPr/>
        </p:nvSpPr>
        <p:spPr bwMode="auto">
          <a:xfrm>
            <a:off x="9563100" y="1447800"/>
            <a:ext cx="1841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/>
          </a:p>
        </p:txBody>
      </p: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2230438" y="1323975"/>
            <a:ext cx="1357312" cy="4451350"/>
            <a:chOff x="1567" y="822"/>
            <a:chExt cx="855" cy="2804"/>
          </a:xfrm>
        </p:grpSpPr>
        <p:sp>
          <p:nvSpPr>
            <p:cNvPr id="56338" name="Rectangle 102"/>
            <p:cNvSpPr>
              <a:spLocks noChangeArrowheads="1"/>
            </p:cNvSpPr>
            <p:nvPr/>
          </p:nvSpPr>
          <p:spPr bwMode="auto">
            <a:xfrm>
              <a:off x="1567" y="3371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/>
                <a:t>1</a:t>
              </a:r>
            </a:p>
          </p:txBody>
        </p:sp>
        <p:sp>
          <p:nvSpPr>
            <p:cNvPr id="56339" name="Oval 106"/>
            <p:cNvSpPr>
              <a:spLocks noChangeArrowheads="1"/>
            </p:cNvSpPr>
            <p:nvPr/>
          </p:nvSpPr>
          <p:spPr bwMode="auto">
            <a:xfrm>
              <a:off x="1610" y="2638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Z</a:t>
              </a:r>
            </a:p>
          </p:txBody>
        </p:sp>
        <p:sp>
          <p:nvSpPr>
            <p:cNvPr id="56340" name="Rectangle 108"/>
            <p:cNvSpPr>
              <a:spLocks noChangeArrowheads="1"/>
            </p:cNvSpPr>
            <p:nvPr/>
          </p:nvSpPr>
          <p:spPr bwMode="auto">
            <a:xfrm>
              <a:off x="2085" y="822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56341" name="Oval 103"/>
            <p:cNvSpPr>
              <a:spLocks noChangeArrowheads="1"/>
            </p:cNvSpPr>
            <p:nvPr/>
          </p:nvSpPr>
          <p:spPr bwMode="auto">
            <a:xfrm>
              <a:off x="2068" y="1331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X</a:t>
              </a:r>
            </a:p>
          </p:txBody>
        </p:sp>
        <p:sp>
          <p:nvSpPr>
            <p:cNvPr id="56342" name="Oval 104"/>
            <p:cNvSpPr>
              <a:spLocks noChangeArrowheads="1"/>
            </p:cNvSpPr>
            <p:nvPr/>
          </p:nvSpPr>
          <p:spPr bwMode="auto">
            <a:xfrm>
              <a:off x="1864" y="1802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Y</a:t>
              </a:r>
            </a:p>
          </p:txBody>
        </p:sp>
        <p:sp>
          <p:nvSpPr>
            <p:cNvPr id="56343" name="Oval 105"/>
            <p:cNvSpPr>
              <a:spLocks noChangeArrowheads="1"/>
            </p:cNvSpPr>
            <p:nvPr/>
          </p:nvSpPr>
          <p:spPr bwMode="auto">
            <a:xfrm>
              <a:off x="1742" y="2247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W</a:t>
              </a:r>
            </a:p>
          </p:txBody>
        </p:sp>
        <p:cxnSp>
          <p:nvCxnSpPr>
            <p:cNvPr id="56344" name="AutoShape 107"/>
            <p:cNvCxnSpPr>
              <a:cxnSpLocks noChangeShapeType="1"/>
              <a:stCxn id="56341" idx="4"/>
              <a:endCxn id="56342" idx="0"/>
            </p:cNvCxnSpPr>
            <p:nvPr/>
          </p:nvCxnSpPr>
          <p:spPr bwMode="auto">
            <a:xfrm rot="5400000">
              <a:off x="1963" y="1568"/>
              <a:ext cx="265" cy="204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56345" name="AutoShape 109"/>
            <p:cNvCxnSpPr>
              <a:cxnSpLocks noChangeShapeType="1"/>
              <a:stCxn id="56340" idx="2"/>
              <a:endCxn id="56341" idx="0"/>
            </p:cNvCxnSpPr>
            <p:nvPr/>
          </p:nvCxnSpPr>
          <p:spPr bwMode="auto">
            <a:xfrm flipH="1">
              <a:off x="2198" y="1077"/>
              <a:ext cx="56" cy="254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56346" name="AutoShape 110"/>
            <p:cNvCxnSpPr>
              <a:cxnSpLocks noChangeShapeType="1"/>
              <a:stCxn id="56342" idx="4"/>
              <a:endCxn id="56343" idx="0"/>
            </p:cNvCxnSpPr>
            <p:nvPr/>
          </p:nvCxnSpPr>
          <p:spPr bwMode="auto">
            <a:xfrm rot="5400000">
              <a:off x="1813" y="2067"/>
              <a:ext cx="239" cy="12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56347" name="AutoShape 111"/>
            <p:cNvCxnSpPr>
              <a:cxnSpLocks noChangeShapeType="1"/>
              <a:stCxn id="56343" idx="4"/>
              <a:endCxn id="56339" idx="0"/>
            </p:cNvCxnSpPr>
            <p:nvPr/>
          </p:nvCxnSpPr>
          <p:spPr bwMode="auto">
            <a:xfrm flipH="1">
              <a:off x="1741" y="2453"/>
              <a:ext cx="131" cy="185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56348" name="AutoShape 112"/>
            <p:cNvCxnSpPr>
              <a:cxnSpLocks noChangeShapeType="1"/>
            </p:cNvCxnSpPr>
            <p:nvPr/>
          </p:nvCxnSpPr>
          <p:spPr bwMode="auto">
            <a:xfrm rot="5400000">
              <a:off x="1496" y="3121"/>
              <a:ext cx="527" cy="5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56349" name="AutoShape 113"/>
            <p:cNvCxnSpPr>
              <a:cxnSpLocks noChangeShapeType="1"/>
              <a:stCxn id="56341" idx="4"/>
              <a:endCxn id="56338" idx="3"/>
            </p:cNvCxnSpPr>
            <p:nvPr/>
          </p:nvCxnSpPr>
          <p:spPr bwMode="auto">
            <a:xfrm rot="5400000">
              <a:off x="1070" y="2371"/>
              <a:ext cx="1962" cy="294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56350" name="AutoShape 114"/>
            <p:cNvCxnSpPr>
              <a:cxnSpLocks noChangeShapeType="1"/>
              <a:stCxn id="56342" idx="5"/>
              <a:endCxn id="56338" idx="3"/>
            </p:cNvCxnSpPr>
            <p:nvPr/>
          </p:nvCxnSpPr>
          <p:spPr bwMode="auto">
            <a:xfrm rot="5400000">
              <a:off x="1234" y="2648"/>
              <a:ext cx="1521" cy="182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56351" name="AutoShape 115"/>
            <p:cNvCxnSpPr>
              <a:cxnSpLocks noChangeShapeType="1"/>
            </p:cNvCxnSpPr>
            <p:nvPr/>
          </p:nvCxnSpPr>
          <p:spPr bwMode="auto">
            <a:xfrm rot="5400000">
              <a:off x="1527" y="3060"/>
              <a:ext cx="557" cy="98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56352" name="AutoShape 116"/>
            <p:cNvCxnSpPr>
              <a:cxnSpLocks noChangeShapeType="1"/>
              <a:stCxn id="56343" idx="5"/>
              <a:endCxn id="56338" idx="3"/>
            </p:cNvCxnSpPr>
            <p:nvPr/>
          </p:nvCxnSpPr>
          <p:spPr bwMode="auto">
            <a:xfrm rot="5400000">
              <a:off x="1396" y="2931"/>
              <a:ext cx="1076" cy="60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56353" name="AutoShape 113"/>
            <p:cNvCxnSpPr>
              <a:cxnSpLocks noChangeShapeType="1"/>
              <a:stCxn id="56341" idx="6"/>
              <a:endCxn id="56338" idx="3"/>
            </p:cNvCxnSpPr>
            <p:nvPr/>
          </p:nvCxnSpPr>
          <p:spPr bwMode="auto">
            <a:xfrm flipH="1">
              <a:off x="1904" y="1434"/>
              <a:ext cx="424" cy="2065"/>
            </a:xfrm>
            <a:prstGeom prst="curvedConnector3">
              <a:avLst>
                <a:gd name="adj1" fmla="val -33963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56337" name="TextBox 68"/>
          <p:cNvSpPr txBox="1">
            <a:spLocks noChangeArrowheads="1"/>
          </p:cNvSpPr>
          <p:nvPr/>
        </p:nvSpPr>
        <p:spPr bwMode="auto">
          <a:xfrm>
            <a:off x="2184400" y="1727200"/>
            <a:ext cx="1841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38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38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38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38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238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62" dur="2000" fill="hold"/>
                                        <p:tgtEl>
                                          <p:spTgt spid="238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1 3.7037E-7 L -0.16562 -0.0013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3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238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3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8" grpId="0"/>
      <p:bldP spid="238637" grpId="0"/>
      <p:bldP spid="238685" grpId="0"/>
      <p:bldP spid="238690" grpId="0" animBg="1"/>
      <p:bldP spid="238691" grpId="0"/>
      <p:bldP spid="238692" grpId="0" animBg="1"/>
      <p:bldP spid="238692" grpId="1" animBg="1"/>
      <p:bldP spid="23870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effectLst/>
              </a:rPr>
              <a:t>Where BDDs Compress</a:t>
            </a:r>
          </a:p>
        </p:txBody>
      </p:sp>
      <p:grpSp>
        <p:nvGrpSpPr>
          <p:cNvPr id="58371" name="Group 9"/>
          <p:cNvGrpSpPr>
            <a:grpSpLocks/>
          </p:cNvGrpSpPr>
          <p:nvPr/>
        </p:nvGrpSpPr>
        <p:grpSpPr bwMode="auto">
          <a:xfrm>
            <a:off x="6705600" y="1339850"/>
            <a:ext cx="1174750" cy="4387850"/>
            <a:chOff x="4712" y="808"/>
            <a:chExt cx="740" cy="2764"/>
          </a:xfrm>
        </p:grpSpPr>
        <p:sp>
          <p:nvSpPr>
            <p:cNvPr id="58415" name="Rectangle 10"/>
            <p:cNvSpPr>
              <a:spLocks noChangeArrowheads="1"/>
            </p:cNvSpPr>
            <p:nvPr/>
          </p:nvSpPr>
          <p:spPr bwMode="auto">
            <a:xfrm>
              <a:off x="4732" y="3317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/>
                <a:t>1</a:t>
              </a:r>
            </a:p>
          </p:txBody>
        </p:sp>
        <p:sp>
          <p:nvSpPr>
            <p:cNvPr id="58416" name="Oval 11"/>
            <p:cNvSpPr>
              <a:spLocks noChangeArrowheads="1"/>
            </p:cNvSpPr>
            <p:nvPr/>
          </p:nvSpPr>
          <p:spPr bwMode="auto">
            <a:xfrm>
              <a:off x="5148" y="1255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X</a:t>
              </a:r>
            </a:p>
          </p:txBody>
        </p:sp>
        <p:sp>
          <p:nvSpPr>
            <p:cNvPr id="58417" name="Oval 12"/>
            <p:cNvSpPr>
              <a:spLocks noChangeArrowheads="1"/>
            </p:cNvSpPr>
            <p:nvPr/>
          </p:nvSpPr>
          <p:spPr bwMode="auto">
            <a:xfrm>
              <a:off x="5008" y="1731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Y</a:t>
              </a:r>
            </a:p>
          </p:txBody>
        </p:sp>
        <p:sp>
          <p:nvSpPr>
            <p:cNvPr id="58418" name="Oval 13"/>
            <p:cNvSpPr>
              <a:spLocks noChangeArrowheads="1"/>
            </p:cNvSpPr>
            <p:nvPr/>
          </p:nvSpPr>
          <p:spPr bwMode="auto">
            <a:xfrm>
              <a:off x="4886" y="2176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W</a:t>
              </a:r>
            </a:p>
          </p:txBody>
        </p:sp>
        <p:sp>
          <p:nvSpPr>
            <p:cNvPr id="58419" name="Oval 14"/>
            <p:cNvSpPr>
              <a:spLocks noChangeArrowheads="1"/>
            </p:cNvSpPr>
            <p:nvPr/>
          </p:nvSpPr>
          <p:spPr bwMode="auto">
            <a:xfrm>
              <a:off x="4712" y="2578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Z</a:t>
              </a:r>
            </a:p>
          </p:txBody>
        </p:sp>
        <p:cxnSp>
          <p:nvCxnSpPr>
            <p:cNvPr id="58420" name="AutoShape 15"/>
            <p:cNvCxnSpPr>
              <a:cxnSpLocks noChangeShapeType="1"/>
            </p:cNvCxnSpPr>
            <p:nvPr/>
          </p:nvCxnSpPr>
          <p:spPr bwMode="auto">
            <a:xfrm flipH="1">
              <a:off x="5133" y="1461"/>
              <a:ext cx="139" cy="27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58421" name="Rectangle 16"/>
            <p:cNvSpPr>
              <a:spLocks noChangeArrowheads="1"/>
            </p:cNvSpPr>
            <p:nvPr/>
          </p:nvSpPr>
          <p:spPr bwMode="auto">
            <a:xfrm>
              <a:off x="5115" y="808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cxnSp>
          <p:nvCxnSpPr>
            <p:cNvPr id="58422" name="AutoShape 17"/>
            <p:cNvCxnSpPr>
              <a:cxnSpLocks noChangeShapeType="1"/>
            </p:cNvCxnSpPr>
            <p:nvPr/>
          </p:nvCxnSpPr>
          <p:spPr bwMode="auto">
            <a:xfrm flipH="1">
              <a:off x="5273" y="1063"/>
              <a:ext cx="5" cy="19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58423" name="AutoShape 18"/>
            <p:cNvCxnSpPr>
              <a:cxnSpLocks noChangeShapeType="1"/>
            </p:cNvCxnSpPr>
            <p:nvPr/>
          </p:nvCxnSpPr>
          <p:spPr bwMode="auto">
            <a:xfrm flipH="1">
              <a:off x="5010" y="1937"/>
              <a:ext cx="123" cy="239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58424" name="AutoShape 19"/>
            <p:cNvCxnSpPr>
              <a:cxnSpLocks noChangeShapeType="1"/>
            </p:cNvCxnSpPr>
            <p:nvPr/>
          </p:nvCxnSpPr>
          <p:spPr bwMode="auto">
            <a:xfrm flipH="1">
              <a:off x="4836" y="2382"/>
              <a:ext cx="174" cy="19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58425" name="AutoShape 20"/>
            <p:cNvCxnSpPr>
              <a:cxnSpLocks noChangeShapeType="1"/>
            </p:cNvCxnSpPr>
            <p:nvPr/>
          </p:nvCxnSpPr>
          <p:spPr bwMode="auto">
            <a:xfrm>
              <a:off x="4837" y="2784"/>
              <a:ext cx="58" cy="533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58426" name="AutoShape 21"/>
            <p:cNvCxnSpPr>
              <a:cxnSpLocks noChangeShapeType="1"/>
              <a:stCxn id="58416" idx="5"/>
              <a:endCxn id="58415" idx="3"/>
            </p:cNvCxnSpPr>
            <p:nvPr/>
          </p:nvCxnSpPr>
          <p:spPr bwMode="auto">
            <a:xfrm rot="5400000">
              <a:off x="4213" y="2287"/>
              <a:ext cx="2014" cy="302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58427" name="AutoShape 22"/>
            <p:cNvCxnSpPr>
              <a:cxnSpLocks noChangeShapeType="1"/>
              <a:stCxn id="58417" idx="5"/>
              <a:endCxn id="58415" idx="3"/>
            </p:cNvCxnSpPr>
            <p:nvPr/>
          </p:nvCxnSpPr>
          <p:spPr bwMode="auto">
            <a:xfrm rot="5400000">
              <a:off x="4381" y="2595"/>
              <a:ext cx="1538" cy="162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58428" name="AutoShape 23"/>
            <p:cNvCxnSpPr>
              <a:cxnSpLocks noChangeShapeType="1"/>
              <a:stCxn id="58419" idx="5"/>
              <a:endCxn id="58415" idx="0"/>
            </p:cNvCxnSpPr>
            <p:nvPr/>
          </p:nvCxnSpPr>
          <p:spPr bwMode="auto">
            <a:xfrm rot="5400000">
              <a:off x="4636" y="3019"/>
              <a:ext cx="563" cy="34"/>
            </a:xfrm>
            <a:prstGeom prst="curvedConnector3">
              <a:avLst>
                <a:gd name="adj1" fmla="val 52574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58429" name="AutoShape 24"/>
            <p:cNvCxnSpPr>
              <a:cxnSpLocks noChangeShapeType="1"/>
              <a:stCxn id="58418" idx="5"/>
              <a:endCxn id="58415" idx="3"/>
            </p:cNvCxnSpPr>
            <p:nvPr/>
          </p:nvCxnSpPr>
          <p:spPr bwMode="auto">
            <a:xfrm rot="5400000">
              <a:off x="4542" y="2879"/>
              <a:ext cx="1093" cy="39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grpSp>
        <p:nvGrpSpPr>
          <p:cNvPr id="58372" name="Group 25"/>
          <p:cNvGrpSpPr>
            <a:grpSpLocks/>
          </p:cNvGrpSpPr>
          <p:nvPr/>
        </p:nvGrpSpPr>
        <p:grpSpPr bwMode="auto">
          <a:xfrm>
            <a:off x="873125" y="1327150"/>
            <a:ext cx="1071563" cy="4492625"/>
            <a:chOff x="1362" y="848"/>
            <a:chExt cx="675" cy="2830"/>
          </a:xfrm>
        </p:grpSpPr>
        <p:sp>
          <p:nvSpPr>
            <p:cNvPr id="58394" name="Rectangle 26"/>
            <p:cNvSpPr>
              <a:spLocks noChangeArrowheads="1"/>
            </p:cNvSpPr>
            <p:nvPr/>
          </p:nvSpPr>
          <p:spPr bwMode="auto">
            <a:xfrm>
              <a:off x="1532" y="3423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/>
                <a:t>1</a:t>
              </a:r>
            </a:p>
          </p:txBody>
        </p:sp>
        <p:sp>
          <p:nvSpPr>
            <p:cNvPr id="58395" name="Oval 27"/>
            <p:cNvSpPr>
              <a:spLocks noChangeArrowheads="1"/>
            </p:cNvSpPr>
            <p:nvPr/>
          </p:nvSpPr>
          <p:spPr bwMode="auto">
            <a:xfrm>
              <a:off x="1558" y="1319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X</a:t>
              </a:r>
            </a:p>
          </p:txBody>
        </p:sp>
        <p:sp>
          <p:nvSpPr>
            <p:cNvPr id="58396" name="Oval 28"/>
            <p:cNvSpPr>
              <a:spLocks noChangeArrowheads="1"/>
            </p:cNvSpPr>
            <p:nvPr/>
          </p:nvSpPr>
          <p:spPr bwMode="auto">
            <a:xfrm>
              <a:off x="1370" y="1825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Y</a:t>
              </a:r>
            </a:p>
          </p:txBody>
        </p:sp>
        <p:sp>
          <p:nvSpPr>
            <p:cNvPr id="58397" name="Oval 29"/>
            <p:cNvSpPr>
              <a:spLocks noChangeArrowheads="1"/>
            </p:cNvSpPr>
            <p:nvPr/>
          </p:nvSpPr>
          <p:spPr bwMode="auto">
            <a:xfrm>
              <a:off x="1362" y="2240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W</a:t>
              </a:r>
            </a:p>
          </p:txBody>
        </p:sp>
        <p:sp>
          <p:nvSpPr>
            <p:cNvPr id="58398" name="Oval 30"/>
            <p:cNvSpPr>
              <a:spLocks noChangeArrowheads="1"/>
            </p:cNvSpPr>
            <p:nvPr/>
          </p:nvSpPr>
          <p:spPr bwMode="auto">
            <a:xfrm>
              <a:off x="1548" y="2780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Z</a:t>
              </a:r>
            </a:p>
          </p:txBody>
        </p:sp>
        <p:cxnSp>
          <p:nvCxnSpPr>
            <p:cNvPr id="58399" name="AutoShape 31"/>
            <p:cNvCxnSpPr>
              <a:cxnSpLocks noChangeShapeType="1"/>
              <a:stCxn id="58395" idx="4"/>
              <a:endCxn id="58396" idx="0"/>
            </p:cNvCxnSpPr>
            <p:nvPr/>
          </p:nvCxnSpPr>
          <p:spPr bwMode="auto">
            <a:xfrm flipH="1">
              <a:off x="1501" y="1525"/>
              <a:ext cx="188" cy="300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sp>
          <p:nvSpPr>
            <p:cNvPr id="58400" name="Rectangle 32"/>
            <p:cNvSpPr>
              <a:spLocks noChangeArrowheads="1"/>
            </p:cNvSpPr>
            <p:nvPr/>
          </p:nvSpPr>
          <p:spPr bwMode="auto">
            <a:xfrm>
              <a:off x="1531" y="848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cxnSp>
          <p:nvCxnSpPr>
            <p:cNvPr id="58401" name="AutoShape 33"/>
            <p:cNvCxnSpPr>
              <a:cxnSpLocks noChangeShapeType="1"/>
              <a:stCxn id="58400" idx="2"/>
              <a:endCxn id="58395" idx="0"/>
            </p:cNvCxnSpPr>
            <p:nvPr/>
          </p:nvCxnSpPr>
          <p:spPr bwMode="auto">
            <a:xfrm flipH="1">
              <a:off x="1689" y="1103"/>
              <a:ext cx="11" cy="216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58402" name="AutoShape 34"/>
            <p:cNvCxnSpPr>
              <a:cxnSpLocks noChangeShapeType="1"/>
              <a:stCxn id="58396" idx="4"/>
              <a:endCxn id="58397" idx="0"/>
            </p:cNvCxnSpPr>
            <p:nvPr/>
          </p:nvCxnSpPr>
          <p:spPr bwMode="auto">
            <a:xfrm flipH="1">
              <a:off x="1492" y="2031"/>
              <a:ext cx="9" cy="209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58403" name="AutoShape 35"/>
            <p:cNvCxnSpPr>
              <a:cxnSpLocks noChangeShapeType="1"/>
              <a:stCxn id="58397" idx="5"/>
              <a:endCxn id="58398" idx="1"/>
            </p:cNvCxnSpPr>
            <p:nvPr/>
          </p:nvCxnSpPr>
          <p:spPr bwMode="auto">
            <a:xfrm>
              <a:off x="1584" y="2416"/>
              <a:ext cx="2" cy="394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58404" name="AutoShape 36"/>
            <p:cNvCxnSpPr>
              <a:cxnSpLocks noChangeShapeType="1"/>
              <a:stCxn id="58394" idx="3"/>
              <a:endCxn id="58408" idx="6"/>
            </p:cNvCxnSpPr>
            <p:nvPr/>
          </p:nvCxnSpPr>
          <p:spPr bwMode="auto">
            <a:xfrm flipV="1">
              <a:off x="1869" y="1920"/>
              <a:ext cx="168" cy="1631"/>
            </a:xfrm>
            <a:prstGeom prst="curvedConnector3">
              <a:avLst>
                <a:gd name="adj1" fmla="val 185713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58405" name="AutoShape 37"/>
            <p:cNvCxnSpPr>
              <a:cxnSpLocks noChangeShapeType="1"/>
              <a:stCxn id="58396" idx="2"/>
              <a:endCxn id="58394" idx="1"/>
            </p:cNvCxnSpPr>
            <p:nvPr/>
          </p:nvCxnSpPr>
          <p:spPr bwMode="auto">
            <a:xfrm rot="10800000" flipH="1" flipV="1">
              <a:off x="1370" y="1928"/>
              <a:ext cx="162" cy="1623"/>
            </a:xfrm>
            <a:prstGeom prst="curvedConnector3">
              <a:avLst>
                <a:gd name="adj1" fmla="val -88889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58406" name="AutoShape 38"/>
            <p:cNvCxnSpPr>
              <a:cxnSpLocks noChangeShapeType="1"/>
              <a:stCxn id="58398" idx="5"/>
              <a:endCxn id="58394" idx="0"/>
            </p:cNvCxnSpPr>
            <p:nvPr/>
          </p:nvCxnSpPr>
          <p:spPr bwMode="auto">
            <a:xfrm rot="5400000">
              <a:off x="1502" y="3155"/>
              <a:ext cx="467" cy="70"/>
            </a:xfrm>
            <a:prstGeom prst="curvedConnector3">
              <a:avLst>
                <a:gd name="adj1" fmla="val 53106"/>
              </a:avLst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58407" name="AutoShape 39"/>
            <p:cNvCxnSpPr>
              <a:cxnSpLocks noChangeShapeType="1"/>
              <a:stCxn id="58397" idx="3"/>
              <a:endCxn id="58394" idx="1"/>
            </p:cNvCxnSpPr>
            <p:nvPr/>
          </p:nvCxnSpPr>
          <p:spPr bwMode="auto">
            <a:xfrm rot="16200000" flipH="1">
              <a:off x="898" y="2918"/>
              <a:ext cx="1135" cy="132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sp>
          <p:nvSpPr>
            <p:cNvPr id="58408" name="Oval 40"/>
            <p:cNvSpPr>
              <a:spLocks noChangeArrowheads="1"/>
            </p:cNvSpPr>
            <p:nvPr/>
          </p:nvSpPr>
          <p:spPr bwMode="auto">
            <a:xfrm>
              <a:off x="1776" y="1817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Y</a:t>
              </a:r>
            </a:p>
          </p:txBody>
        </p:sp>
        <p:sp>
          <p:nvSpPr>
            <p:cNvPr id="58409" name="Oval 41"/>
            <p:cNvSpPr>
              <a:spLocks noChangeArrowheads="1"/>
            </p:cNvSpPr>
            <p:nvPr/>
          </p:nvSpPr>
          <p:spPr bwMode="auto">
            <a:xfrm>
              <a:off x="1774" y="2250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W</a:t>
              </a:r>
            </a:p>
          </p:txBody>
        </p:sp>
        <p:cxnSp>
          <p:nvCxnSpPr>
            <p:cNvPr id="58410" name="AutoShape 42"/>
            <p:cNvCxnSpPr>
              <a:cxnSpLocks noChangeShapeType="1"/>
              <a:stCxn id="58395" idx="4"/>
              <a:endCxn id="58408" idx="0"/>
            </p:cNvCxnSpPr>
            <p:nvPr/>
          </p:nvCxnSpPr>
          <p:spPr bwMode="auto">
            <a:xfrm>
              <a:off x="1689" y="1525"/>
              <a:ext cx="218" cy="29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58411" name="AutoShape 43"/>
            <p:cNvCxnSpPr>
              <a:cxnSpLocks noChangeShapeType="1"/>
              <a:stCxn id="58408" idx="4"/>
              <a:endCxn id="58409" idx="0"/>
            </p:cNvCxnSpPr>
            <p:nvPr/>
          </p:nvCxnSpPr>
          <p:spPr bwMode="auto">
            <a:xfrm flipH="1">
              <a:off x="1904" y="2023"/>
              <a:ext cx="3" cy="22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58412" name="AutoShape 44"/>
            <p:cNvCxnSpPr>
              <a:cxnSpLocks noChangeShapeType="1"/>
              <a:stCxn id="58398" idx="3"/>
              <a:endCxn id="58394" idx="0"/>
            </p:cNvCxnSpPr>
            <p:nvPr/>
          </p:nvCxnSpPr>
          <p:spPr bwMode="auto">
            <a:xfrm rot="16200000" flipH="1">
              <a:off x="1410" y="3132"/>
              <a:ext cx="467" cy="115"/>
            </a:xfrm>
            <a:prstGeom prst="curvedConnector3">
              <a:avLst>
                <a:gd name="adj1" fmla="val 53106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58413" name="AutoShape 45"/>
            <p:cNvCxnSpPr>
              <a:cxnSpLocks noChangeShapeType="1"/>
              <a:stCxn id="58409" idx="3"/>
              <a:endCxn id="58398" idx="7"/>
            </p:cNvCxnSpPr>
            <p:nvPr/>
          </p:nvCxnSpPr>
          <p:spPr bwMode="auto">
            <a:xfrm flipH="1">
              <a:off x="1771" y="2426"/>
              <a:ext cx="41" cy="38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58414" name="AutoShape 46"/>
            <p:cNvCxnSpPr>
              <a:cxnSpLocks noChangeShapeType="1"/>
              <a:stCxn id="58409" idx="5"/>
              <a:endCxn id="58394" idx="3"/>
            </p:cNvCxnSpPr>
            <p:nvPr/>
          </p:nvCxnSpPr>
          <p:spPr bwMode="auto">
            <a:xfrm rot="5400000">
              <a:off x="1370" y="2925"/>
              <a:ext cx="1125" cy="127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grpSp>
        <p:nvGrpSpPr>
          <p:cNvPr id="58373" name="Group 47"/>
          <p:cNvGrpSpPr>
            <a:grpSpLocks/>
          </p:cNvGrpSpPr>
          <p:nvPr/>
        </p:nvGrpSpPr>
        <p:grpSpPr bwMode="auto">
          <a:xfrm>
            <a:off x="4191000" y="1358900"/>
            <a:ext cx="1365250" cy="4349750"/>
            <a:chOff x="3142" y="858"/>
            <a:chExt cx="860" cy="2740"/>
          </a:xfrm>
        </p:grpSpPr>
        <p:sp>
          <p:nvSpPr>
            <p:cNvPr id="58379" name="Rectangle 48"/>
            <p:cNvSpPr>
              <a:spLocks noChangeArrowheads="1"/>
            </p:cNvSpPr>
            <p:nvPr/>
          </p:nvSpPr>
          <p:spPr bwMode="auto">
            <a:xfrm>
              <a:off x="3168" y="3343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/>
                <a:t>1</a:t>
              </a:r>
            </a:p>
          </p:txBody>
        </p:sp>
        <p:sp>
          <p:nvSpPr>
            <p:cNvPr id="58380" name="Oval 49"/>
            <p:cNvSpPr>
              <a:spLocks noChangeArrowheads="1"/>
            </p:cNvSpPr>
            <p:nvPr/>
          </p:nvSpPr>
          <p:spPr bwMode="auto">
            <a:xfrm>
              <a:off x="3578" y="1287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X</a:t>
              </a:r>
            </a:p>
          </p:txBody>
        </p:sp>
        <p:sp>
          <p:nvSpPr>
            <p:cNvPr id="58381" name="Oval 50"/>
            <p:cNvSpPr>
              <a:spLocks noChangeArrowheads="1"/>
            </p:cNvSpPr>
            <p:nvPr/>
          </p:nvSpPr>
          <p:spPr bwMode="auto">
            <a:xfrm>
              <a:off x="3438" y="1763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Y</a:t>
              </a:r>
            </a:p>
          </p:txBody>
        </p:sp>
        <p:sp>
          <p:nvSpPr>
            <p:cNvPr id="58382" name="Oval 51"/>
            <p:cNvSpPr>
              <a:spLocks noChangeArrowheads="1"/>
            </p:cNvSpPr>
            <p:nvPr/>
          </p:nvSpPr>
          <p:spPr bwMode="auto">
            <a:xfrm>
              <a:off x="3316" y="2208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W</a:t>
              </a:r>
            </a:p>
          </p:txBody>
        </p:sp>
        <p:sp>
          <p:nvSpPr>
            <p:cNvPr id="58383" name="Oval 52"/>
            <p:cNvSpPr>
              <a:spLocks noChangeArrowheads="1"/>
            </p:cNvSpPr>
            <p:nvPr/>
          </p:nvSpPr>
          <p:spPr bwMode="auto">
            <a:xfrm>
              <a:off x="3142" y="2610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Z</a:t>
              </a:r>
            </a:p>
          </p:txBody>
        </p:sp>
        <p:cxnSp>
          <p:nvCxnSpPr>
            <p:cNvPr id="58384" name="AutoShape 53"/>
            <p:cNvCxnSpPr>
              <a:cxnSpLocks noChangeShapeType="1"/>
              <a:stCxn id="58380" idx="4"/>
              <a:endCxn id="58381" idx="0"/>
            </p:cNvCxnSpPr>
            <p:nvPr/>
          </p:nvCxnSpPr>
          <p:spPr bwMode="auto">
            <a:xfrm flipH="1">
              <a:off x="3569" y="1493"/>
              <a:ext cx="139" cy="270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58385" name="Rectangle 54"/>
            <p:cNvSpPr>
              <a:spLocks noChangeArrowheads="1"/>
            </p:cNvSpPr>
            <p:nvPr/>
          </p:nvSpPr>
          <p:spPr bwMode="auto">
            <a:xfrm>
              <a:off x="3665" y="858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cxnSp>
          <p:nvCxnSpPr>
            <p:cNvPr id="58386" name="AutoShape 55"/>
            <p:cNvCxnSpPr>
              <a:cxnSpLocks noChangeShapeType="1"/>
              <a:stCxn id="58385" idx="2"/>
              <a:endCxn id="58380" idx="0"/>
            </p:cNvCxnSpPr>
            <p:nvPr/>
          </p:nvCxnSpPr>
          <p:spPr bwMode="auto">
            <a:xfrm flipH="1">
              <a:off x="3708" y="1113"/>
              <a:ext cx="125" cy="174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58387" name="AutoShape 56"/>
            <p:cNvCxnSpPr>
              <a:cxnSpLocks noChangeShapeType="1"/>
              <a:stCxn id="58381" idx="4"/>
              <a:endCxn id="58382" idx="0"/>
            </p:cNvCxnSpPr>
            <p:nvPr/>
          </p:nvCxnSpPr>
          <p:spPr bwMode="auto">
            <a:xfrm flipH="1">
              <a:off x="3446" y="1969"/>
              <a:ext cx="123" cy="239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58388" name="AutoShape 57"/>
            <p:cNvCxnSpPr>
              <a:cxnSpLocks noChangeShapeType="1"/>
              <a:stCxn id="58382" idx="4"/>
              <a:endCxn id="58383" idx="0"/>
            </p:cNvCxnSpPr>
            <p:nvPr/>
          </p:nvCxnSpPr>
          <p:spPr bwMode="auto">
            <a:xfrm flipH="1">
              <a:off x="3272" y="2414"/>
              <a:ext cx="174" cy="196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58389" name="AutoShape 58"/>
            <p:cNvCxnSpPr>
              <a:cxnSpLocks noChangeShapeType="1"/>
              <a:stCxn id="58383" idx="4"/>
              <a:endCxn id="58379" idx="0"/>
            </p:cNvCxnSpPr>
            <p:nvPr/>
          </p:nvCxnSpPr>
          <p:spPr bwMode="auto">
            <a:xfrm>
              <a:off x="3273" y="2816"/>
              <a:ext cx="64" cy="527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58390" name="AutoShape 59"/>
            <p:cNvCxnSpPr>
              <a:cxnSpLocks noChangeShapeType="1"/>
              <a:stCxn id="58380" idx="5"/>
              <a:endCxn id="58379" idx="3"/>
            </p:cNvCxnSpPr>
            <p:nvPr/>
          </p:nvCxnSpPr>
          <p:spPr bwMode="auto">
            <a:xfrm rot="5400000">
              <a:off x="2649" y="2319"/>
              <a:ext cx="2008" cy="296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58391" name="AutoShape 60"/>
            <p:cNvCxnSpPr>
              <a:cxnSpLocks noChangeShapeType="1"/>
              <a:stCxn id="58381" idx="5"/>
              <a:endCxn id="58379" idx="3"/>
            </p:cNvCxnSpPr>
            <p:nvPr/>
          </p:nvCxnSpPr>
          <p:spPr bwMode="auto">
            <a:xfrm rot="5400000">
              <a:off x="2817" y="2627"/>
              <a:ext cx="1532" cy="156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58392" name="AutoShape 61"/>
            <p:cNvCxnSpPr>
              <a:cxnSpLocks noChangeShapeType="1"/>
              <a:stCxn id="58383" idx="5"/>
              <a:endCxn id="58379" idx="0"/>
            </p:cNvCxnSpPr>
            <p:nvPr/>
          </p:nvCxnSpPr>
          <p:spPr bwMode="auto">
            <a:xfrm rot="5400000">
              <a:off x="3072" y="3051"/>
              <a:ext cx="557" cy="28"/>
            </a:xfrm>
            <a:prstGeom prst="curvedConnector3">
              <a:avLst>
                <a:gd name="adj1" fmla="val 52602"/>
              </a:avLst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58393" name="AutoShape 62"/>
            <p:cNvCxnSpPr>
              <a:cxnSpLocks noChangeShapeType="1"/>
              <a:stCxn id="58382" idx="5"/>
              <a:endCxn id="58379" idx="3"/>
            </p:cNvCxnSpPr>
            <p:nvPr/>
          </p:nvCxnSpPr>
          <p:spPr bwMode="auto">
            <a:xfrm rot="5400000">
              <a:off x="2978" y="2911"/>
              <a:ext cx="1087" cy="33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sp>
        <p:nvSpPr>
          <p:cNvPr id="58374" name="Text Box 62"/>
          <p:cNvSpPr txBox="1">
            <a:spLocks noChangeArrowheads="1"/>
          </p:cNvSpPr>
          <p:nvPr/>
        </p:nvSpPr>
        <p:spPr bwMode="auto">
          <a:xfrm>
            <a:off x="3451225" y="5707063"/>
            <a:ext cx="2457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/>
              <a:t>No Compression</a:t>
            </a:r>
          </a:p>
        </p:txBody>
      </p:sp>
      <p:sp>
        <p:nvSpPr>
          <p:cNvPr id="58375" name="Text Box 63"/>
          <p:cNvSpPr txBox="1">
            <a:spLocks noChangeArrowheads="1"/>
          </p:cNvSpPr>
          <p:nvPr/>
        </p:nvSpPr>
        <p:spPr bwMode="auto">
          <a:xfrm>
            <a:off x="6010275" y="5722938"/>
            <a:ext cx="2457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/>
              <a:t>No Compression</a:t>
            </a:r>
          </a:p>
        </p:txBody>
      </p:sp>
      <p:sp>
        <p:nvSpPr>
          <p:cNvPr id="58376" name="Text Box 64"/>
          <p:cNvSpPr txBox="1">
            <a:spLocks noChangeArrowheads="1"/>
          </p:cNvSpPr>
          <p:nvPr/>
        </p:nvSpPr>
        <p:spPr bwMode="auto">
          <a:xfrm>
            <a:off x="447675" y="5741988"/>
            <a:ext cx="1982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/>
              <a:t>Compression</a:t>
            </a:r>
          </a:p>
        </p:txBody>
      </p:sp>
      <p:sp>
        <p:nvSpPr>
          <p:cNvPr id="58377" name="Text Box 65"/>
          <p:cNvSpPr txBox="1">
            <a:spLocks noChangeArrowheads="1"/>
          </p:cNvSpPr>
          <p:nvPr/>
        </p:nvSpPr>
        <p:spPr bwMode="auto">
          <a:xfrm>
            <a:off x="2870200" y="3125788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/>
              <a:t>=</a:t>
            </a:r>
          </a:p>
        </p:txBody>
      </p:sp>
      <p:sp>
        <p:nvSpPr>
          <p:cNvPr id="58378" name="Text Box 66"/>
          <p:cNvSpPr txBox="1">
            <a:spLocks noChangeArrowheads="1"/>
          </p:cNvSpPr>
          <p:nvPr/>
        </p:nvSpPr>
        <p:spPr bwMode="auto">
          <a:xfrm>
            <a:off x="5861050" y="3106738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/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effectLst/>
              </a:rPr>
              <a:t>Where ZDDs Compress</a:t>
            </a:r>
          </a:p>
        </p:txBody>
      </p:sp>
      <p:grpSp>
        <p:nvGrpSpPr>
          <p:cNvPr id="59395" name="Group 47"/>
          <p:cNvGrpSpPr>
            <a:grpSpLocks/>
          </p:cNvGrpSpPr>
          <p:nvPr/>
        </p:nvGrpSpPr>
        <p:grpSpPr bwMode="auto">
          <a:xfrm>
            <a:off x="4191000" y="1358900"/>
            <a:ext cx="1365250" cy="4349750"/>
            <a:chOff x="3142" y="858"/>
            <a:chExt cx="860" cy="2740"/>
          </a:xfrm>
        </p:grpSpPr>
        <p:sp>
          <p:nvSpPr>
            <p:cNvPr id="59422" name="Rectangle 48"/>
            <p:cNvSpPr>
              <a:spLocks noChangeArrowheads="1"/>
            </p:cNvSpPr>
            <p:nvPr/>
          </p:nvSpPr>
          <p:spPr bwMode="auto">
            <a:xfrm>
              <a:off x="3168" y="3343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/>
                <a:t>1</a:t>
              </a:r>
            </a:p>
          </p:txBody>
        </p:sp>
        <p:sp>
          <p:nvSpPr>
            <p:cNvPr id="59423" name="Oval 49"/>
            <p:cNvSpPr>
              <a:spLocks noChangeArrowheads="1"/>
            </p:cNvSpPr>
            <p:nvPr/>
          </p:nvSpPr>
          <p:spPr bwMode="auto">
            <a:xfrm>
              <a:off x="3578" y="1287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X</a:t>
              </a:r>
            </a:p>
          </p:txBody>
        </p:sp>
        <p:sp>
          <p:nvSpPr>
            <p:cNvPr id="59424" name="Oval 50"/>
            <p:cNvSpPr>
              <a:spLocks noChangeArrowheads="1"/>
            </p:cNvSpPr>
            <p:nvPr/>
          </p:nvSpPr>
          <p:spPr bwMode="auto">
            <a:xfrm>
              <a:off x="3438" y="1763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Y</a:t>
              </a:r>
            </a:p>
          </p:txBody>
        </p:sp>
        <p:sp>
          <p:nvSpPr>
            <p:cNvPr id="59425" name="Oval 51"/>
            <p:cNvSpPr>
              <a:spLocks noChangeArrowheads="1"/>
            </p:cNvSpPr>
            <p:nvPr/>
          </p:nvSpPr>
          <p:spPr bwMode="auto">
            <a:xfrm>
              <a:off x="3316" y="2208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W</a:t>
              </a:r>
            </a:p>
          </p:txBody>
        </p:sp>
        <p:sp>
          <p:nvSpPr>
            <p:cNvPr id="59426" name="Oval 52"/>
            <p:cNvSpPr>
              <a:spLocks noChangeArrowheads="1"/>
            </p:cNvSpPr>
            <p:nvPr/>
          </p:nvSpPr>
          <p:spPr bwMode="auto">
            <a:xfrm>
              <a:off x="3142" y="2610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Z</a:t>
              </a:r>
            </a:p>
          </p:txBody>
        </p:sp>
        <p:cxnSp>
          <p:nvCxnSpPr>
            <p:cNvPr id="59427" name="AutoShape 53"/>
            <p:cNvCxnSpPr>
              <a:cxnSpLocks noChangeShapeType="1"/>
              <a:stCxn id="59423" idx="4"/>
              <a:endCxn id="59424" idx="0"/>
            </p:cNvCxnSpPr>
            <p:nvPr/>
          </p:nvCxnSpPr>
          <p:spPr bwMode="auto">
            <a:xfrm flipH="1">
              <a:off x="3569" y="1493"/>
              <a:ext cx="139" cy="270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59428" name="Rectangle 54"/>
            <p:cNvSpPr>
              <a:spLocks noChangeArrowheads="1"/>
            </p:cNvSpPr>
            <p:nvPr/>
          </p:nvSpPr>
          <p:spPr bwMode="auto">
            <a:xfrm>
              <a:off x="3665" y="858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cxnSp>
          <p:nvCxnSpPr>
            <p:cNvPr id="59429" name="AutoShape 55"/>
            <p:cNvCxnSpPr>
              <a:cxnSpLocks noChangeShapeType="1"/>
              <a:stCxn id="59428" idx="2"/>
              <a:endCxn id="59423" idx="0"/>
            </p:cNvCxnSpPr>
            <p:nvPr/>
          </p:nvCxnSpPr>
          <p:spPr bwMode="auto">
            <a:xfrm flipH="1">
              <a:off x="3708" y="1113"/>
              <a:ext cx="125" cy="174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59430" name="AutoShape 56"/>
            <p:cNvCxnSpPr>
              <a:cxnSpLocks noChangeShapeType="1"/>
              <a:stCxn id="59424" idx="4"/>
              <a:endCxn id="59425" idx="0"/>
            </p:cNvCxnSpPr>
            <p:nvPr/>
          </p:nvCxnSpPr>
          <p:spPr bwMode="auto">
            <a:xfrm flipH="1">
              <a:off x="3446" y="1969"/>
              <a:ext cx="123" cy="239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59431" name="AutoShape 57"/>
            <p:cNvCxnSpPr>
              <a:cxnSpLocks noChangeShapeType="1"/>
              <a:stCxn id="59425" idx="4"/>
              <a:endCxn id="59426" idx="0"/>
            </p:cNvCxnSpPr>
            <p:nvPr/>
          </p:nvCxnSpPr>
          <p:spPr bwMode="auto">
            <a:xfrm flipH="1">
              <a:off x="3272" y="2414"/>
              <a:ext cx="174" cy="196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59432" name="AutoShape 58"/>
            <p:cNvCxnSpPr>
              <a:cxnSpLocks noChangeShapeType="1"/>
              <a:stCxn id="59426" idx="4"/>
              <a:endCxn id="59422" idx="0"/>
            </p:cNvCxnSpPr>
            <p:nvPr/>
          </p:nvCxnSpPr>
          <p:spPr bwMode="auto">
            <a:xfrm>
              <a:off x="3273" y="2816"/>
              <a:ext cx="64" cy="527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59433" name="AutoShape 59"/>
            <p:cNvCxnSpPr>
              <a:cxnSpLocks noChangeShapeType="1"/>
              <a:stCxn id="59423" idx="5"/>
              <a:endCxn id="59422" idx="3"/>
            </p:cNvCxnSpPr>
            <p:nvPr/>
          </p:nvCxnSpPr>
          <p:spPr bwMode="auto">
            <a:xfrm rot="5400000">
              <a:off x="2649" y="2319"/>
              <a:ext cx="2008" cy="296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59434" name="AutoShape 60"/>
            <p:cNvCxnSpPr>
              <a:cxnSpLocks noChangeShapeType="1"/>
              <a:stCxn id="59424" idx="5"/>
              <a:endCxn id="59422" idx="3"/>
            </p:cNvCxnSpPr>
            <p:nvPr/>
          </p:nvCxnSpPr>
          <p:spPr bwMode="auto">
            <a:xfrm rot="5400000">
              <a:off x="2817" y="2627"/>
              <a:ext cx="1532" cy="156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59435" name="AutoShape 61"/>
            <p:cNvCxnSpPr>
              <a:cxnSpLocks noChangeShapeType="1"/>
              <a:stCxn id="59426" idx="5"/>
              <a:endCxn id="59422" idx="0"/>
            </p:cNvCxnSpPr>
            <p:nvPr/>
          </p:nvCxnSpPr>
          <p:spPr bwMode="auto">
            <a:xfrm rot="5400000">
              <a:off x="3072" y="3051"/>
              <a:ext cx="557" cy="28"/>
            </a:xfrm>
            <a:prstGeom prst="curvedConnector3">
              <a:avLst>
                <a:gd name="adj1" fmla="val 52602"/>
              </a:avLst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59436" name="AutoShape 62"/>
            <p:cNvCxnSpPr>
              <a:cxnSpLocks noChangeShapeType="1"/>
              <a:stCxn id="59425" idx="5"/>
              <a:endCxn id="59422" idx="3"/>
            </p:cNvCxnSpPr>
            <p:nvPr/>
          </p:nvCxnSpPr>
          <p:spPr bwMode="auto">
            <a:xfrm rot="5400000">
              <a:off x="2978" y="2911"/>
              <a:ext cx="1087" cy="33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sp>
        <p:nvSpPr>
          <p:cNvPr id="59396" name="Text Box 57"/>
          <p:cNvSpPr txBox="1">
            <a:spLocks noChangeArrowheads="1"/>
          </p:cNvSpPr>
          <p:nvPr/>
        </p:nvSpPr>
        <p:spPr bwMode="auto">
          <a:xfrm>
            <a:off x="3451225" y="5707063"/>
            <a:ext cx="1982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/>
              <a:t>Compression</a:t>
            </a:r>
          </a:p>
        </p:txBody>
      </p:sp>
      <p:sp>
        <p:nvSpPr>
          <p:cNvPr id="59397" name="Text Box 58"/>
          <p:cNvSpPr txBox="1">
            <a:spLocks noChangeArrowheads="1"/>
          </p:cNvSpPr>
          <p:nvPr/>
        </p:nvSpPr>
        <p:spPr bwMode="auto">
          <a:xfrm>
            <a:off x="6010275" y="5722938"/>
            <a:ext cx="1982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/>
              <a:t>Compression</a:t>
            </a:r>
          </a:p>
        </p:txBody>
      </p:sp>
      <p:sp>
        <p:nvSpPr>
          <p:cNvPr id="59398" name="Text Box 59"/>
          <p:cNvSpPr txBox="1">
            <a:spLocks noChangeArrowheads="1"/>
          </p:cNvSpPr>
          <p:nvPr/>
        </p:nvSpPr>
        <p:spPr bwMode="auto">
          <a:xfrm>
            <a:off x="0" y="5732463"/>
            <a:ext cx="3186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/>
              <a:t>Little/No Compression</a:t>
            </a:r>
          </a:p>
        </p:txBody>
      </p:sp>
      <p:sp>
        <p:nvSpPr>
          <p:cNvPr id="59399" name="Text Box 60"/>
          <p:cNvSpPr txBox="1">
            <a:spLocks noChangeArrowheads="1"/>
          </p:cNvSpPr>
          <p:nvPr/>
        </p:nvSpPr>
        <p:spPr bwMode="auto">
          <a:xfrm>
            <a:off x="2870200" y="3125788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/>
              <a:t>=</a:t>
            </a:r>
          </a:p>
        </p:txBody>
      </p:sp>
      <p:sp>
        <p:nvSpPr>
          <p:cNvPr id="59400" name="Text Box 61"/>
          <p:cNvSpPr txBox="1">
            <a:spLocks noChangeArrowheads="1"/>
          </p:cNvSpPr>
          <p:nvPr/>
        </p:nvSpPr>
        <p:spPr bwMode="auto">
          <a:xfrm>
            <a:off x="5861050" y="3106738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/>
              <a:t>+</a:t>
            </a:r>
          </a:p>
        </p:txBody>
      </p:sp>
      <p:grpSp>
        <p:nvGrpSpPr>
          <p:cNvPr id="59401" name="Group 62"/>
          <p:cNvGrpSpPr>
            <a:grpSpLocks/>
          </p:cNvGrpSpPr>
          <p:nvPr/>
        </p:nvGrpSpPr>
        <p:grpSpPr bwMode="auto">
          <a:xfrm>
            <a:off x="887413" y="1333500"/>
            <a:ext cx="1357312" cy="4451350"/>
            <a:chOff x="1567" y="822"/>
            <a:chExt cx="855" cy="2804"/>
          </a:xfrm>
        </p:grpSpPr>
        <p:sp>
          <p:nvSpPr>
            <p:cNvPr id="59406" name="Rectangle 102"/>
            <p:cNvSpPr>
              <a:spLocks noChangeArrowheads="1"/>
            </p:cNvSpPr>
            <p:nvPr/>
          </p:nvSpPr>
          <p:spPr bwMode="auto">
            <a:xfrm>
              <a:off x="1567" y="3371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/>
                <a:t>1</a:t>
              </a:r>
            </a:p>
          </p:txBody>
        </p:sp>
        <p:sp>
          <p:nvSpPr>
            <p:cNvPr id="59407" name="Oval 106"/>
            <p:cNvSpPr>
              <a:spLocks noChangeArrowheads="1"/>
            </p:cNvSpPr>
            <p:nvPr/>
          </p:nvSpPr>
          <p:spPr bwMode="auto">
            <a:xfrm>
              <a:off x="1610" y="2638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Z</a:t>
              </a:r>
            </a:p>
          </p:txBody>
        </p:sp>
        <p:sp>
          <p:nvSpPr>
            <p:cNvPr id="59408" name="Rectangle 108"/>
            <p:cNvSpPr>
              <a:spLocks noChangeArrowheads="1"/>
            </p:cNvSpPr>
            <p:nvPr/>
          </p:nvSpPr>
          <p:spPr bwMode="auto">
            <a:xfrm>
              <a:off x="2085" y="822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59409" name="Oval 103"/>
            <p:cNvSpPr>
              <a:spLocks noChangeArrowheads="1"/>
            </p:cNvSpPr>
            <p:nvPr/>
          </p:nvSpPr>
          <p:spPr bwMode="auto">
            <a:xfrm>
              <a:off x="2068" y="1331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X</a:t>
              </a:r>
            </a:p>
          </p:txBody>
        </p:sp>
        <p:sp>
          <p:nvSpPr>
            <p:cNvPr id="59410" name="Oval 104"/>
            <p:cNvSpPr>
              <a:spLocks noChangeArrowheads="1"/>
            </p:cNvSpPr>
            <p:nvPr/>
          </p:nvSpPr>
          <p:spPr bwMode="auto">
            <a:xfrm>
              <a:off x="1864" y="1802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Y</a:t>
              </a:r>
            </a:p>
          </p:txBody>
        </p:sp>
        <p:sp>
          <p:nvSpPr>
            <p:cNvPr id="59411" name="Oval 105"/>
            <p:cNvSpPr>
              <a:spLocks noChangeArrowheads="1"/>
            </p:cNvSpPr>
            <p:nvPr/>
          </p:nvSpPr>
          <p:spPr bwMode="auto">
            <a:xfrm>
              <a:off x="1742" y="2247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W</a:t>
              </a:r>
            </a:p>
          </p:txBody>
        </p:sp>
        <p:cxnSp>
          <p:nvCxnSpPr>
            <p:cNvPr id="59412" name="AutoShape 107"/>
            <p:cNvCxnSpPr>
              <a:cxnSpLocks noChangeShapeType="1"/>
              <a:stCxn id="59409" idx="4"/>
              <a:endCxn id="59410" idx="0"/>
            </p:cNvCxnSpPr>
            <p:nvPr/>
          </p:nvCxnSpPr>
          <p:spPr bwMode="auto">
            <a:xfrm rot="5400000">
              <a:off x="1963" y="1568"/>
              <a:ext cx="265" cy="204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59413" name="AutoShape 109"/>
            <p:cNvCxnSpPr>
              <a:cxnSpLocks noChangeShapeType="1"/>
              <a:stCxn id="59408" idx="2"/>
              <a:endCxn id="59409" idx="0"/>
            </p:cNvCxnSpPr>
            <p:nvPr/>
          </p:nvCxnSpPr>
          <p:spPr bwMode="auto">
            <a:xfrm flipH="1">
              <a:off x="2198" y="1077"/>
              <a:ext cx="56" cy="254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59414" name="AutoShape 110"/>
            <p:cNvCxnSpPr>
              <a:cxnSpLocks noChangeShapeType="1"/>
              <a:stCxn id="59410" idx="4"/>
              <a:endCxn id="59411" idx="0"/>
            </p:cNvCxnSpPr>
            <p:nvPr/>
          </p:nvCxnSpPr>
          <p:spPr bwMode="auto">
            <a:xfrm rot="5400000">
              <a:off x="1813" y="2067"/>
              <a:ext cx="239" cy="12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59415" name="AutoShape 111"/>
            <p:cNvCxnSpPr>
              <a:cxnSpLocks noChangeShapeType="1"/>
              <a:stCxn id="59411" idx="4"/>
              <a:endCxn id="59407" idx="0"/>
            </p:cNvCxnSpPr>
            <p:nvPr/>
          </p:nvCxnSpPr>
          <p:spPr bwMode="auto">
            <a:xfrm flipH="1">
              <a:off x="1741" y="2453"/>
              <a:ext cx="131" cy="185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59416" name="AutoShape 112"/>
            <p:cNvCxnSpPr>
              <a:cxnSpLocks noChangeShapeType="1"/>
            </p:cNvCxnSpPr>
            <p:nvPr/>
          </p:nvCxnSpPr>
          <p:spPr bwMode="auto">
            <a:xfrm rot="5400000">
              <a:off x="1496" y="3121"/>
              <a:ext cx="527" cy="5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59417" name="AutoShape 113"/>
            <p:cNvCxnSpPr>
              <a:cxnSpLocks noChangeShapeType="1"/>
              <a:stCxn id="59409" idx="4"/>
              <a:endCxn id="59406" idx="3"/>
            </p:cNvCxnSpPr>
            <p:nvPr/>
          </p:nvCxnSpPr>
          <p:spPr bwMode="auto">
            <a:xfrm rot="5400000">
              <a:off x="1070" y="2371"/>
              <a:ext cx="1962" cy="294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59418" name="AutoShape 114"/>
            <p:cNvCxnSpPr>
              <a:cxnSpLocks noChangeShapeType="1"/>
              <a:stCxn id="59410" idx="5"/>
              <a:endCxn id="59406" idx="3"/>
            </p:cNvCxnSpPr>
            <p:nvPr/>
          </p:nvCxnSpPr>
          <p:spPr bwMode="auto">
            <a:xfrm rot="5400000">
              <a:off x="1234" y="2648"/>
              <a:ext cx="1521" cy="182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59419" name="AutoShape 115"/>
            <p:cNvCxnSpPr>
              <a:cxnSpLocks noChangeShapeType="1"/>
            </p:cNvCxnSpPr>
            <p:nvPr/>
          </p:nvCxnSpPr>
          <p:spPr bwMode="auto">
            <a:xfrm rot="5400000">
              <a:off x="1527" y="3060"/>
              <a:ext cx="557" cy="98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59420" name="AutoShape 116"/>
            <p:cNvCxnSpPr>
              <a:cxnSpLocks noChangeShapeType="1"/>
              <a:stCxn id="59411" idx="5"/>
              <a:endCxn id="59406" idx="3"/>
            </p:cNvCxnSpPr>
            <p:nvPr/>
          </p:nvCxnSpPr>
          <p:spPr bwMode="auto">
            <a:xfrm rot="5400000">
              <a:off x="1396" y="2931"/>
              <a:ext cx="1076" cy="60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59421" name="AutoShape 113"/>
            <p:cNvCxnSpPr>
              <a:cxnSpLocks noChangeShapeType="1"/>
              <a:stCxn id="59409" idx="6"/>
              <a:endCxn id="59406" idx="3"/>
            </p:cNvCxnSpPr>
            <p:nvPr/>
          </p:nvCxnSpPr>
          <p:spPr bwMode="auto">
            <a:xfrm flipH="1">
              <a:off x="1904" y="1434"/>
              <a:ext cx="424" cy="2065"/>
            </a:xfrm>
            <a:prstGeom prst="curvedConnector3">
              <a:avLst>
                <a:gd name="adj1" fmla="val -33963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59402" name="Group 101"/>
          <p:cNvGrpSpPr>
            <a:grpSpLocks/>
          </p:cNvGrpSpPr>
          <p:nvPr/>
        </p:nvGrpSpPr>
        <p:grpSpPr bwMode="auto">
          <a:xfrm>
            <a:off x="6657975" y="2173288"/>
            <a:ext cx="558800" cy="2600325"/>
            <a:chOff x="7181920" y="2344209"/>
            <a:chExt cx="558810" cy="2601385"/>
          </a:xfrm>
        </p:grpSpPr>
        <p:sp>
          <p:nvSpPr>
            <p:cNvPr id="59403" name="Rectangle 49"/>
            <p:cNvSpPr>
              <a:spLocks noChangeArrowheads="1"/>
            </p:cNvSpPr>
            <p:nvPr/>
          </p:nvSpPr>
          <p:spPr bwMode="auto">
            <a:xfrm>
              <a:off x="7181920" y="4540781"/>
              <a:ext cx="534993" cy="4048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/>
                <a:t>1</a:t>
              </a:r>
            </a:p>
          </p:txBody>
        </p:sp>
        <p:sp>
          <p:nvSpPr>
            <p:cNvPr id="59404" name="Rectangle 56"/>
            <p:cNvSpPr>
              <a:spLocks noChangeArrowheads="1"/>
            </p:cNvSpPr>
            <p:nvPr/>
          </p:nvSpPr>
          <p:spPr bwMode="auto">
            <a:xfrm>
              <a:off x="7205737" y="2344209"/>
              <a:ext cx="534993" cy="4048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cxnSp>
          <p:nvCxnSpPr>
            <p:cNvPr id="59405" name="AutoShape 57"/>
            <p:cNvCxnSpPr>
              <a:cxnSpLocks noChangeShapeType="1"/>
              <a:stCxn id="59404" idx="2"/>
              <a:endCxn id="59403" idx="0"/>
            </p:cNvCxnSpPr>
            <p:nvPr/>
          </p:nvCxnSpPr>
          <p:spPr bwMode="auto">
            <a:xfrm rot="5400000">
              <a:off x="6565447" y="3632993"/>
              <a:ext cx="1791759" cy="2381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45" name="TextBox 44"/>
          <p:cNvSpPr txBox="1"/>
          <p:nvPr/>
        </p:nvSpPr>
        <p:spPr>
          <a:xfrm>
            <a:off x="393700" y="6256635"/>
            <a:ext cx="572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Details: Price and </a:t>
            </a:r>
            <a:r>
              <a:rPr lang="en-US" sz="1800" i="1" dirty="0" err="1" smtClean="0"/>
              <a:t>Vachharajani</a:t>
            </a:r>
            <a:r>
              <a:rPr lang="en-US" sz="1800" i="1" dirty="0" smtClean="0"/>
              <a:t>, to appear CGO 2010</a:t>
            </a:r>
            <a:endParaRPr lang="en-US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461375" cy="1144588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/>
              <a:t>Questions?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96850"/>
            <a:ext cx="8462963" cy="10572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/>
              <a:t>Motivation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1"/>
            <a:ext cx="7777163" cy="2628899"/>
          </a:xfrm>
        </p:spPr>
        <p:txBody>
          <a:bodyPr lIns="0" tIns="0" rIns="0" bIns="0"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Chip Multiprocessor (CMP) solutions are becoming more prevalent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Dynamic program analysis can aid location of </a:t>
            </a:r>
            <a:r>
              <a:rPr lang="en-GB" dirty="0" smtClean="0"/>
              <a:t>parallelism </a:t>
            </a:r>
            <a:r>
              <a:rPr lang="en-GB" dirty="0"/>
              <a:t>in sequential </a:t>
            </a:r>
            <a:r>
              <a:rPr lang="en-GB" dirty="0" smtClean="0"/>
              <a:t>programs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 smtClean="0"/>
              <a:t>BDDs</a:t>
            </a:r>
            <a:r>
              <a:rPr lang="en-GB" dirty="0" smtClean="0"/>
              <a:t> are useful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6800" y="5473700"/>
            <a:ext cx="408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they take days to create!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DIN vs. Ready Time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1752600"/>
            <a:ext cx="7924800" cy="3886200"/>
            <a:chOff x="384" y="1104"/>
            <a:chExt cx="4992" cy="2448"/>
          </a:xfrm>
        </p:grpSpPr>
        <p:sp>
          <p:nvSpPr>
            <p:cNvPr id="109666" name="Rectangle 4"/>
            <p:cNvSpPr>
              <a:spLocks noChangeArrowheads="1"/>
            </p:cNvSpPr>
            <p:nvPr/>
          </p:nvSpPr>
          <p:spPr bwMode="auto">
            <a:xfrm>
              <a:off x="624" y="3264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li r1, &amp;fibarr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667" name="Rectangle 5"/>
            <p:cNvSpPr>
              <a:spLocks noChangeArrowheads="1"/>
            </p:cNvSpPr>
            <p:nvPr/>
          </p:nvSpPr>
          <p:spPr bwMode="auto">
            <a:xfrm>
              <a:off x="624" y="3120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mov r2, 8</a:t>
              </a:r>
            </a:p>
          </p:txBody>
        </p:sp>
        <p:sp>
          <p:nvSpPr>
            <p:cNvPr id="109668" name="Rectangle 6"/>
            <p:cNvSpPr>
              <a:spLocks noChangeArrowheads="1"/>
            </p:cNvSpPr>
            <p:nvPr/>
          </p:nvSpPr>
          <p:spPr bwMode="auto">
            <a:xfrm>
              <a:off x="624" y="2976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mov r4, 1</a:t>
              </a:r>
            </a:p>
          </p:txBody>
        </p:sp>
        <p:sp>
          <p:nvSpPr>
            <p:cNvPr id="109669" name="Rectangle 7"/>
            <p:cNvSpPr>
              <a:spLocks noChangeArrowheads="1"/>
            </p:cNvSpPr>
            <p:nvPr/>
          </p:nvSpPr>
          <p:spPr bwMode="auto">
            <a:xfrm>
              <a:off x="624" y="2832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mov r3, 1</a:t>
              </a:r>
            </a:p>
          </p:txBody>
        </p:sp>
        <p:sp>
          <p:nvSpPr>
            <p:cNvPr id="109670" name="Rectangle 8"/>
            <p:cNvSpPr>
              <a:spLocks noChangeArrowheads="1"/>
            </p:cNvSpPr>
            <p:nvPr/>
          </p:nvSpPr>
          <p:spPr bwMode="auto">
            <a:xfrm>
              <a:off x="624" y="2688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add r5,r3,r4</a:t>
              </a:r>
            </a:p>
          </p:txBody>
        </p:sp>
        <p:sp>
          <p:nvSpPr>
            <p:cNvPr id="109671" name="Rectangle 9"/>
            <p:cNvSpPr>
              <a:spLocks noChangeArrowheads="1"/>
            </p:cNvSpPr>
            <p:nvPr/>
          </p:nvSpPr>
          <p:spPr bwMode="auto">
            <a:xfrm>
              <a:off x="624" y="2544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st 0(r1),r5</a:t>
              </a:r>
            </a:p>
          </p:txBody>
        </p:sp>
        <p:sp>
          <p:nvSpPr>
            <p:cNvPr id="109672" name="Rectangle 10"/>
            <p:cNvSpPr>
              <a:spLocks noChangeArrowheads="1"/>
            </p:cNvSpPr>
            <p:nvPr/>
          </p:nvSpPr>
          <p:spPr bwMode="auto">
            <a:xfrm>
              <a:off x="624" y="2400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mov r3,r4</a:t>
              </a:r>
            </a:p>
          </p:txBody>
        </p:sp>
        <p:sp>
          <p:nvSpPr>
            <p:cNvPr id="109673" name="Rectangle 11"/>
            <p:cNvSpPr>
              <a:spLocks noChangeArrowheads="1"/>
            </p:cNvSpPr>
            <p:nvPr/>
          </p:nvSpPr>
          <p:spPr bwMode="auto">
            <a:xfrm>
              <a:off x="624" y="2256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mov r4,r5</a:t>
              </a:r>
            </a:p>
          </p:txBody>
        </p:sp>
        <p:sp>
          <p:nvSpPr>
            <p:cNvPr id="109674" name="Rectangle 12"/>
            <p:cNvSpPr>
              <a:spLocks noChangeArrowheads="1"/>
            </p:cNvSpPr>
            <p:nvPr/>
          </p:nvSpPr>
          <p:spPr bwMode="auto">
            <a:xfrm>
              <a:off x="624" y="2112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addi r2,r2,-1</a:t>
              </a:r>
            </a:p>
          </p:txBody>
        </p:sp>
        <p:sp>
          <p:nvSpPr>
            <p:cNvPr id="109675" name="Rectangle 13"/>
            <p:cNvSpPr>
              <a:spLocks noChangeArrowheads="1"/>
            </p:cNvSpPr>
            <p:nvPr/>
          </p:nvSpPr>
          <p:spPr bwMode="auto">
            <a:xfrm>
              <a:off x="624" y="1968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addi r1,r1,4</a:t>
              </a:r>
            </a:p>
          </p:txBody>
        </p:sp>
        <p:sp>
          <p:nvSpPr>
            <p:cNvPr id="109676" name="Rectangle 14"/>
            <p:cNvSpPr>
              <a:spLocks noChangeArrowheads="1"/>
            </p:cNvSpPr>
            <p:nvPr/>
          </p:nvSpPr>
          <p:spPr bwMode="auto">
            <a:xfrm>
              <a:off x="624" y="1824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bnz r2, loop</a:t>
              </a:r>
            </a:p>
          </p:txBody>
        </p:sp>
        <p:sp>
          <p:nvSpPr>
            <p:cNvPr id="109677" name="Rectangle 15"/>
            <p:cNvSpPr>
              <a:spLocks noChangeArrowheads="1"/>
            </p:cNvSpPr>
            <p:nvPr/>
          </p:nvSpPr>
          <p:spPr bwMode="auto">
            <a:xfrm>
              <a:off x="624" y="1680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add r5,r3,r4</a:t>
              </a:r>
            </a:p>
          </p:txBody>
        </p:sp>
        <p:sp>
          <p:nvSpPr>
            <p:cNvPr id="109678" name="Rectangle 16"/>
            <p:cNvSpPr>
              <a:spLocks noChangeArrowheads="1"/>
            </p:cNvSpPr>
            <p:nvPr/>
          </p:nvSpPr>
          <p:spPr bwMode="auto">
            <a:xfrm>
              <a:off x="624" y="1536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st 0(r1),r5</a:t>
              </a:r>
            </a:p>
          </p:txBody>
        </p:sp>
        <p:sp>
          <p:nvSpPr>
            <p:cNvPr id="109679" name="Rectangle 17"/>
            <p:cNvSpPr>
              <a:spLocks noChangeArrowheads="1"/>
            </p:cNvSpPr>
            <p:nvPr/>
          </p:nvSpPr>
          <p:spPr bwMode="auto">
            <a:xfrm>
              <a:off x="624" y="1392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mov r3,r4</a:t>
              </a:r>
            </a:p>
          </p:txBody>
        </p:sp>
        <p:sp>
          <p:nvSpPr>
            <p:cNvPr id="109680" name="Rectangle 18"/>
            <p:cNvSpPr>
              <a:spLocks noChangeArrowheads="1"/>
            </p:cNvSpPr>
            <p:nvPr/>
          </p:nvSpPr>
          <p:spPr bwMode="auto">
            <a:xfrm>
              <a:off x="624" y="1248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…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681" name="Rectangle 19"/>
            <p:cNvSpPr>
              <a:spLocks noChangeArrowheads="1"/>
            </p:cNvSpPr>
            <p:nvPr/>
          </p:nvSpPr>
          <p:spPr bwMode="auto">
            <a:xfrm>
              <a:off x="1392" y="2688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682" name="Rectangle 20"/>
            <p:cNvSpPr>
              <a:spLocks noChangeArrowheads="1"/>
            </p:cNvSpPr>
            <p:nvPr/>
          </p:nvSpPr>
          <p:spPr bwMode="auto">
            <a:xfrm>
              <a:off x="1392" y="2832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endParaRPr lang="en-US" sz="1100" b="1">
                <a:latin typeface="Courier" charset="0"/>
              </a:endParaRPr>
            </a:p>
          </p:txBody>
        </p:sp>
        <p:sp>
          <p:nvSpPr>
            <p:cNvPr id="109683" name="Rectangle 21"/>
            <p:cNvSpPr>
              <a:spLocks noChangeArrowheads="1"/>
            </p:cNvSpPr>
            <p:nvPr/>
          </p:nvSpPr>
          <p:spPr bwMode="auto">
            <a:xfrm>
              <a:off x="1392" y="2976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endParaRPr lang="en-US" sz="1100" b="1">
                <a:latin typeface="Courier" charset="0"/>
              </a:endParaRPr>
            </a:p>
          </p:txBody>
        </p:sp>
        <p:sp>
          <p:nvSpPr>
            <p:cNvPr id="109684" name="Rectangle 22"/>
            <p:cNvSpPr>
              <a:spLocks noChangeArrowheads="1"/>
            </p:cNvSpPr>
            <p:nvPr/>
          </p:nvSpPr>
          <p:spPr bwMode="auto">
            <a:xfrm>
              <a:off x="1392" y="3120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endParaRPr lang="en-US" sz="1100" b="1">
                <a:latin typeface="Courier" charset="0"/>
              </a:endParaRPr>
            </a:p>
          </p:txBody>
        </p:sp>
        <p:sp>
          <p:nvSpPr>
            <p:cNvPr id="109685" name="Rectangle 23"/>
            <p:cNvSpPr>
              <a:spLocks noChangeArrowheads="1"/>
            </p:cNvSpPr>
            <p:nvPr/>
          </p:nvSpPr>
          <p:spPr bwMode="auto">
            <a:xfrm>
              <a:off x="1392" y="3264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endParaRPr lang="en-US" sz="1100" b="1">
                <a:latin typeface="Courier" charset="0"/>
              </a:endParaRPr>
            </a:p>
          </p:txBody>
        </p:sp>
        <p:sp>
          <p:nvSpPr>
            <p:cNvPr id="109686" name="Rectangle 24"/>
            <p:cNvSpPr>
              <a:spLocks noChangeArrowheads="1"/>
            </p:cNvSpPr>
            <p:nvPr/>
          </p:nvSpPr>
          <p:spPr bwMode="auto">
            <a:xfrm>
              <a:off x="1392" y="2544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0xbee0</a:t>
              </a:r>
            </a:p>
          </p:txBody>
        </p:sp>
        <p:sp>
          <p:nvSpPr>
            <p:cNvPr id="109687" name="Rectangle 25"/>
            <p:cNvSpPr>
              <a:spLocks noChangeArrowheads="1"/>
            </p:cNvSpPr>
            <p:nvPr/>
          </p:nvSpPr>
          <p:spPr bwMode="auto">
            <a:xfrm>
              <a:off x="1392" y="1680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endParaRPr lang="en-US" sz="1100" b="1">
                <a:latin typeface="Courier" charset="0"/>
              </a:endParaRPr>
            </a:p>
          </p:txBody>
        </p:sp>
        <p:sp>
          <p:nvSpPr>
            <p:cNvPr id="109688" name="Rectangle 26"/>
            <p:cNvSpPr>
              <a:spLocks noChangeArrowheads="1"/>
            </p:cNvSpPr>
            <p:nvPr/>
          </p:nvSpPr>
          <p:spPr bwMode="auto">
            <a:xfrm>
              <a:off x="1392" y="1824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endParaRPr lang="en-US" sz="1100" b="1">
                <a:latin typeface="Courier" charset="0"/>
              </a:endParaRPr>
            </a:p>
          </p:txBody>
        </p:sp>
        <p:sp>
          <p:nvSpPr>
            <p:cNvPr id="109689" name="Rectangle 27"/>
            <p:cNvSpPr>
              <a:spLocks noChangeArrowheads="1"/>
            </p:cNvSpPr>
            <p:nvPr/>
          </p:nvSpPr>
          <p:spPr bwMode="auto">
            <a:xfrm>
              <a:off x="1392" y="1968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endParaRPr lang="en-US" sz="1100" b="1">
                <a:latin typeface="Courier" charset="0"/>
              </a:endParaRPr>
            </a:p>
          </p:txBody>
        </p:sp>
        <p:sp>
          <p:nvSpPr>
            <p:cNvPr id="109690" name="Rectangle 28"/>
            <p:cNvSpPr>
              <a:spLocks noChangeArrowheads="1"/>
            </p:cNvSpPr>
            <p:nvPr/>
          </p:nvSpPr>
          <p:spPr bwMode="auto">
            <a:xfrm>
              <a:off x="1392" y="2112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endParaRPr lang="en-US" sz="1100" b="1">
                <a:latin typeface="Courier" charset="0"/>
              </a:endParaRPr>
            </a:p>
          </p:txBody>
        </p:sp>
        <p:sp>
          <p:nvSpPr>
            <p:cNvPr id="109691" name="Rectangle 29"/>
            <p:cNvSpPr>
              <a:spLocks noChangeArrowheads="1"/>
            </p:cNvSpPr>
            <p:nvPr/>
          </p:nvSpPr>
          <p:spPr bwMode="auto">
            <a:xfrm>
              <a:off x="1392" y="2256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endParaRPr lang="en-US" sz="1100" b="1">
                <a:latin typeface="Courier" charset="0"/>
              </a:endParaRPr>
            </a:p>
          </p:txBody>
        </p:sp>
        <p:sp>
          <p:nvSpPr>
            <p:cNvPr id="109692" name="Rectangle 30"/>
            <p:cNvSpPr>
              <a:spLocks noChangeArrowheads="1"/>
            </p:cNvSpPr>
            <p:nvPr/>
          </p:nvSpPr>
          <p:spPr bwMode="auto">
            <a:xfrm>
              <a:off x="1392" y="2400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endParaRPr lang="en-US" sz="1100" b="1">
                <a:latin typeface="Courier" charset="0"/>
              </a:endParaRPr>
            </a:p>
          </p:txBody>
        </p:sp>
        <p:sp>
          <p:nvSpPr>
            <p:cNvPr id="109693" name="Rectangle 31"/>
            <p:cNvSpPr>
              <a:spLocks noChangeArrowheads="1"/>
            </p:cNvSpPr>
            <p:nvPr/>
          </p:nvSpPr>
          <p:spPr bwMode="auto">
            <a:xfrm>
              <a:off x="1392" y="1536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0xbee4</a:t>
              </a:r>
            </a:p>
          </p:txBody>
        </p:sp>
        <p:sp>
          <p:nvSpPr>
            <p:cNvPr id="109694" name="Rectangle 32"/>
            <p:cNvSpPr>
              <a:spLocks noChangeArrowheads="1"/>
            </p:cNvSpPr>
            <p:nvPr/>
          </p:nvSpPr>
          <p:spPr bwMode="auto">
            <a:xfrm>
              <a:off x="1392" y="1248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endParaRPr lang="en-US" sz="1100" b="1">
                <a:latin typeface="Courier" charset="0"/>
              </a:endParaRPr>
            </a:p>
          </p:txBody>
        </p:sp>
        <p:sp>
          <p:nvSpPr>
            <p:cNvPr id="109695" name="Rectangle 33"/>
            <p:cNvSpPr>
              <a:spLocks noChangeArrowheads="1"/>
            </p:cNvSpPr>
            <p:nvPr/>
          </p:nvSpPr>
          <p:spPr bwMode="auto">
            <a:xfrm>
              <a:off x="1392" y="1392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696" name="Rectangle 34"/>
            <p:cNvSpPr>
              <a:spLocks noChangeArrowheads="1"/>
            </p:cNvSpPr>
            <p:nvPr/>
          </p:nvSpPr>
          <p:spPr bwMode="auto">
            <a:xfrm>
              <a:off x="624" y="1104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Instruction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697" name="Rectangle 35"/>
            <p:cNvSpPr>
              <a:spLocks noChangeArrowheads="1"/>
            </p:cNvSpPr>
            <p:nvPr/>
          </p:nvSpPr>
          <p:spPr bwMode="auto">
            <a:xfrm>
              <a:off x="1392" y="1104"/>
              <a:ext cx="52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100" b="1">
                  <a:latin typeface="Courier" charset="0"/>
                </a:rPr>
                <a:t>Mem Addr</a:t>
              </a:r>
            </a:p>
          </p:txBody>
        </p:sp>
        <p:sp>
          <p:nvSpPr>
            <p:cNvPr id="109698" name="Rectangle 36"/>
            <p:cNvSpPr>
              <a:spLocks noChangeArrowheads="1"/>
            </p:cNvSpPr>
            <p:nvPr/>
          </p:nvSpPr>
          <p:spPr bwMode="auto">
            <a:xfrm>
              <a:off x="2256" y="1248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699" name="Rectangle 37"/>
            <p:cNvSpPr>
              <a:spLocks noChangeArrowheads="1"/>
            </p:cNvSpPr>
            <p:nvPr/>
          </p:nvSpPr>
          <p:spPr bwMode="auto">
            <a:xfrm>
              <a:off x="2256" y="3264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1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00" name="Rectangle 38"/>
            <p:cNvSpPr>
              <a:spLocks noChangeArrowheads="1"/>
            </p:cNvSpPr>
            <p:nvPr/>
          </p:nvSpPr>
          <p:spPr bwMode="auto">
            <a:xfrm>
              <a:off x="2256" y="3120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2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01" name="Rectangle 39"/>
            <p:cNvSpPr>
              <a:spLocks noChangeArrowheads="1"/>
            </p:cNvSpPr>
            <p:nvPr/>
          </p:nvSpPr>
          <p:spPr bwMode="auto">
            <a:xfrm>
              <a:off x="2256" y="2976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3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02" name="Rectangle 40"/>
            <p:cNvSpPr>
              <a:spLocks noChangeArrowheads="1"/>
            </p:cNvSpPr>
            <p:nvPr/>
          </p:nvSpPr>
          <p:spPr bwMode="auto">
            <a:xfrm>
              <a:off x="2256" y="2832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4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03" name="Rectangle 41"/>
            <p:cNvSpPr>
              <a:spLocks noChangeArrowheads="1"/>
            </p:cNvSpPr>
            <p:nvPr/>
          </p:nvSpPr>
          <p:spPr bwMode="auto">
            <a:xfrm>
              <a:off x="2256" y="2688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5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04" name="Rectangle 42"/>
            <p:cNvSpPr>
              <a:spLocks noChangeArrowheads="1"/>
            </p:cNvSpPr>
            <p:nvPr/>
          </p:nvSpPr>
          <p:spPr bwMode="auto">
            <a:xfrm>
              <a:off x="2256" y="2544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6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05" name="Rectangle 43"/>
            <p:cNvSpPr>
              <a:spLocks noChangeArrowheads="1"/>
            </p:cNvSpPr>
            <p:nvPr/>
          </p:nvSpPr>
          <p:spPr bwMode="auto">
            <a:xfrm>
              <a:off x="2256" y="2400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7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06" name="Rectangle 44"/>
            <p:cNvSpPr>
              <a:spLocks noChangeArrowheads="1"/>
            </p:cNvSpPr>
            <p:nvPr/>
          </p:nvSpPr>
          <p:spPr bwMode="auto">
            <a:xfrm>
              <a:off x="2256" y="2256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8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07" name="Rectangle 45"/>
            <p:cNvSpPr>
              <a:spLocks noChangeArrowheads="1"/>
            </p:cNvSpPr>
            <p:nvPr/>
          </p:nvSpPr>
          <p:spPr bwMode="auto">
            <a:xfrm>
              <a:off x="2256" y="2112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9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08" name="Rectangle 46"/>
            <p:cNvSpPr>
              <a:spLocks noChangeArrowheads="1"/>
            </p:cNvSpPr>
            <p:nvPr/>
          </p:nvSpPr>
          <p:spPr bwMode="auto">
            <a:xfrm>
              <a:off x="2256" y="1968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10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09" name="Rectangle 47"/>
            <p:cNvSpPr>
              <a:spLocks noChangeArrowheads="1"/>
            </p:cNvSpPr>
            <p:nvPr/>
          </p:nvSpPr>
          <p:spPr bwMode="auto">
            <a:xfrm>
              <a:off x="2256" y="1824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11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10" name="Rectangle 48"/>
            <p:cNvSpPr>
              <a:spLocks noChangeArrowheads="1"/>
            </p:cNvSpPr>
            <p:nvPr/>
          </p:nvSpPr>
          <p:spPr bwMode="auto">
            <a:xfrm>
              <a:off x="2256" y="1680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12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11" name="Rectangle 49"/>
            <p:cNvSpPr>
              <a:spLocks noChangeArrowheads="1"/>
            </p:cNvSpPr>
            <p:nvPr/>
          </p:nvSpPr>
          <p:spPr bwMode="auto">
            <a:xfrm>
              <a:off x="2256" y="1536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13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12" name="Rectangle 50"/>
            <p:cNvSpPr>
              <a:spLocks noChangeArrowheads="1"/>
            </p:cNvSpPr>
            <p:nvPr/>
          </p:nvSpPr>
          <p:spPr bwMode="auto">
            <a:xfrm>
              <a:off x="2256" y="1392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14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13" name="Rectangle 51"/>
            <p:cNvSpPr>
              <a:spLocks noChangeArrowheads="1"/>
            </p:cNvSpPr>
            <p:nvPr/>
          </p:nvSpPr>
          <p:spPr bwMode="auto">
            <a:xfrm>
              <a:off x="2256" y="1104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DIN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14" name="Rectangle 52"/>
            <p:cNvSpPr>
              <a:spLocks noChangeArrowheads="1"/>
            </p:cNvSpPr>
            <p:nvPr/>
          </p:nvSpPr>
          <p:spPr bwMode="auto">
            <a:xfrm>
              <a:off x="384" y="1248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15" name="Rectangle 53"/>
            <p:cNvSpPr>
              <a:spLocks noChangeArrowheads="1"/>
            </p:cNvSpPr>
            <p:nvPr/>
          </p:nvSpPr>
          <p:spPr bwMode="auto">
            <a:xfrm>
              <a:off x="384" y="3264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1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16" name="Rectangle 54"/>
            <p:cNvSpPr>
              <a:spLocks noChangeArrowheads="1"/>
            </p:cNvSpPr>
            <p:nvPr/>
          </p:nvSpPr>
          <p:spPr bwMode="auto">
            <a:xfrm>
              <a:off x="384" y="3120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2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17" name="Rectangle 55"/>
            <p:cNvSpPr>
              <a:spLocks noChangeArrowheads="1"/>
            </p:cNvSpPr>
            <p:nvPr/>
          </p:nvSpPr>
          <p:spPr bwMode="auto">
            <a:xfrm>
              <a:off x="384" y="2976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3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18" name="Rectangle 56"/>
            <p:cNvSpPr>
              <a:spLocks noChangeArrowheads="1"/>
            </p:cNvSpPr>
            <p:nvPr/>
          </p:nvSpPr>
          <p:spPr bwMode="auto">
            <a:xfrm>
              <a:off x="384" y="2832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4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19" name="Rectangle 57"/>
            <p:cNvSpPr>
              <a:spLocks noChangeArrowheads="1"/>
            </p:cNvSpPr>
            <p:nvPr/>
          </p:nvSpPr>
          <p:spPr bwMode="auto">
            <a:xfrm>
              <a:off x="384" y="2688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5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20" name="Rectangle 58"/>
            <p:cNvSpPr>
              <a:spLocks noChangeArrowheads="1"/>
            </p:cNvSpPr>
            <p:nvPr/>
          </p:nvSpPr>
          <p:spPr bwMode="auto">
            <a:xfrm>
              <a:off x="384" y="2544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6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21" name="Rectangle 59"/>
            <p:cNvSpPr>
              <a:spLocks noChangeArrowheads="1"/>
            </p:cNvSpPr>
            <p:nvPr/>
          </p:nvSpPr>
          <p:spPr bwMode="auto">
            <a:xfrm>
              <a:off x="384" y="2400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7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22" name="Rectangle 60"/>
            <p:cNvSpPr>
              <a:spLocks noChangeArrowheads="1"/>
            </p:cNvSpPr>
            <p:nvPr/>
          </p:nvSpPr>
          <p:spPr bwMode="auto">
            <a:xfrm>
              <a:off x="384" y="2256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8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23" name="Rectangle 61"/>
            <p:cNvSpPr>
              <a:spLocks noChangeArrowheads="1"/>
            </p:cNvSpPr>
            <p:nvPr/>
          </p:nvSpPr>
          <p:spPr bwMode="auto">
            <a:xfrm>
              <a:off x="384" y="2112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9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24" name="Rectangle 62"/>
            <p:cNvSpPr>
              <a:spLocks noChangeArrowheads="1"/>
            </p:cNvSpPr>
            <p:nvPr/>
          </p:nvSpPr>
          <p:spPr bwMode="auto">
            <a:xfrm>
              <a:off x="384" y="1968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10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25" name="Rectangle 63"/>
            <p:cNvSpPr>
              <a:spLocks noChangeArrowheads="1"/>
            </p:cNvSpPr>
            <p:nvPr/>
          </p:nvSpPr>
          <p:spPr bwMode="auto">
            <a:xfrm>
              <a:off x="384" y="1824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11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26" name="Rectangle 64"/>
            <p:cNvSpPr>
              <a:spLocks noChangeArrowheads="1"/>
            </p:cNvSpPr>
            <p:nvPr/>
          </p:nvSpPr>
          <p:spPr bwMode="auto">
            <a:xfrm>
              <a:off x="384" y="1680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12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27" name="Rectangle 65"/>
            <p:cNvSpPr>
              <a:spLocks noChangeArrowheads="1"/>
            </p:cNvSpPr>
            <p:nvPr/>
          </p:nvSpPr>
          <p:spPr bwMode="auto">
            <a:xfrm>
              <a:off x="384" y="1536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13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28" name="Rectangle 66"/>
            <p:cNvSpPr>
              <a:spLocks noChangeArrowheads="1"/>
            </p:cNvSpPr>
            <p:nvPr/>
          </p:nvSpPr>
          <p:spPr bwMode="auto">
            <a:xfrm>
              <a:off x="384" y="1392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14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29" name="Rectangle 67"/>
            <p:cNvSpPr>
              <a:spLocks noChangeArrowheads="1"/>
            </p:cNvSpPr>
            <p:nvPr/>
          </p:nvSpPr>
          <p:spPr bwMode="auto">
            <a:xfrm>
              <a:off x="384" y="1104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DIN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30" name="Rectangle 68"/>
            <p:cNvSpPr>
              <a:spLocks noChangeArrowheads="1"/>
            </p:cNvSpPr>
            <p:nvPr/>
          </p:nvSpPr>
          <p:spPr bwMode="auto">
            <a:xfrm>
              <a:off x="2496" y="1104"/>
              <a:ext cx="288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Ready Time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731" name="Rectangle 69"/>
            <p:cNvSpPr>
              <a:spLocks noChangeArrowheads="1"/>
            </p:cNvSpPr>
            <p:nvPr/>
          </p:nvSpPr>
          <p:spPr bwMode="auto">
            <a:xfrm>
              <a:off x="2496" y="12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32" name="Rectangle 70"/>
            <p:cNvSpPr>
              <a:spLocks noChangeArrowheads="1"/>
            </p:cNvSpPr>
            <p:nvPr/>
          </p:nvSpPr>
          <p:spPr bwMode="auto">
            <a:xfrm>
              <a:off x="2496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33" name="Rectangle 71"/>
            <p:cNvSpPr>
              <a:spLocks noChangeArrowheads="1"/>
            </p:cNvSpPr>
            <p:nvPr/>
          </p:nvSpPr>
          <p:spPr bwMode="auto">
            <a:xfrm>
              <a:off x="2496" y="15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34" name="Rectangle 72"/>
            <p:cNvSpPr>
              <a:spLocks noChangeArrowheads="1"/>
            </p:cNvSpPr>
            <p:nvPr/>
          </p:nvSpPr>
          <p:spPr bwMode="auto">
            <a:xfrm>
              <a:off x="2496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35" name="Rectangle 73"/>
            <p:cNvSpPr>
              <a:spLocks noChangeArrowheads="1"/>
            </p:cNvSpPr>
            <p:nvPr/>
          </p:nvSpPr>
          <p:spPr bwMode="auto">
            <a:xfrm>
              <a:off x="2496" y="18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36" name="Rectangle 74"/>
            <p:cNvSpPr>
              <a:spLocks noChangeArrowheads="1"/>
            </p:cNvSpPr>
            <p:nvPr/>
          </p:nvSpPr>
          <p:spPr bwMode="auto">
            <a:xfrm>
              <a:off x="2496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37" name="Rectangle 75"/>
            <p:cNvSpPr>
              <a:spLocks noChangeArrowheads="1"/>
            </p:cNvSpPr>
            <p:nvPr/>
          </p:nvSpPr>
          <p:spPr bwMode="auto">
            <a:xfrm>
              <a:off x="2496" y="21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38" name="Rectangle 76"/>
            <p:cNvSpPr>
              <a:spLocks noChangeArrowheads="1"/>
            </p:cNvSpPr>
            <p:nvPr/>
          </p:nvSpPr>
          <p:spPr bwMode="auto">
            <a:xfrm>
              <a:off x="2496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39" name="Rectangle 77"/>
            <p:cNvSpPr>
              <a:spLocks noChangeArrowheads="1"/>
            </p:cNvSpPr>
            <p:nvPr/>
          </p:nvSpPr>
          <p:spPr bwMode="auto">
            <a:xfrm>
              <a:off x="2496" y="24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40" name="Rectangle 78"/>
            <p:cNvSpPr>
              <a:spLocks noChangeArrowheads="1"/>
            </p:cNvSpPr>
            <p:nvPr/>
          </p:nvSpPr>
          <p:spPr bwMode="auto">
            <a:xfrm>
              <a:off x="2496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41" name="Rectangle 79"/>
            <p:cNvSpPr>
              <a:spLocks noChangeArrowheads="1"/>
            </p:cNvSpPr>
            <p:nvPr/>
          </p:nvSpPr>
          <p:spPr bwMode="auto">
            <a:xfrm>
              <a:off x="2496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42" name="Rectangle 80"/>
            <p:cNvSpPr>
              <a:spLocks noChangeArrowheads="1"/>
            </p:cNvSpPr>
            <p:nvPr/>
          </p:nvSpPr>
          <p:spPr bwMode="auto">
            <a:xfrm>
              <a:off x="2496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43" name="Rectangle 81"/>
            <p:cNvSpPr>
              <a:spLocks noChangeArrowheads="1"/>
            </p:cNvSpPr>
            <p:nvPr/>
          </p:nvSpPr>
          <p:spPr bwMode="auto">
            <a:xfrm>
              <a:off x="2496" y="297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44" name="Rectangle 82"/>
            <p:cNvSpPr>
              <a:spLocks noChangeArrowheads="1"/>
            </p:cNvSpPr>
            <p:nvPr/>
          </p:nvSpPr>
          <p:spPr bwMode="auto">
            <a:xfrm>
              <a:off x="2496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45" name="Rectangle 83"/>
            <p:cNvSpPr>
              <a:spLocks noChangeArrowheads="1"/>
            </p:cNvSpPr>
            <p:nvPr/>
          </p:nvSpPr>
          <p:spPr bwMode="auto">
            <a:xfrm>
              <a:off x="2496" y="326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46" name="Rectangle 84"/>
            <p:cNvSpPr>
              <a:spLocks noChangeArrowheads="1"/>
            </p:cNvSpPr>
            <p:nvPr/>
          </p:nvSpPr>
          <p:spPr bwMode="auto">
            <a:xfrm>
              <a:off x="2688" y="12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47" name="Rectangle 85"/>
            <p:cNvSpPr>
              <a:spLocks noChangeArrowheads="1"/>
            </p:cNvSpPr>
            <p:nvPr/>
          </p:nvSpPr>
          <p:spPr bwMode="auto">
            <a:xfrm>
              <a:off x="2688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48" name="Rectangle 86"/>
            <p:cNvSpPr>
              <a:spLocks noChangeArrowheads="1"/>
            </p:cNvSpPr>
            <p:nvPr/>
          </p:nvSpPr>
          <p:spPr bwMode="auto">
            <a:xfrm>
              <a:off x="2688" y="15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49" name="Rectangle 87"/>
            <p:cNvSpPr>
              <a:spLocks noChangeArrowheads="1"/>
            </p:cNvSpPr>
            <p:nvPr/>
          </p:nvSpPr>
          <p:spPr bwMode="auto">
            <a:xfrm>
              <a:off x="2688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50" name="Rectangle 88"/>
            <p:cNvSpPr>
              <a:spLocks noChangeArrowheads="1"/>
            </p:cNvSpPr>
            <p:nvPr/>
          </p:nvSpPr>
          <p:spPr bwMode="auto">
            <a:xfrm>
              <a:off x="2688" y="18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51" name="Rectangle 89"/>
            <p:cNvSpPr>
              <a:spLocks noChangeArrowheads="1"/>
            </p:cNvSpPr>
            <p:nvPr/>
          </p:nvSpPr>
          <p:spPr bwMode="auto">
            <a:xfrm>
              <a:off x="2688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52" name="Rectangle 90"/>
            <p:cNvSpPr>
              <a:spLocks noChangeArrowheads="1"/>
            </p:cNvSpPr>
            <p:nvPr/>
          </p:nvSpPr>
          <p:spPr bwMode="auto">
            <a:xfrm>
              <a:off x="2688" y="21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53" name="Rectangle 91"/>
            <p:cNvSpPr>
              <a:spLocks noChangeArrowheads="1"/>
            </p:cNvSpPr>
            <p:nvPr/>
          </p:nvSpPr>
          <p:spPr bwMode="auto">
            <a:xfrm>
              <a:off x="2688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54" name="Rectangle 92"/>
            <p:cNvSpPr>
              <a:spLocks noChangeArrowheads="1"/>
            </p:cNvSpPr>
            <p:nvPr/>
          </p:nvSpPr>
          <p:spPr bwMode="auto">
            <a:xfrm>
              <a:off x="2688" y="24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55" name="Rectangle 93"/>
            <p:cNvSpPr>
              <a:spLocks noChangeArrowheads="1"/>
            </p:cNvSpPr>
            <p:nvPr/>
          </p:nvSpPr>
          <p:spPr bwMode="auto">
            <a:xfrm>
              <a:off x="2688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56" name="Rectangle 94"/>
            <p:cNvSpPr>
              <a:spLocks noChangeArrowheads="1"/>
            </p:cNvSpPr>
            <p:nvPr/>
          </p:nvSpPr>
          <p:spPr bwMode="auto">
            <a:xfrm>
              <a:off x="2688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57" name="Rectangle 95"/>
            <p:cNvSpPr>
              <a:spLocks noChangeArrowheads="1"/>
            </p:cNvSpPr>
            <p:nvPr/>
          </p:nvSpPr>
          <p:spPr bwMode="auto">
            <a:xfrm>
              <a:off x="2688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58" name="Rectangle 96"/>
            <p:cNvSpPr>
              <a:spLocks noChangeArrowheads="1"/>
            </p:cNvSpPr>
            <p:nvPr/>
          </p:nvSpPr>
          <p:spPr bwMode="auto">
            <a:xfrm>
              <a:off x="2688" y="297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59" name="Rectangle 97"/>
            <p:cNvSpPr>
              <a:spLocks noChangeArrowheads="1"/>
            </p:cNvSpPr>
            <p:nvPr/>
          </p:nvSpPr>
          <p:spPr bwMode="auto">
            <a:xfrm>
              <a:off x="2688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60" name="Rectangle 98"/>
            <p:cNvSpPr>
              <a:spLocks noChangeArrowheads="1"/>
            </p:cNvSpPr>
            <p:nvPr/>
          </p:nvSpPr>
          <p:spPr bwMode="auto">
            <a:xfrm>
              <a:off x="2688" y="326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61" name="Rectangle 99"/>
            <p:cNvSpPr>
              <a:spLocks noChangeArrowheads="1"/>
            </p:cNvSpPr>
            <p:nvPr/>
          </p:nvSpPr>
          <p:spPr bwMode="auto">
            <a:xfrm>
              <a:off x="2880" y="12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62" name="Rectangle 100"/>
            <p:cNvSpPr>
              <a:spLocks noChangeArrowheads="1"/>
            </p:cNvSpPr>
            <p:nvPr/>
          </p:nvSpPr>
          <p:spPr bwMode="auto">
            <a:xfrm>
              <a:off x="2880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63" name="Rectangle 101"/>
            <p:cNvSpPr>
              <a:spLocks noChangeArrowheads="1"/>
            </p:cNvSpPr>
            <p:nvPr/>
          </p:nvSpPr>
          <p:spPr bwMode="auto">
            <a:xfrm>
              <a:off x="2880" y="15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64" name="Rectangle 102"/>
            <p:cNvSpPr>
              <a:spLocks noChangeArrowheads="1"/>
            </p:cNvSpPr>
            <p:nvPr/>
          </p:nvSpPr>
          <p:spPr bwMode="auto">
            <a:xfrm>
              <a:off x="2880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65" name="Rectangle 103"/>
            <p:cNvSpPr>
              <a:spLocks noChangeArrowheads="1"/>
            </p:cNvSpPr>
            <p:nvPr/>
          </p:nvSpPr>
          <p:spPr bwMode="auto">
            <a:xfrm>
              <a:off x="2880" y="18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66" name="Rectangle 104"/>
            <p:cNvSpPr>
              <a:spLocks noChangeArrowheads="1"/>
            </p:cNvSpPr>
            <p:nvPr/>
          </p:nvSpPr>
          <p:spPr bwMode="auto">
            <a:xfrm>
              <a:off x="2880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67" name="Rectangle 105"/>
            <p:cNvSpPr>
              <a:spLocks noChangeArrowheads="1"/>
            </p:cNvSpPr>
            <p:nvPr/>
          </p:nvSpPr>
          <p:spPr bwMode="auto">
            <a:xfrm>
              <a:off x="2880" y="21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68" name="Rectangle 106"/>
            <p:cNvSpPr>
              <a:spLocks noChangeArrowheads="1"/>
            </p:cNvSpPr>
            <p:nvPr/>
          </p:nvSpPr>
          <p:spPr bwMode="auto">
            <a:xfrm>
              <a:off x="2880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69" name="Rectangle 107"/>
            <p:cNvSpPr>
              <a:spLocks noChangeArrowheads="1"/>
            </p:cNvSpPr>
            <p:nvPr/>
          </p:nvSpPr>
          <p:spPr bwMode="auto">
            <a:xfrm>
              <a:off x="2880" y="24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70" name="Rectangle 108"/>
            <p:cNvSpPr>
              <a:spLocks noChangeArrowheads="1"/>
            </p:cNvSpPr>
            <p:nvPr/>
          </p:nvSpPr>
          <p:spPr bwMode="auto">
            <a:xfrm>
              <a:off x="2880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71" name="Rectangle 109"/>
            <p:cNvSpPr>
              <a:spLocks noChangeArrowheads="1"/>
            </p:cNvSpPr>
            <p:nvPr/>
          </p:nvSpPr>
          <p:spPr bwMode="auto">
            <a:xfrm>
              <a:off x="2880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72" name="Rectangle 110"/>
            <p:cNvSpPr>
              <a:spLocks noChangeArrowheads="1"/>
            </p:cNvSpPr>
            <p:nvPr/>
          </p:nvSpPr>
          <p:spPr bwMode="auto">
            <a:xfrm>
              <a:off x="2880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73" name="Rectangle 111"/>
            <p:cNvSpPr>
              <a:spLocks noChangeArrowheads="1"/>
            </p:cNvSpPr>
            <p:nvPr/>
          </p:nvSpPr>
          <p:spPr bwMode="auto">
            <a:xfrm>
              <a:off x="2880" y="297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74" name="Rectangle 112"/>
            <p:cNvSpPr>
              <a:spLocks noChangeArrowheads="1"/>
            </p:cNvSpPr>
            <p:nvPr/>
          </p:nvSpPr>
          <p:spPr bwMode="auto">
            <a:xfrm>
              <a:off x="2880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75" name="Rectangle 113"/>
            <p:cNvSpPr>
              <a:spLocks noChangeArrowheads="1"/>
            </p:cNvSpPr>
            <p:nvPr/>
          </p:nvSpPr>
          <p:spPr bwMode="auto">
            <a:xfrm>
              <a:off x="2880" y="326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76" name="Rectangle 114"/>
            <p:cNvSpPr>
              <a:spLocks noChangeArrowheads="1"/>
            </p:cNvSpPr>
            <p:nvPr/>
          </p:nvSpPr>
          <p:spPr bwMode="auto">
            <a:xfrm>
              <a:off x="3072" y="12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77" name="Rectangle 115"/>
            <p:cNvSpPr>
              <a:spLocks noChangeArrowheads="1"/>
            </p:cNvSpPr>
            <p:nvPr/>
          </p:nvSpPr>
          <p:spPr bwMode="auto">
            <a:xfrm>
              <a:off x="3072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78" name="Rectangle 116"/>
            <p:cNvSpPr>
              <a:spLocks noChangeArrowheads="1"/>
            </p:cNvSpPr>
            <p:nvPr/>
          </p:nvSpPr>
          <p:spPr bwMode="auto">
            <a:xfrm>
              <a:off x="3072" y="15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79" name="Rectangle 117"/>
            <p:cNvSpPr>
              <a:spLocks noChangeArrowheads="1"/>
            </p:cNvSpPr>
            <p:nvPr/>
          </p:nvSpPr>
          <p:spPr bwMode="auto">
            <a:xfrm>
              <a:off x="3072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80" name="Rectangle 118"/>
            <p:cNvSpPr>
              <a:spLocks noChangeArrowheads="1"/>
            </p:cNvSpPr>
            <p:nvPr/>
          </p:nvSpPr>
          <p:spPr bwMode="auto">
            <a:xfrm>
              <a:off x="3072" y="18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81" name="Rectangle 119"/>
            <p:cNvSpPr>
              <a:spLocks noChangeArrowheads="1"/>
            </p:cNvSpPr>
            <p:nvPr/>
          </p:nvSpPr>
          <p:spPr bwMode="auto">
            <a:xfrm>
              <a:off x="3072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82" name="Rectangle 120"/>
            <p:cNvSpPr>
              <a:spLocks noChangeArrowheads="1"/>
            </p:cNvSpPr>
            <p:nvPr/>
          </p:nvSpPr>
          <p:spPr bwMode="auto">
            <a:xfrm>
              <a:off x="3072" y="21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83" name="Rectangle 121"/>
            <p:cNvSpPr>
              <a:spLocks noChangeArrowheads="1"/>
            </p:cNvSpPr>
            <p:nvPr/>
          </p:nvSpPr>
          <p:spPr bwMode="auto">
            <a:xfrm>
              <a:off x="3072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84" name="Rectangle 122"/>
            <p:cNvSpPr>
              <a:spLocks noChangeArrowheads="1"/>
            </p:cNvSpPr>
            <p:nvPr/>
          </p:nvSpPr>
          <p:spPr bwMode="auto">
            <a:xfrm>
              <a:off x="3072" y="24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85" name="Rectangle 123"/>
            <p:cNvSpPr>
              <a:spLocks noChangeArrowheads="1"/>
            </p:cNvSpPr>
            <p:nvPr/>
          </p:nvSpPr>
          <p:spPr bwMode="auto">
            <a:xfrm>
              <a:off x="3072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86" name="Rectangle 124"/>
            <p:cNvSpPr>
              <a:spLocks noChangeArrowheads="1"/>
            </p:cNvSpPr>
            <p:nvPr/>
          </p:nvSpPr>
          <p:spPr bwMode="auto">
            <a:xfrm>
              <a:off x="3072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87" name="Rectangle 125"/>
            <p:cNvSpPr>
              <a:spLocks noChangeArrowheads="1"/>
            </p:cNvSpPr>
            <p:nvPr/>
          </p:nvSpPr>
          <p:spPr bwMode="auto">
            <a:xfrm>
              <a:off x="3072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88" name="Rectangle 126"/>
            <p:cNvSpPr>
              <a:spLocks noChangeArrowheads="1"/>
            </p:cNvSpPr>
            <p:nvPr/>
          </p:nvSpPr>
          <p:spPr bwMode="auto">
            <a:xfrm>
              <a:off x="3072" y="297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89" name="Rectangle 127"/>
            <p:cNvSpPr>
              <a:spLocks noChangeArrowheads="1"/>
            </p:cNvSpPr>
            <p:nvPr/>
          </p:nvSpPr>
          <p:spPr bwMode="auto">
            <a:xfrm>
              <a:off x="3072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90" name="Rectangle 128"/>
            <p:cNvSpPr>
              <a:spLocks noChangeArrowheads="1"/>
            </p:cNvSpPr>
            <p:nvPr/>
          </p:nvSpPr>
          <p:spPr bwMode="auto">
            <a:xfrm>
              <a:off x="3072" y="326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91" name="Rectangle 129"/>
            <p:cNvSpPr>
              <a:spLocks noChangeArrowheads="1"/>
            </p:cNvSpPr>
            <p:nvPr/>
          </p:nvSpPr>
          <p:spPr bwMode="auto">
            <a:xfrm>
              <a:off x="3264" y="12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92" name="Rectangle 130"/>
            <p:cNvSpPr>
              <a:spLocks noChangeArrowheads="1"/>
            </p:cNvSpPr>
            <p:nvPr/>
          </p:nvSpPr>
          <p:spPr bwMode="auto">
            <a:xfrm>
              <a:off x="3264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93" name="Rectangle 131"/>
            <p:cNvSpPr>
              <a:spLocks noChangeArrowheads="1"/>
            </p:cNvSpPr>
            <p:nvPr/>
          </p:nvSpPr>
          <p:spPr bwMode="auto">
            <a:xfrm>
              <a:off x="3264" y="15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94" name="Rectangle 132"/>
            <p:cNvSpPr>
              <a:spLocks noChangeArrowheads="1"/>
            </p:cNvSpPr>
            <p:nvPr/>
          </p:nvSpPr>
          <p:spPr bwMode="auto">
            <a:xfrm>
              <a:off x="3264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95" name="Rectangle 133"/>
            <p:cNvSpPr>
              <a:spLocks noChangeArrowheads="1"/>
            </p:cNvSpPr>
            <p:nvPr/>
          </p:nvSpPr>
          <p:spPr bwMode="auto">
            <a:xfrm>
              <a:off x="3264" y="18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96" name="Rectangle 134"/>
            <p:cNvSpPr>
              <a:spLocks noChangeArrowheads="1"/>
            </p:cNvSpPr>
            <p:nvPr/>
          </p:nvSpPr>
          <p:spPr bwMode="auto">
            <a:xfrm>
              <a:off x="3264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97" name="Rectangle 135"/>
            <p:cNvSpPr>
              <a:spLocks noChangeArrowheads="1"/>
            </p:cNvSpPr>
            <p:nvPr/>
          </p:nvSpPr>
          <p:spPr bwMode="auto">
            <a:xfrm>
              <a:off x="3264" y="21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98" name="Rectangle 136"/>
            <p:cNvSpPr>
              <a:spLocks noChangeArrowheads="1"/>
            </p:cNvSpPr>
            <p:nvPr/>
          </p:nvSpPr>
          <p:spPr bwMode="auto">
            <a:xfrm>
              <a:off x="3264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799" name="Rectangle 137"/>
            <p:cNvSpPr>
              <a:spLocks noChangeArrowheads="1"/>
            </p:cNvSpPr>
            <p:nvPr/>
          </p:nvSpPr>
          <p:spPr bwMode="auto">
            <a:xfrm>
              <a:off x="3264" y="24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00" name="Rectangle 138"/>
            <p:cNvSpPr>
              <a:spLocks noChangeArrowheads="1"/>
            </p:cNvSpPr>
            <p:nvPr/>
          </p:nvSpPr>
          <p:spPr bwMode="auto">
            <a:xfrm>
              <a:off x="3264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01" name="Rectangle 139"/>
            <p:cNvSpPr>
              <a:spLocks noChangeArrowheads="1"/>
            </p:cNvSpPr>
            <p:nvPr/>
          </p:nvSpPr>
          <p:spPr bwMode="auto">
            <a:xfrm>
              <a:off x="3264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02" name="Rectangle 140"/>
            <p:cNvSpPr>
              <a:spLocks noChangeArrowheads="1"/>
            </p:cNvSpPr>
            <p:nvPr/>
          </p:nvSpPr>
          <p:spPr bwMode="auto">
            <a:xfrm>
              <a:off x="3264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03" name="Rectangle 141"/>
            <p:cNvSpPr>
              <a:spLocks noChangeArrowheads="1"/>
            </p:cNvSpPr>
            <p:nvPr/>
          </p:nvSpPr>
          <p:spPr bwMode="auto">
            <a:xfrm>
              <a:off x="3264" y="297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04" name="Rectangle 142"/>
            <p:cNvSpPr>
              <a:spLocks noChangeArrowheads="1"/>
            </p:cNvSpPr>
            <p:nvPr/>
          </p:nvSpPr>
          <p:spPr bwMode="auto">
            <a:xfrm>
              <a:off x="3264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05" name="Rectangle 143"/>
            <p:cNvSpPr>
              <a:spLocks noChangeArrowheads="1"/>
            </p:cNvSpPr>
            <p:nvPr/>
          </p:nvSpPr>
          <p:spPr bwMode="auto">
            <a:xfrm>
              <a:off x="3264" y="326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06" name="Rectangle 144"/>
            <p:cNvSpPr>
              <a:spLocks noChangeArrowheads="1"/>
            </p:cNvSpPr>
            <p:nvPr/>
          </p:nvSpPr>
          <p:spPr bwMode="auto">
            <a:xfrm>
              <a:off x="3456" y="12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07" name="Rectangle 145"/>
            <p:cNvSpPr>
              <a:spLocks noChangeArrowheads="1"/>
            </p:cNvSpPr>
            <p:nvPr/>
          </p:nvSpPr>
          <p:spPr bwMode="auto">
            <a:xfrm>
              <a:off x="3456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08" name="Rectangle 146"/>
            <p:cNvSpPr>
              <a:spLocks noChangeArrowheads="1"/>
            </p:cNvSpPr>
            <p:nvPr/>
          </p:nvSpPr>
          <p:spPr bwMode="auto">
            <a:xfrm>
              <a:off x="3456" y="15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09" name="Rectangle 147"/>
            <p:cNvSpPr>
              <a:spLocks noChangeArrowheads="1"/>
            </p:cNvSpPr>
            <p:nvPr/>
          </p:nvSpPr>
          <p:spPr bwMode="auto">
            <a:xfrm>
              <a:off x="3456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10" name="Rectangle 148"/>
            <p:cNvSpPr>
              <a:spLocks noChangeArrowheads="1"/>
            </p:cNvSpPr>
            <p:nvPr/>
          </p:nvSpPr>
          <p:spPr bwMode="auto">
            <a:xfrm>
              <a:off x="3456" y="18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11" name="Rectangle 149"/>
            <p:cNvSpPr>
              <a:spLocks noChangeArrowheads="1"/>
            </p:cNvSpPr>
            <p:nvPr/>
          </p:nvSpPr>
          <p:spPr bwMode="auto">
            <a:xfrm>
              <a:off x="3456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12" name="Rectangle 150"/>
            <p:cNvSpPr>
              <a:spLocks noChangeArrowheads="1"/>
            </p:cNvSpPr>
            <p:nvPr/>
          </p:nvSpPr>
          <p:spPr bwMode="auto">
            <a:xfrm>
              <a:off x="3456" y="21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13" name="Rectangle 151"/>
            <p:cNvSpPr>
              <a:spLocks noChangeArrowheads="1"/>
            </p:cNvSpPr>
            <p:nvPr/>
          </p:nvSpPr>
          <p:spPr bwMode="auto">
            <a:xfrm>
              <a:off x="3456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14" name="Rectangle 152"/>
            <p:cNvSpPr>
              <a:spLocks noChangeArrowheads="1"/>
            </p:cNvSpPr>
            <p:nvPr/>
          </p:nvSpPr>
          <p:spPr bwMode="auto">
            <a:xfrm>
              <a:off x="3456" y="24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15" name="Rectangle 153"/>
            <p:cNvSpPr>
              <a:spLocks noChangeArrowheads="1"/>
            </p:cNvSpPr>
            <p:nvPr/>
          </p:nvSpPr>
          <p:spPr bwMode="auto">
            <a:xfrm>
              <a:off x="3456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16" name="Rectangle 154"/>
            <p:cNvSpPr>
              <a:spLocks noChangeArrowheads="1"/>
            </p:cNvSpPr>
            <p:nvPr/>
          </p:nvSpPr>
          <p:spPr bwMode="auto">
            <a:xfrm>
              <a:off x="3456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17" name="Rectangle 155"/>
            <p:cNvSpPr>
              <a:spLocks noChangeArrowheads="1"/>
            </p:cNvSpPr>
            <p:nvPr/>
          </p:nvSpPr>
          <p:spPr bwMode="auto">
            <a:xfrm>
              <a:off x="3456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18" name="Rectangle 156"/>
            <p:cNvSpPr>
              <a:spLocks noChangeArrowheads="1"/>
            </p:cNvSpPr>
            <p:nvPr/>
          </p:nvSpPr>
          <p:spPr bwMode="auto">
            <a:xfrm>
              <a:off x="3456" y="297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19" name="Rectangle 157"/>
            <p:cNvSpPr>
              <a:spLocks noChangeArrowheads="1"/>
            </p:cNvSpPr>
            <p:nvPr/>
          </p:nvSpPr>
          <p:spPr bwMode="auto">
            <a:xfrm>
              <a:off x="3456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20" name="Rectangle 158"/>
            <p:cNvSpPr>
              <a:spLocks noChangeArrowheads="1"/>
            </p:cNvSpPr>
            <p:nvPr/>
          </p:nvSpPr>
          <p:spPr bwMode="auto">
            <a:xfrm>
              <a:off x="3456" y="326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21" name="Rectangle 159"/>
            <p:cNvSpPr>
              <a:spLocks noChangeArrowheads="1"/>
            </p:cNvSpPr>
            <p:nvPr/>
          </p:nvSpPr>
          <p:spPr bwMode="auto">
            <a:xfrm>
              <a:off x="3648" y="12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22" name="Rectangle 160"/>
            <p:cNvSpPr>
              <a:spLocks noChangeArrowheads="1"/>
            </p:cNvSpPr>
            <p:nvPr/>
          </p:nvSpPr>
          <p:spPr bwMode="auto">
            <a:xfrm>
              <a:off x="3648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23" name="Rectangle 161"/>
            <p:cNvSpPr>
              <a:spLocks noChangeArrowheads="1"/>
            </p:cNvSpPr>
            <p:nvPr/>
          </p:nvSpPr>
          <p:spPr bwMode="auto">
            <a:xfrm>
              <a:off x="3648" y="15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24" name="Rectangle 162"/>
            <p:cNvSpPr>
              <a:spLocks noChangeArrowheads="1"/>
            </p:cNvSpPr>
            <p:nvPr/>
          </p:nvSpPr>
          <p:spPr bwMode="auto">
            <a:xfrm>
              <a:off x="3648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25" name="Rectangle 163"/>
            <p:cNvSpPr>
              <a:spLocks noChangeArrowheads="1"/>
            </p:cNvSpPr>
            <p:nvPr/>
          </p:nvSpPr>
          <p:spPr bwMode="auto">
            <a:xfrm>
              <a:off x="3648" y="18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26" name="Rectangle 164"/>
            <p:cNvSpPr>
              <a:spLocks noChangeArrowheads="1"/>
            </p:cNvSpPr>
            <p:nvPr/>
          </p:nvSpPr>
          <p:spPr bwMode="auto">
            <a:xfrm>
              <a:off x="3648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27" name="Rectangle 165"/>
            <p:cNvSpPr>
              <a:spLocks noChangeArrowheads="1"/>
            </p:cNvSpPr>
            <p:nvPr/>
          </p:nvSpPr>
          <p:spPr bwMode="auto">
            <a:xfrm>
              <a:off x="3648" y="21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28" name="Rectangle 166"/>
            <p:cNvSpPr>
              <a:spLocks noChangeArrowheads="1"/>
            </p:cNvSpPr>
            <p:nvPr/>
          </p:nvSpPr>
          <p:spPr bwMode="auto">
            <a:xfrm>
              <a:off x="3648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29" name="Rectangle 167"/>
            <p:cNvSpPr>
              <a:spLocks noChangeArrowheads="1"/>
            </p:cNvSpPr>
            <p:nvPr/>
          </p:nvSpPr>
          <p:spPr bwMode="auto">
            <a:xfrm>
              <a:off x="3648" y="24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30" name="Rectangle 168"/>
            <p:cNvSpPr>
              <a:spLocks noChangeArrowheads="1"/>
            </p:cNvSpPr>
            <p:nvPr/>
          </p:nvSpPr>
          <p:spPr bwMode="auto">
            <a:xfrm>
              <a:off x="3648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31" name="Rectangle 169"/>
            <p:cNvSpPr>
              <a:spLocks noChangeArrowheads="1"/>
            </p:cNvSpPr>
            <p:nvPr/>
          </p:nvSpPr>
          <p:spPr bwMode="auto">
            <a:xfrm>
              <a:off x="3648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32" name="Rectangle 170"/>
            <p:cNvSpPr>
              <a:spLocks noChangeArrowheads="1"/>
            </p:cNvSpPr>
            <p:nvPr/>
          </p:nvSpPr>
          <p:spPr bwMode="auto">
            <a:xfrm>
              <a:off x="3648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33" name="Rectangle 171"/>
            <p:cNvSpPr>
              <a:spLocks noChangeArrowheads="1"/>
            </p:cNvSpPr>
            <p:nvPr/>
          </p:nvSpPr>
          <p:spPr bwMode="auto">
            <a:xfrm>
              <a:off x="3648" y="297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34" name="Rectangle 172"/>
            <p:cNvSpPr>
              <a:spLocks noChangeArrowheads="1"/>
            </p:cNvSpPr>
            <p:nvPr/>
          </p:nvSpPr>
          <p:spPr bwMode="auto">
            <a:xfrm>
              <a:off x="3648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35" name="Rectangle 173"/>
            <p:cNvSpPr>
              <a:spLocks noChangeArrowheads="1"/>
            </p:cNvSpPr>
            <p:nvPr/>
          </p:nvSpPr>
          <p:spPr bwMode="auto">
            <a:xfrm>
              <a:off x="3648" y="326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36" name="Rectangle 174"/>
            <p:cNvSpPr>
              <a:spLocks noChangeArrowheads="1"/>
            </p:cNvSpPr>
            <p:nvPr/>
          </p:nvSpPr>
          <p:spPr bwMode="auto">
            <a:xfrm>
              <a:off x="3840" y="12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37" name="Rectangle 175"/>
            <p:cNvSpPr>
              <a:spLocks noChangeArrowheads="1"/>
            </p:cNvSpPr>
            <p:nvPr/>
          </p:nvSpPr>
          <p:spPr bwMode="auto">
            <a:xfrm>
              <a:off x="3840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38" name="Rectangle 176"/>
            <p:cNvSpPr>
              <a:spLocks noChangeArrowheads="1"/>
            </p:cNvSpPr>
            <p:nvPr/>
          </p:nvSpPr>
          <p:spPr bwMode="auto">
            <a:xfrm>
              <a:off x="3840" y="15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39" name="Rectangle 177"/>
            <p:cNvSpPr>
              <a:spLocks noChangeArrowheads="1"/>
            </p:cNvSpPr>
            <p:nvPr/>
          </p:nvSpPr>
          <p:spPr bwMode="auto">
            <a:xfrm>
              <a:off x="3840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40" name="Rectangle 178"/>
            <p:cNvSpPr>
              <a:spLocks noChangeArrowheads="1"/>
            </p:cNvSpPr>
            <p:nvPr/>
          </p:nvSpPr>
          <p:spPr bwMode="auto">
            <a:xfrm>
              <a:off x="3840" y="18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41" name="Rectangle 179"/>
            <p:cNvSpPr>
              <a:spLocks noChangeArrowheads="1"/>
            </p:cNvSpPr>
            <p:nvPr/>
          </p:nvSpPr>
          <p:spPr bwMode="auto">
            <a:xfrm>
              <a:off x="3840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42" name="Rectangle 180"/>
            <p:cNvSpPr>
              <a:spLocks noChangeArrowheads="1"/>
            </p:cNvSpPr>
            <p:nvPr/>
          </p:nvSpPr>
          <p:spPr bwMode="auto">
            <a:xfrm>
              <a:off x="3840" y="21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43" name="Rectangle 181"/>
            <p:cNvSpPr>
              <a:spLocks noChangeArrowheads="1"/>
            </p:cNvSpPr>
            <p:nvPr/>
          </p:nvSpPr>
          <p:spPr bwMode="auto">
            <a:xfrm>
              <a:off x="3840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44" name="Rectangle 182"/>
            <p:cNvSpPr>
              <a:spLocks noChangeArrowheads="1"/>
            </p:cNvSpPr>
            <p:nvPr/>
          </p:nvSpPr>
          <p:spPr bwMode="auto">
            <a:xfrm>
              <a:off x="3840" y="24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45" name="Rectangle 183"/>
            <p:cNvSpPr>
              <a:spLocks noChangeArrowheads="1"/>
            </p:cNvSpPr>
            <p:nvPr/>
          </p:nvSpPr>
          <p:spPr bwMode="auto">
            <a:xfrm>
              <a:off x="3840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46" name="Rectangle 184"/>
            <p:cNvSpPr>
              <a:spLocks noChangeArrowheads="1"/>
            </p:cNvSpPr>
            <p:nvPr/>
          </p:nvSpPr>
          <p:spPr bwMode="auto">
            <a:xfrm>
              <a:off x="3840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47" name="Rectangle 185"/>
            <p:cNvSpPr>
              <a:spLocks noChangeArrowheads="1"/>
            </p:cNvSpPr>
            <p:nvPr/>
          </p:nvSpPr>
          <p:spPr bwMode="auto">
            <a:xfrm>
              <a:off x="3840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48" name="Rectangle 186"/>
            <p:cNvSpPr>
              <a:spLocks noChangeArrowheads="1"/>
            </p:cNvSpPr>
            <p:nvPr/>
          </p:nvSpPr>
          <p:spPr bwMode="auto">
            <a:xfrm>
              <a:off x="3840" y="297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49" name="Rectangle 187"/>
            <p:cNvSpPr>
              <a:spLocks noChangeArrowheads="1"/>
            </p:cNvSpPr>
            <p:nvPr/>
          </p:nvSpPr>
          <p:spPr bwMode="auto">
            <a:xfrm>
              <a:off x="3840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50" name="Rectangle 188"/>
            <p:cNvSpPr>
              <a:spLocks noChangeArrowheads="1"/>
            </p:cNvSpPr>
            <p:nvPr/>
          </p:nvSpPr>
          <p:spPr bwMode="auto">
            <a:xfrm>
              <a:off x="3840" y="326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51" name="Rectangle 189"/>
            <p:cNvSpPr>
              <a:spLocks noChangeArrowheads="1"/>
            </p:cNvSpPr>
            <p:nvPr/>
          </p:nvSpPr>
          <p:spPr bwMode="auto">
            <a:xfrm>
              <a:off x="4032" y="12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52" name="Rectangle 190"/>
            <p:cNvSpPr>
              <a:spLocks noChangeArrowheads="1"/>
            </p:cNvSpPr>
            <p:nvPr/>
          </p:nvSpPr>
          <p:spPr bwMode="auto">
            <a:xfrm>
              <a:off x="4032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53" name="Rectangle 191"/>
            <p:cNvSpPr>
              <a:spLocks noChangeArrowheads="1"/>
            </p:cNvSpPr>
            <p:nvPr/>
          </p:nvSpPr>
          <p:spPr bwMode="auto">
            <a:xfrm>
              <a:off x="4032" y="15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54" name="Rectangle 192"/>
            <p:cNvSpPr>
              <a:spLocks noChangeArrowheads="1"/>
            </p:cNvSpPr>
            <p:nvPr/>
          </p:nvSpPr>
          <p:spPr bwMode="auto">
            <a:xfrm>
              <a:off x="4032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55" name="Rectangle 193"/>
            <p:cNvSpPr>
              <a:spLocks noChangeArrowheads="1"/>
            </p:cNvSpPr>
            <p:nvPr/>
          </p:nvSpPr>
          <p:spPr bwMode="auto">
            <a:xfrm>
              <a:off x="4032" y="18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56" name="Rectangle 194"/>
            <p:cNvSpPr>
              <a:spLocks noChangeArrowheads="1"/>
            </p:cNvSpPr>
            <p:nvPr/>
          </p:nvSpPr>
          <p:spPr bwMode="auto">
            <a:xfrm>
              <a:off x="4032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57" name="Rectangle 195"/>
            <p:cNvSpPr>
              <a:spLocks noChangeArrowheads="1"/>
            </p:cNvSpPr>
            <p:nvPr/>
          </p:nvSpPr>
          <p:spPr bwMode="auto">
            <a:xfrm>
              <a:off x="4032" y="21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58" name="Rectangle 196"/>
            <p:cNvSpPr>
              <a:spLocks noChangeArrowheads="1"/>
            </p:cNvSpPr>
            <p:nvPr/>
          </p:nvSpPr>
          <p:spPr bwMode="auto">
            <a:xfrm>
              <a:off x="4032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59" name="Rectangle 197"/>
            <p:cNvSpPr>
              <a:spLocks noChangeArrowheads="1"/>
            </p:cNvSpPr>
            <p:nvPr/>
          </p:nvSpPr>
          <p:spPr bwMode="auto">
            <a:xfrm>
              <a:off x="4032" y="24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60" name="Rectangle 198"/>
            <p:cNvSpPr>
              <a:spLocks noChangeArrowheads="1"/>
            </p:cNvSpPr>
            <p:nvPr/>
          </p:nvSpPr>
          <p:spPr bwMode="auto">
            <a:xfrm>
              <a:off x="4032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61" name="Rectangle 199"/>
            <p:cNvSpPr>
              <a:spLocks noChangeArrowheads="1"/>
            </p:cNvSpPr>
            <p:nvPr/>
          </p:nvSpPr>
          <p:spPr bwMode="auto">
            <a:xfrm>
              <a:off x="4032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62" name="Rectangle 200"/>
            <p:cNvSpPr>
              <a:spLocks noChangeArrowheads="1"/>
            </p:cNvSpPr>
            <p:nvPr/>
          </p:nvSpPr>
          <p:spPr bwMode="auto">
            <a:xfrm>
              <a:off x="4032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63" name="Rectangle 201"/>
            <p:cNvSpPr>
              <a:spLocks noChangeArrowheads="1"/>
            </p:cNvSpPr>
            <p:nvPr/>
          </p:nvSpPr>
          <p:spPr bwMode="auto">
            <a:xfrm>
              <a:off x="4032" y="297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64" name="Rectangle 202"/>
            <p:cNvSpPr>
              <a:spLocks noChangeArrowheads="1"/>
            </p:cNvSpPr>
            <p:nvPr/>
          </p:nvSpPr>
          <p:spPr bwMode="auto">
            <a:xfrm>
              <a:off x="4032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65" name="Rectangle 203"/>
            <p:cNvSpPr>
              <a:spLocks noChangeArrowheads="1"/>
            </p:cNvSpPr>
            <p:nvPr/>
          </p:nvSpPr>
          <p:spPr bwMode="auto">
            <a:xfrm>
              <a:off x="4032" y="326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66" name="Rectangle 204"/>
            <p:cNvSpPr>
              <a:spLocks noChangeArrowheads="1"/>
            </p:cNvSpPr>
            <p:nvPr/>
          </p:nvSpPr>
          <p:spPr bwMode="auto">
            <a:xfrm>
              <a:off x="4224" y="12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67" name="Rectangle 205"/>
            <p:cNvSpPr>
              <a:spLocks noChangeArrowheads="1"/>
            </p:cNvSpPr>
            <p:nvPr/>
          </p:nvSpPr>
          <p:spPr bwMode="auto">
            <a:xfrm>
              <a:off x="4224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68" name="Rectangle 206"/>
            <p:cNvSpPr>
              <a:spLocks noChangeArrowheads="1"/>
            </p:cNvSpPr>
            <p:nvPr/>
          </p:nvSpPr>
          <p:spPr bwMode="auto">
            <a:xfrm>
              <a:off x="4224" y="15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69" name="Rectangle 207"/>
            <p:cNvSpPr>
              <a:spLocks noChangeArrowheads="1"/>
            </p:cNvSpPr>
            <p:nvPr/>
          </p:nvSpPr>
          <p:spPr bwMode="auto">
            <a:xfrm>
              <a:off x="4224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70" name="Rectangle 208"/>
            <p:cNvSpPr>
              <a:spLocks noChangeArrowheads="1"/>
            </p:cNvSpPr>
            <p:nvPr/>
          </p:nvSpPr>
          <p:spPr bwMode="auto">
            <a:xfrm>
              <a:off x="4224" y="18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71" name="Rectangle 209"/>
            <p:cNvSpPr>
              <a:spLocks noChangeArrowheads="1"/>
            </p:cNvSpPr>
            <p:nvPr/>
          </p:nvSpPr>
          <p:spPr bwMode="auto">
            <a:xfrm>
              <a:off x="4224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72" name="Rectangle 210"/>
            <p:cNvSpPr>
              <a:spLocks noChangeArrowheads="1"/>
            </p:cNvSpPr>
            <p:nvPr/>
          </p:nvSpPr>
          <p:spPr bwMode="auto">
            <a:xfrm>
              <a:off x="4224" y="21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73" name="Rectangle 211"/>
            <p:cNvSpPr>
              <a:spLocks noChangeArrowheads="1"/>
            </p:cNvSpPr>
            <p:nvPr/>
          </p:nvSpPr>
          <p:spPr bwMode="auto">
            <a:xfrm>
              <a:off x="4224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74" name="Rectangle 212"/>
            <p:cNvSpPr>
              <a:spLocks noChangeArrowheads="1"/>
            </p:cNvSpPr>
            <p:nvPr/>
          </p:nvSpPr>
          <p:spPr bwMode="auto">
            <a:xfrm>
              <a:off x="4224" y="24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75" name="Rectangle 213"/>
            <p:cNvSpPr>
              <a:spLocks noChangeArrowheads="1"/>
            </p:cNvSpPr>
            <p:nvPr/>
          </p:nvSpPr>
          <p:spPr bwMode="auto">
            <a:xfrm>
              <a:off x="4224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76" name="Rectangle 214"/>
            <p:cNvSpPr>
              <a:spLocks noChangeArrowheads="1"/>
            </p:cNvSpPr>
            <p:nvPr/>
          </p:nvSpPr>
          <p:spPr bwMode="auto">
            <a:xfrm>
              <a:off x="4224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77" name="Rectangle 215"/>
            <p:cNvSpPr>
              <a:spLocks noChangeArrowheads="1"/>
            </p:cNvSpPr>
            <p:nvPr/>
          </p:nvSpPr>
          <p:spPr bwMode="auto">
            <a:xfrm>
              <a:off x="4224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78" name="Rectangle 216"/>
            <p:cNvSpPr>
              <a:spLocks noChangeArrowheads="1"/>
            </p:cNvSpPr>
            <p:nvPr/>
          </p:nvSpPr>
          <p:spPr bwMode="auto">
            <a:xfrm>
              <a:off x="4224" y="297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79" name="Rectangle 217"/>
            <p:cNvSpPr>
              <a:spLocks noChangeArrowheads="1"/>
            </p:cNvSpPr>
            <p:nvPr/>
          </p:nvSpPr>
          <p:spPr bwMode="auto">
            <a:xfrm>
              <a:off x="4224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80" name="Rectangle 218"/>
            <p:cNvSpPr>
              <a:spLocks noChangeArrowheads="1"/>
            </p:cNvSpPr>
            <p:nvPr/>
          </p:nvSpPr>
          <p:spPr bwMode="auto">
            <a:xfrm>
              <a:off x="4224" y="326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81" name="Rectangle 219"/>
            <p:cNvSpPr>
              <a:spLocks noChangeArrowheads="1"/>
            </p:cNvSpPr>
            <p:nvPr/>
          </p:nvSpPr>
          <p:spPr bwMode="auto">
            <a:xfrm>
              <a:off x="4416" y="12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82" name="Rectangle 220"/>
            <p:cNvSpPr>
              <a:spLocks noChangeArrowheads="1"/>
            </p:cNvSpPr>
            <p:nvPr/>
          </p:nvSpPr>
          <p:spPr bwMode="auto">
            <a:xfrm>
              <a:off x="4416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83" name="Rectangle 221"/>
            <p:cNvSpPr>
              <a:spLocks noChangeArrowheads="1"/>
            </p:cNvSpPr>
            <p:nvPr/>
          </p:nvSpPr>
          <p:spPr bwMode="auto">
            <a:xfrm>
              <a:off x="4416" y="15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84" name="Rectangle 222"/>
            <p:cNvSpPr>
              <a:spLocks noChangeArrowheads="1"/>
            </p:cNvSpPr>
            <p:nvPr/>
          </p:nvSpPr>
          <p:spPr bwMode="auto">
            <a:xfrm>
              <a:off x="4416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85" name="Rectangle 223"/>
            <p:cNvSpPr>
              <a:spLocks noChangeArrowheads="1"/>
            </p:cNvSpPr>
            <p:nvPr/>
          </p:nvSpPr>
          <p:spPr bwMode="auto">
            <a:xfrm>
              <a:off x="4416" y="18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86" name="Rectangle 224"/>
            <p:cNvSpPr>
              <a:spLocks noChangeArrowheads="1"/>
            </p:cNvSpPr>
            <p:nvPr/>
          </p:nvSpPr>
          <p:spPr bwMode="auto">
            <a:xfrm>
              <a:off x="4416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87" name="Rectangle 225"/>
            <p:cNvSpPr>
              <a:spLocks noChangeArrowheads="1"/>
            </p:cNvSpPr>
            <p:nvPr/>
          </p:nvSpPr>
          <p:spPr bwMode="auto">
            <a:xfrm>
              <a:off x="4416" y="21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88" name="Rectangle 226"/>
            <p:cNvSpPr>
              <a:spLocks noChangeArrowheads="1"/>
            </p:cNvSpPr>
            <p:nvPr/>
          </p:nvSpPr>
          <p:spPr bwMode="auto">
            <a:xfrm>
              <a:off x="4416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89" name="Rectangle 227"/>
            <p:cNvSpPr>
              <a:spLocks noChangeArrowheads="1"/>
            </p:cNvSpPr>
            <p:nvPr/>
          </p:nvSpPr>
          <p:spPr bwMode="auto">
            <a:xfrm>
              <a:off x="4416" y="24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90" name="Rectangle 228"/>
            <p:cNvSpPr>
              <a:spLocks noChangeArrowheads="1"/>
            </p:cNvSpPr>
            <p:nvPr/>
          </p:nvSpPr>
          <p:spPr bwMode="auto">
            <a:xfrm>
              <a:off x="4416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91" name="Rectangle 229"/>
            <p:cNvSpPr>
              <a:spLocks noChangeArrowheads="1"/>
            </p:cNvSpPr>
            <p:nvPr/>
          </p:nvSpPr>
          <p:spPr bwMode="auto">
            <a:xfrm>
              <a:off x="4416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92" name="Rectangle 230"/>
            <p:cNvSpPr>
              <a:spLocks noChangeArrowheads="1"/>
            </p:cNvSpPr>
            <p:nvPr/>
          </p:nvSpPr>
          <p:spPr bwMode="auto">
            <a:xfrm>
              <a:off x="4416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93" name="Rectangle 231"/>
            <p:cNvSpPr>
              <a:spLocks noChangeArrowheads="1"/>
            </p:cNvSpPr>
            <p:nvPr/>
          </p:nvSpPr>
          <p:spPr bwMode="auto">
            <a:xfrm>
              <a:off x="4416" y="297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94" name="Rectangle 232"/>
            <p:cNvSpPr>
              <a:spLocks noChangeArrowheads="1"/>
            </p:cNvSpPr>
            <p:nvPr/>
          </p:nvSpPr>
          <p:spPr bwMode="auto">
            <a:xfrm>
              <a:off x="4416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95" name="Rectangle 233"/>
            <p:cNvSpPr>
              <a:spLocks noChangeArrowheads="1"/>
            </p:cNvSpPr>
            <p:nvPr/>
          </p:nvSpPr>
          <p:spPr bwMode="auto">
            <a:xfrm>
              <a:off x="4416" y="326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96" name="Rectangle 234"/>
            <p:cNvSpPr>
              <a:spLocks noChangeArrowheads="1"/>
            </p:cNvSpPr>
            <p:nvPr/>
          </p:nvSpPr>
          <p:spPr bwMode="auto">
            <a:xfrm>
              <a:off x="4608" y="12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97" name="Rectangle 235"/>
            <p:cNvSpPr>
              <a:spLocks noChangeArrowheads="1"/>
            </p:cNvSpPr>
            <p:nvPr/>
          </p:nvSpPr>
          <p:spPr bwMode="auto">
            <a:xfrm>
              <a:off x="4608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98" name="Rectangle 236"/>
            <p:cNvSpPr>
              <a:spLocks noChangeArrowheads="1"/>
            </p:cNvSpPr>
            <p:nvPr/>
          </p:nvSpPr>
          <p:spPr bwMode="auto">
            <a:xfrm>
              <a:off x="4608" y="15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899" name="Rectangle 237"/>
            <p:cNvSpPr>
              <a:spLocks noChangeArrowheads="1"/>
            </p:cNvSpPr>
            <p:nvPr/>
          </p:nvSpPr>
          <p:spPr bwMode="auto">
            <a:xfrm>
              <a:off x="4608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00" name="Rectangle 238"/>
            <p:cNvSpPr>
              <a:spLocks noChangeArrowheads="1"/>
            </p:cNvSpPr>
            <p:nvPr/>
          </p:nvSpPr>
          <p:spPr bwMode="auto">
            <a:xfrm>
              <a:off x="4608" y="18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01" name="Rectangle 239"/>
            <p:cNvSpPr>
              <a:spLocks noChangeArrowheads="1"/>
            </p:cNvSpPr>
            <p:nvPr/>
          </p:nvSpPr>
          <p:spPr bwMode="auto">
            <a:xfrm>
              <a:off x="4608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02" name="Rectangle 240"/>
            <p:cNvSpPr>
              <a:spLocks noChangeArrowheads="1"/>
            </p:cNvSpPr>
            <p:nvPr/>
          </p:nvSpPr>
          <p:spPr bwMode="auto">
            <a:xfrm>
              <a:off x="4608" y="21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03" name="Rectangle 241"/>
            <p:cNvSpPr>
              <a:spLocks noChangeArrowheads="1"/>
            </p:cNvSpPr>
            <p:nvPr/>
          </p:nvSpPr>
          <p:spPr bwMode="auto">
            <a:xfrm>
              <a:off x="4608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04" name="Rectangle 242"/>
            <p:cNvSpPr>
              <a:spLocks noChangeArrowheads="1"/>
            </p:cNvSpPr>
            <p:nvPr/>
          </p:nvSpPr>
          <p:spPr bwMode="auto">
            <a:xfrm>
              <a:off x="4608" y="24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05" name="Rectangle 243"/>
            <p:cNvSpPr>
              <a:spLocks noChangeArrowheads="1"/>
            </p:cNvSpPr>
            <p:nvPr/>
          </p:nvSpPr>
          <p:spPr bwMode="auto">
            <a:xfrm>
              <a:off x="4608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06" name="Rectangle 244"/>
            <p:cNvSpPr>
              <a:spLocks noChangeArrowheads="1"/>
            </p:cNvSpPr>
            <p:nvPr/>
          </p:nvSpPr>
          <p:spPr bwMode="auto">
            <a:xfrm>
              <a:off x="4608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07" name="Rectangle 245"/>
            <p:cNvSpPr>
              <a:spLocks noChangeArrowheads="1"/>
            </p:cNvSpPr>
            <p:nvPr/>
          </p:nvSpPr>
          <p:spPr bwMode="auto">
            <a:xfrm>
              <a:off x="4608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08" name="Rectangle 246"/>
            <p:cNvSpPr>
              <a:spLocks noChangeArrowheads="1"/>
            </p:cNvSpPr>
            <p:nvPr/>
          </p:nvSpPr>
          <p:spPr bwMode="auto">
            <a:xfrm>
              <a:off x="4608" y="297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09" name="Rectangle 247"/>
            <p:cNvSpPr>
              <a:spLocks noChangeArrowheads="1"/>
            </p:cNvSpPr>
            <p:nvPr/>
          </p:nvSpPr>
          <p:spPr bwMode="auto">
            <a:xfrm>
              <a:off x="4608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10" name="Rectangle 248"/>
            <p:cNvSpPr>
              <a:spLocks noChangeArrowheads="1"/>
            </p:cNvSpPr>
            <p:nvPr/>
          </p:nvSpPr>
          <p:spPr bwMode="auto">
            <a:xfrm>
              <a:off x="4608" y="326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11" name="Rectangle 249"/>
            <p:cNvSpPr>
              <a:spLocks noChangeArrowheads="1"/>
            </p:cNvSpPr>
            <p:nvPr/>
          </p:nvSpPr>
          <p:spPr bwMode="auto">
            <a:xfrm>
              <a:off x="2496" y="340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1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912" name="Rectangle 250"/>
            <p:cNvSpPr>
              <a:spLocks noChangeArrowheads="1"/>
            </p:cNvSpPr>
            <p:nvPr/>
          </p:nvSpPr>
          <p:spPr bwMode="auto">
            <a:xfrm>
              <a:off x="2688" y="340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2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913" name="Rectangle 251"/>
            <p:cNvSpPr>
              <a:spLocks noChangeArrowheads="1"/>
            </p:cNvSpPr>
            <p:nvPr/>
          </p:nvSpPr>
          <p:spPr bwMode="auto">
            <a:xfrm>
              <a:off x="2880" y="340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3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914" name="Rectangle 252"/>
            <p:cNvSpPr>
              <a:spLocks noChangeArrowheads="1"/>
            </p:cNvSpPr>
            <p:nvPr/>
          </p:nvSpPr>
          <p:spPr bwMode="auto">
            <a:xfrm>
              <a:off x="3072" y="340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4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915" name="Rectangle 253"/>
            <p:cNvSpPr>
              <a:spLocks noChangeArrowheads="1"/>
            </p:cNvSpPr>
            <p:nvPr/>
          </p:nvSpPr>
          <p:spPr bwMode="auto">
            <a:xfrm>
              <a:off x="3264" y="340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5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916" name="Rectangle 254"/>
            <p:cNvSpPr>
              <a:spLocks noChangeArrowheads="1"/>
            </p:cNvSpPr>
            <p:nvPr/>
          </p:nvSpPr>
          <p:spPr bwMode="auto">
            <a:xfrm>
              <a:off x="3456" y="340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6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917" name="Rectangle 255"/>
            <p:cNvSpPr>
              <a:spLocks noChangeArrowheads="1"/>
            </p:cNvSpPr>
            <p:nvPr/>
          </p:nvSpPr>
          <p:spPr bwMode="auto">
            <a:xfrm>
              <a:off x="3648" y="340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7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918" name="Rectangle 256"/>
            <p:cNvSpPr>
              <a:spLocks noChangeArrowheads="1"/>
            </p:cNvSpPr>
            <p:nvPr/>
          </p:nvSpPr>
          <p:spPr bwMode="auto">
            <a:xfrm>
              <a:off x="3840" y="340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8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919" name="Rectangle 257"/>
            <p:cNvSpPr>
              <a:spLocks noChangeArrowheads="1"/>
            </p:cNvSpPr>
            <p:nvPr/>
          </p:nvSpPr>
          <p:spPr bwMode="auto">
            <a:xfrm>
              <a:off x="4032" y="340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9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920" name="Rectangle 258"/>
            <p:cNvSpPr>
              <a:spLocks noChangeArrowheads="1"/>
            </p:cNvSpPr>
            <p:nvPr/>
          </p:nvSpPr>
          <p:spPr bwMode="auto">
            <a:xfrm>
              <a:off x="4224" y="340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10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921" name="Rectangle 259"/>
            <p:cNvSpPr>
              <a:spLocks noChangeArrowheads="1"/>
            </p:cNvSpPr>
            <p:nvPr/>
          </p:nvSpPr>
          <p:spPr bwMode="auto">
            <a:xfrm>
              <a:off x="4416" y="340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11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922" name="Rectangle 260"/>
            <p:cNvSpPr>
              <a:spLocks noChangeArrowheads="1"/>
            </p:cNvSpPr>
            <p:nvPr/>
          </p:nvSpPr>
          <p:spPr bwMode="auto">
            <a:xfrm>
              <a:off x="4608" y="340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12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923" name="Rectangle 261"/>
            <p:cNvSpPr>
              <a:spLocks noChangeArrowheads="1"/>
            </p:cNvSpPr>
            <p:nvPr/>
          </p:nvSpPr>
          <p:spPr bwMode="auto">
            <a:xfrm>
              <a:off x="4800" y="12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24" name="Rectangle 262"/>
            <p:cNvSpPr>
              <a:spLocks noChangeArrowheads="1"/>
            </p:cNvSpPr>
            <p:nvPr/>
          </p:nvSpPr>
          <p:spPr bwMode="auto">
            <a:xfrm>
              <a:off x="4800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25" name="Rectangle 263"/>
            <p:cNvSpPr>
              <a:spLocks noChangeArrowheads="1"/>
            </p:cNvSpPr>
            <p:nvPr/>
          </p:nvSpPr>
          <p:spPr bwMode="auto">
            <a:xfrm>
              <a:off x="4800" y="15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26" name="Rectangle 264"/>
            <p:cNvSpPr>
              <a:spLocks noChangeArrowheads="1"/>
            </p:cNvSpPr>
            <p:nvPr/>
          </p:nvSpPr>
          <p:spPr bwMode="auto">
            <a:xfrm>
              <a:off x="4800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27" name="Rectangle 265"/>
            <p:cNvSpPr>
              <a:spLocks noChangeArrowheads="1"/>
            </p:cNvSpPr>
            <p:nvPr/>
          </p:nvSpPr>
          <p:spPr bwMode="auto">
            <a:xfrm>
              <a:off x="4800" y="18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28" name="Rectangle 266"/>
            <p:cNvSpPr>
              <a:spLocks noChangeArrowheads="1"/>
            </p:cNvSpPr>
            <p:nvPr/>
          </p:nvSpPr>
          <p:spPr bwMode="auto">
            <a:xfrm>
              <a:off x="4800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29" name="Rectangle 267"/>
            <p:cNvSpPr>
              <a:spLocks noChangeArrowheads="1"/>
            </p:cNvSpPr>
            <p:nvPr/>
          </p:nvSpPr>
          <p:spPr bwMode="auto">
            <a:xfrm>
              <a:off x="4800" y="21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30" name="Rectangle 268"/>
            <p:cNvSpPr>
              <a:spLocks noChangeArrowheads="1"/>
            </p:cNvSpPr>
            <p:nvPr/>
          </p:nvSpPr>
          <p:spPr bwMode="auto">
            <a:xfrm>
              <a:off x="4800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31" name="Rectangle 269"/>
            <p:cNvSpPr>
              <a:spLocks noChangeArrowheads="1"/>
            </p:cNvSpPr>
            <p:nvPr/>
          </p:nvSpPr>
          <p:spPr bwMode="auto">
            <a:xfrm>
              <a:off x="4800" y="24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32" name="Rectangle 270"/>
            <p:cNvSpPr>
              <a:spLocks noChangeArrowheads="1"/>
            </p:cNvSpPr>
            <p:nvPr/>
          </p:nvSpPr>
          <p:spPr bwMode="auto">
            <a:xfrm>
              <a:off x="4800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33" name="Rectangle 271"/>
            <p:cNvSpPr>
              <a:spLocks noChangeArrowheads="1"/>
            </p:cNvSpPr>
            <p:nvPr/>
          </p:nvSpPr>
          <p:spPr bwMode="auto">
            <a:xfrm>
              <a:off x="4800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34" name="Rectangle 272"/>
            <p:cNvSpPr>
              <a:spLocks noChangeArrowheads="1"/>
            </p:cNvSpPr>
            <p:nvPr/>
          </p:nvSpPr>
          <p:spPr bwMode="auto">
            <a:xfrm>
              <a:off x="4800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35" name="Rectangle 273"/>
            <p:cNvSpPr>
              <a:spLocks noChangeArrowheads="1"/>
            </p:cNvSpPr>
            <p:nvPr/>
          </p:nvSpPr>
          <p:spPr bwMode="auto">
            <a:xfrm>
              <a:off x="4800" y="297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36" name="Rectangle 274"/>
            <p:cNvSpPr>
              <a:spLocks noChangeArrowheads="1"/>
            </p:cNvSpPr>
            <p:nvPr/>
          </p:nvSpPr>
          <p:spPr bwMode="auto">
            <a:xfrm>
              <a:off x="4800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37" name="Rectangle 275"/>
            <p:cNvSpPr>
              <a:spLocks noChangeArrowheads="1"/>
            </p:cNvSpPr>
            <p:nvPr/>
          </p:nvSpPr>
          <p:spPr bwMode="auto">
            <a:xfrm>
              <a:off x="4800" y="326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38" name="Rectangle 276"/>
            <p:cNvSpPr>
              <a:spLocks noChangeArrowheads="1"/>
            </p:cNvSpPr>
            <p:nvPr/>
          </p:nvSpPr>
          <p:spPr bwMode="auto">
            <a:xfrm>
              <a:off x="4992" y="12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39" name="Rectangle 277"/>
            <p:cNvSpPr>
              <a:spLocks noChangeArrowheads="1"/>
            </p:cNvSpPr>
            <p:nvPr/>
          </p:nvSpPr>
          <p:spPr bwMode="auto">
            <a:xfrm>
              <a:off x="4992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40" name="Rectangle 278"/>
            <p:cNvSpPr>
              <a:spLocks noChangeArrowheads="1"/>
            </p:cNvSpPr>
            <p:nvPr/>
          </p:nvSpPr>
          <p:spPr bwMode="auto">
            <a:xfrm>
              <a:off x="4992" y="15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41" name="Rectangle 279"/>
            <p:cNvSpPr>
              <a:spLocks noChangeArrowheads="1"/>
            </p:cNvSpPr>
            <p:nvPr/>
          </p:nvSpPr>
          <p:spPr bwMode="auto">
            <a:xfrm>
              <a:off x="4992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42" name="Rectangle 280"/>
            <p:cNvSpPr>
              <a:spLocks noChangeArrowheads="1"/>
            </p:cNvSpPr>
            <p:nvPr/>
          </p:nvSpPr>
          <p:spPr bwMode="auto">
            <a:xfrm>
              <a:off x="4992" y="18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43" name="Rectangle 281"/>
            <p:cNvSpPr>
              <a:spLocks noChangeArrowheads="1"/>
            </p:cNvSpPr>
            <p:nvPr/>
          </p:nvSpPr>
          <p:spPr bwMode="auto">
            <a:xfrm>
              <a:off x="4992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44" name="Rectangle 282"/>
            <p:cNvSpPr>
              <a:spLocks noChangeArrowheads="1"/>
            </p:cNvSpPr>
            <p:nvPr/>
          </p:nvSpPr>
          <p:spPr bwMode="auto">
            <a:xfrm>
              <a:off x="4992" y="21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45" name="Rectangle 283"/>
            <p:cNvSpPr>
              <a:spLocks noChangeArrowheads="1"/>
            </p:cNvSpPr>
            <p:nvPr/>
          </p:nvSpPr>
          <p:spPr bwMode="auto">
            <a:xfrm>
              <a:off x="4992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46" name="Rectangle 284"/>
            <p:cNvSpPr>
              <a:spLocks noChangeArrowheads="1"/>
            </p:cNvSpPr>
            <p:nvPr/>
          </p:nvSpPr>
          <p:spPr bwMode="auto">
            <a:xfrm>
              <a:off x="4992" y="24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47" name="Rectangle 285"/>
            <p:cNvSpPr>
              <a:spLocks noChangeArrowheads="1"/>
            </p:cNvSpPr>
            <p:nvPr/>
          </p:nvSpPr>
          <p:spPr bwMode="auto">
            <a:xfrm>
              <a:off x="4992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48" name="Rectangle 286"/>
            <p:cNvSpPr>
              <a:spLocks noChangeArrowheads="1"/>
            </p:cNvSpPr>
            <p:nvPr/>
          </p:nvSpPr>
          <p:spPr bwMode="auto">
            <a:xfrm>
              <a:off x="4992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49" name="Rectangle 287"/>
            <p:cNvSpPr>
              <a:spLocks noChangeArrowheads="1"/>
            </p:cNvSpPr>
            <p:nvPr/>
          </p:nvSpPr>
          <p:spPr bwMode="auto">
            <a:xfrm>
              <a:off x="4992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50" name="Rectangle 288"/>
            <p:cNvSpPr>
              <a:spLocks noChangeArrowheads="1"/>
            </p:cNvSpPr>
            <p:nvPr/>
          </p:nvSpPr>
          <p:spPr bwMode="auto">
            <a:xfrm>
              <a:off x="4992" y="297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51" name="Rectangle 289"/>
            <p:cNvSpPr>
              <a:spLocks noChangeArrowheads="1"/>
            </p:cNvSpPr>
            <p:nvPr/>
          </p:nvSpPr>
          <p:spPr bwMode="auto">
            <a:xfrm>
              <a:off x="4992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52" name="Rectangle 290"/>
            <p:cNvSpPr>
              <a:spLocks noChangeArrowheads="1"/>
            </p:cNvSpPr>
            <p:nvPr/>
          </p:nvSpPr>
          <p:spPr bwMode="auto">
            <a:xfrm>
              <a:off x="4992" y="326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53" name="Rectangle 291"/>
            <p:cNvSpPr>
              <a:spLocks noChangeArrowheads="1"/>
            </p:cNvSpPr>
            <p:nvPr/>
          </p:nvSpPr>
          <p:spPr bwMode="auto">
            <a:xfrm>
              <a:off x="4800" y="340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13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954" name="Rectangle 292"/>
            <p:cNvSpPr>
              <a:spLocks noChangeArrowheads="1"/>
            </p:cNvSpPr>
            <p:nvPr/>
          </p:nvSpPr>
          <p:spPr bwMode="auto">
            <a:xfrm>
              <a:off x="4992" y="340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r>
                <a:rPr lang="en-US" sz="1000" b="1">
                  <a:latin typeface="Courier" charset="0"/>
                </a:rPr>
                <a:t>14</a:t>
              </a:r>
              <a:endParaRPr lang="en-US" sz="2000">
                <a:latin typeface="Courier" charset="0"/>
              </a:endParaRPr>
            </a:p>
          </p:txBody>
        </p:sp>
        <p:sp>
          <p:nvSpPr>
            <p:cNvPr id="109955" name="Rectangle 293"/>
            <p:cNvSpPr>
              <a:spLocks noChangeArrowheads="1"/>
            </p:cNvSpPr>
            <p:nvPr/>
          </p:nvSpPr>
          <p:spPr bwMode="auto">
            <a:xfrm>
              <a:off x="5184" y="12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56" name="Rectangle 294"/>
            <p:cNvSpPr>
              <a:spLocks noChangeArrowheads="1"/>
            </p:cNvSpPr>
            <p:nvPr/>
          </p:nvSpPr>
          <p:spPr bwMode="auto">
            <a:xfrm>
              <a:off x="5184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57" name="Rectangle 295"/>
            <p:cNvSpPr>
              <a:spLocks noChangeArrowheads="1"/>
            </p:cNvSpPr>
            <p:nvPr/>
          </p:nvSpPr>
          <p:spPr bwMode="auto">
            <a:xfrm>
              <a:off x="5184" y="15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58" name="Rectangle 296"/>
            <p:cNvSpPr>
              <a:spLocks noChangeArrowheads="1"/>
            </p:cNvSpPr>
            <p:nvPr/>
          </p:nvSpPr>
          <p:spPr bwMode="auto">
            <a:xfrm>
              <a:off x="5184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59" name="Rectangle 297"/>
            <p:cNvSpPr>
              <a:spLocks noChangeArrowheads="1"/>
            </p:cNvSpPr>
            <p:nvPr/>
          </p:nvSpPr>
          <p:spPr bwMode="auto">
            <a:xfrm>
              <a:off x="5184" y="18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60" name="Rectangle 298"/>
            <p:cNvSpPr>
              <a:spLocks noChangeArrowheads="1"/>
            </p:cNvSpPr>
            <p:nvPr/>
          </p:nvSpPr>
          <p:spPr bwMode="auto">
            <a:xfrm>
              <a:off x="5184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61" name="Rectangle 299"/>
            <p:cNvSpPr>
              <a:spLocks noChangeArrowheads="1"/>
            </p:cNvSpPr>
            <p:nvPr/>
          </p:nvSpPr>
          <p:spPr bwMode="auto">
            <a:xfrm>
              <a:off x="5184" y="21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62" name="Rectangle 300"/>
            <p:cNvSpPr>
              <a:spLocks noChangeArrowheads="1"/>
            </p:cNvSpPr>
            <p:nvPr/>
          </p:nvSpPr>
          <p:spPr bwMode="auto">
            <a:xfrm>
              <a:off x="5184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63" name="Rectangle 301"/>
            <p:cNvSpPr>
              <a:spLocks noChangeArrowheads="1"/>
            </p:cNvSpPr>
            <p:nvPr/>
          </p:nvSpPr>
          <p:spPr bwMode="auto">
            <a:xfrm>
              <a:off x="5184" y="24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64" name="Rectangle 302"/>
            <p:cNvSpPr>
              <a:spLocks noChangeArrowheads="1"/>
            </p:cNvSpPr>
            <p:nvPr/>
          </p:nvSpPr>
          <p:spPr bwMode="auto">
            <a:xfrm>
              <a:off x="5184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65" name="Rectangle 303"/>
            <p:cNvSpPr>
              <a:spLocks noChangeArrowheads="1"/>
            </p:cNvSpPr>
            <p:nvPr/>
          </p:nvSpPr>
          <p:spPr bwMode="auto">
            <a:xfrm>
              <a:off x="5184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66" name="Rectangle 304"/>
            <p:cNvSpPr>
              <a:spLocks noChangeArrowheads="1"/>
            </p:cNvSpPr>
            <p:nvPr/>
          </p:nvSpPr>
          <p:spPr bwMode="auto">
            <a:xfrm>
              <a:off x="5184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67" name="Rectangle 305"/>
            <p:cNvSpPr>
              <a:spLocks noChangeArrowheads="1"/>
            </p:cNvSpPr>
            <p:nvPr/>
          </p:nvSpPr>
          <p:spPr bwMode="auto">
            <a:xfrm>
              <a:off x="5184" y="297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68" name="Rectangle 306"/>
            <p:cNvSpPr>
              <a:spLocks noChangeArrowheads="1"/>
            </p:cNvSpPr>
            <p:nvPr/>
          </p:nvSpPr>
          <p:spPr bwMode="auto">
            <a:xfrm>
              <a:off x="5184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69" name="Rectangle 307"/>
            <p:cNvSpPr>
              <a:spLocks noChangeArrowheads="1"/>
            </p:cNvSpPr>
            <p:nvPr/>
          </p:nvSpPr>
          <p:spPr bwMode="auto">
            <a:xfrm>
              <a:off x="5184" y="326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  <p:sp>
          <p:nvSpPr>
            <p:cNvPr id="109970" name="Rectangle 308"/>
            <p:cNvSpPr>
              <a:spLocks noChangeArrowheads="1"/>
            </p:cNvSpPr>
            <p:nvPr/>
          </p:nvSpPr>
          <p:spPr bwMode="auto">
            <a:xfrm>
              <a:off x="5184" y="340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>
                <a:spcBef>
                  <a:spcPct val="20000"/>
                </a:spcBef>
              </a:pPr>
              <a:endParaRPr lang="en-US" sz="2000">
                <a:latin typeface="Courier" charset="0"/>
              </a:endParaRPr>
            </a:p>
          </p:txBody>
        </p:sp>
      </p:grpSp>
      <p:grpSp>
        <p:nvGrpSpPr>
          <p:cNvPr id="3" name="Group 309"/>
          <p:cNvGrpSpPr>
            <a:grpSpLocks/>
          </p:cNvGrpSpPr>
          <p:nvPr/>
        </p:nvGrpSpPr>
        <p:grpSpPr bwMode="auto">
          <a:xfrm>
            <a:off x="3962400" y="2209800"/>
            <a:ext cx="4267200" cy="3200400"/>
            <a:chOff x="2496" y="1392"/>
            <a:chExt cx="2688" cy="2016"/>
          </a:xfrm>
        </p:grpSpPr>
        <p:sp>
          <p:nvSpPr>
            <p:cNvPr id="109652" name="Rectangle 310"/>
            <p:cNvSpPr>
              <a:spLocks noChangeArrowheads="1"/>
            </p:cNvSpPr>
            <p:nvPr/>
          </p:nvSpPr>
          <p:spPr bwMode="auto">
            <a:xfrm>
              <a:off x="2496" y="3264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653" name="Rectangle 311"/>
            <p:cNvSpPr>
              <a:spLocks noChangeArrowheads="1"/>
            </p:cNvSpPr>
            <p:nvPr/>
          </p:nvSpPr>
          <p:spPr bwMode="auto">
            <a:xfrm>
              <a:off x="2688" y="3120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654" name="Rectangle 312"/>
            <p:cNvSpPr>
              <a:spLocks noChangeArrowheads="1"/>
            </p:cNvSpPr>
            <p:nvPr/>
          </p:nvSpPr>
          <p:spPr bwMode="auto">
            <a:xfrm>
              <a:off x="2880" y="2976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655" name="Rectangle 313"/>
            <p:cNvSpPr>
              <a:spLocks noChangeArrowheads="1"/>
            </p:cNvSpPr>
            <p:nvPr/>
          </p:nvSpPr>
          <p:spPr bwMode="auto">
            <a:xfrm>
              <a:off x="3072" y="2832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656" name="Rectangle 314"/>
            <p:cNvSpPr>
              <a:spLocks noChangeArrowheads="1"/>
            </p:cNvSpPr>
            <p:nvPr/>
          </p:nvSpPr>
          <p:spPr bwMode="auto">
            <a:xfrm>
              <a:off x="3264" y="2688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657" name="Rectangle 315"/>
            <p:cNvSpPr>
              <a:spLocks noChangeArrowheads="1"/>
            </p:cNvSpPr>
            <p:nvPr/>
          </p:nvSpPr>
          <p:spPr bwMode="auto">
            <a:xfrm>
              <a:off x="3456" y="2544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658" name="Rectangle 316"/>
            <p:cNvSpPr>
              <a:spLocks noChangeArrowheads="1"/>
            </p:cNvSpPr>
            <p:nvPr/>
          </p:nvSpPr>
          <p:spPr bwMode="auto">
            <a:xfrm>
              <a:off x="3648" y="2400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659" name="Rectangle 317"/>
            <p:cNvSpPr>
              <a:spLocks noChangeArrowheads="1"/>
            </p:cNvSpPr>
            <p:nvPr/>
          </p:nvSpPr>
          <p:spPr bwMode="auto">
            <a:xfrm>
              <a:off x="3840" y="2256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660" name="Rectangle 318"/>
            <p:cNvSpPr>
              <a:spLocks noChangeArrowheads="1"/>
            </p:cNvSpPr>
            <p:nvPr/>
          </p:nvSpPr>
          <p:spPr bwMode="auto">
            <a:xfrm>
              <a:off x="4032" y="2112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661" name="Rectangle 319"/>
            <p:cNvSpPr>
              <a:spLocks noChangeArrowheads="1"/>
            </p:cNvSpPr>
            <p:nvPr/>
          </p:nvSpPr>
          <p:spPr bwMode="auto">
            <a:xfrm>
              <a:off x="4224" y="1968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662" name="Rectangle 320"/>
            <p:cNvSpPr>
              <a:spLocks noChangeArrowheads="1"/>
            </p:cNvSpPr>
            <p:nvPr/>
          </p:nvSpPr>
          <p:spPr bwMode="auto">
            <a:xfrm>
              <a:off x="4416" y="1824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663" name="Rectangle 321"/>
            <p:cNvSpPr>
              <a:spLocks noChangeArrowheads="1"/>
            </p:cNvSpPr>
            <p:nvPr/>
          </p:nvSpPr>
          <p:spPr bwMode="auto">
            <a:xfrm>
              <a:off x="4608" y="1680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664" name="Rectangle 322"/>
            <p:cNvSpPr>
              <a:spLocks noChangeArrowheads="1"/>
            </p:cNvSpPr>
            <p:nvPr/>
          </p:nvSpPr>
          <p:spPr bwMode="auto">
            <a:xfrm>
              <a:off x="4800" y="1536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665" name="Rectangle 323"/>
            <p:cNvSpPr>
              <a:spLocks noChangeArrowheads="1"/>
            </p:cNvSpPr>
            <p:nvPr/>
          </p:nvSpPr>
          <p:spPr bwMode="auto">
            <a:xfrm>
              <a:off x="4992" y="1392"/>
              <a:ext cx="192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</p:grpSp>
      <p:grpSp>
        <p:nvGrpSpPr>
          <p:cNvPr id="4" name="Group 324"/>
          <p:cNvGrpSpPr>
            <a:grpSpLocks/>
          </p:cNvGrpSpPr>
          <p:nvPr/>
        </p:nvGrpSpPr>
        <p:grpSpPr bwMode="auto">
          <a:xfrm>
            <a:off x="609600" y="4495800"/>
            <a:ext cx="4572000" cy="914400"/>
            <a:chOff x="384" y="2832"/>
            <a:chExt cx="2880" cy="576"/>
          </a:xfrm>
        </p:grpSpPr>
        <p:grpSp>
          <p:nvGrpSpPr>
            <p:cNvPr id="5" name="Group 325"/>
            <p:cNvGrpSpPr>
              <a:grpSpLocks/>
            </p:cNvGrpSpPr>
            <p:nvPr/>
          </p:nvGrpSpPr>
          <p:grpSpPr bwMode="auto">
            <a:xfrm>
              <a:off x="2496" y="2832"/>
              <a:ext cx="768" cy="576"/>
              <a:chOff x="2496" y="2832"/>
              <a:chExt cx="768" cy="576"/>
            </a:xfrm>
          </p:grpSpPr>
          <p:grpSp>
            <p:nvGrpSpPr>
              <p:cNvPr id="6" name="Group 326"/>
              <p:cNvGrpSpPr>
                <a:grpSpLocks/>
              </p:cNvGrpSpPr>
              <p:nvPr/>
            </p:nvGrpSpPr>
            <p:grpSpPr bwMode="auto">
              <a:xfrm>
                <a:off x="2496" y="2832"/>
                <a:ext cx="192" cy="576"/>
                <a:chOff x="2016" y="2592"/>
                <a:chExt cx="192" cy="576"/>
              </a:xfrm>
            </p:grpSpPr>
            <p:sp>
              <p:nvSpPr>
                <p:cNvPr id="109648" name="Rectangle 327"/>
                <p:cNvSpPr>
                  <a:spLocks noChangeArrowheads="1"/>
                </p:cNvSpPr>
                <p:nvPr/>
              </p:nvSpPr>
              <p:spPr bwMode="auto">
                <a:xfrm>
                  <a:off x="2016" y="3024"/>
                  <a:ext cx="192" cy="144"/>
                </a:xfrm>
                <a:prstGeom prst="rect">
                  <a:avLst/>
                </a:prstGeom>
                <a:solidFill>
                  <a:srgbClr val="FF0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sp>
              <p:nvSpPr>
                <p:cNvPr id="109649" name="Rectangle 328"/>
                <p:cNvSpPr>
                  <a:spLocks noChangeArrowheads="1"/>
                </p:cNvSpPr>
                <p:nvPr/>
              </p:nvSpPr>
              <p:spPr bwMode="auto">
                <a:xfrm>
                  <a:off x="2016" y="2880"/>
                  <a:ext cx="192" cy="144"/>
                </a:xfrm>
                <a:prstGeom prst="rect">
                  <a:avLst/>
                </a:prstGeom>
                <a:solidFill>
                  <a:srgbClr val="FF0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sp>
              <p:nvSpPr>
                <p:cNvPr id="109650" name="Rectangle 329"/>
                <p:cNvSpPr>
                  <a:spLocks noChangeArrowheads="1"/>
                </p:cNvSpPr>
                <p:nvPr/>
              </p:nvSpPr>
              <p:spPr bwMode="auto">
                <a:xfrm>
                  <a:off x="2016" y="2592"/>
                  <a:ext cx="192" cy="144"/>
                </a:xfrm>
                <a:prstGeom prst="rect">
                  <a:avLst/>
                </a:prstGeom>
                <a:solidFill>
                  <a:srgbClr val="FF0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sp>
              <p:nvSpPr>
                <p:cNvPr id="109651" name="Rectangle 330"/>
                <p:cNvSpPr>
                  <a:spLocks noChangeArrowheads="1"/>
                </p:cNvSpPr>
                <p:nvPr/>
              </p:nvSpPr>
              <p:spPr bwMode="auto">
                <a:xfrm>
                  <a:off x="2016" y="2736"/>
                  <a:ext cx="192" cy="144"/>
                </a:xfrm>
                <a:prstGeom prst="rect">
                  <a:avLst/>
                </a:prstGeom>
                <a:solidFill>
                  <a:srgbClr val="FF0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</p:grpSp>
          <p:grpSp>
            <p:nvGrpSpPr>
              <p:cNvPr id="7" name="Group 331"/>
              <p:cNvGrpSpPr>
                <a:grpSpLocks/>
              </p:cNvGrpSpPr>
              <p:nvPr/>
            </p:nvGrpSpPr>
            <p:grpSpPr bwMode="auto">
              <a:xfrm>
                <a:off x="2688" y="2832"/>
                <a:ext cx="576" cy="432"/>
                <a:chOff x="2688" y="2832"/>
                <a:chExt cx="576" cy="432"/>
              </a:xfrm>
            </p:grpSpPr>
            <p:sp>
              <p:nvSpPr>
                <p:cNvPr id="109645" name="Rectangle 332"/>
                <p:cNvSpPr>
                  <a:spLocks noChangeArrowheads="1"/>
                </p:cNvSpPr>
                <p:nvPr/>
              </p:nvSpPr>
              <p:spPr bwMode="auto">
                <a:xfrm>
                  <a:off x="2688" y="3120"/>
                  <a:ext cx="192" cy="144"/>
                </a:xfrm>
                <a:prstGeom prst="rect">
                  <a:avLst/>
                </a:prstGeom>
                <a:solidFill>
                  <a:srgbClr val="B3B3B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sp>
              <p:nvSpPr>
                <p:cNvPr id="109646" name="Rectangle 333"/>
                <p:cNvSpPr>
                  <a:spLocks noChangeArrowheads="1"/>
                </p:cNvSpPr>
                <p:nvPr/>
              </p:nvSpPr>
              <p:spPr bwMode="auto">
                <a:xfrm>
                  <a:off x="2880" y="2976"/>
                  <a:ext cx="192" cy="144"/>
                </a:xfrm>
                <a:prstGeom prst="rect">
                  <a:avLst/>
                </a:prstGeom>
                <a:solidFill>
                  <a:srgbClr val="B3B3B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sp>
              <p:nvSpPr>
                <p:cNvPr id="109647" name="Rectangle 334"/>
                <p:cNvSpPr>
                  <a:spLocks noChangeArrowheads="1"/>
                </p:cNvSpPr>
                <p:nvPr/>
              </p:nvSpPr>
              <p:spPr bwMode="auto">
                <a:xfrm>
                  <a:off x="3072" y="2832"/>
                  <a:ext cx="192" cy="144"/>
                </a:xfrm>
                <a:prstGeom prst="rect">
                  <a:avLst/>
                </a:prstGeom>
                <a:solidFill>
                  <a:srgbClr val="B3B3B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8" name="Group 335"/>
            <p:cNvGrpSpPr>
              <a:grpSpLocks/>
            </p:cNvGrpSpPr>
            <p:nvPr/>
          </p:nvGrpSpPr>
          <p:grpSpPr bwMode="auto">
            <a:xfrm>
              <a:off x="384" y="2832"/>
              <a:ext cx="240" cy="576"/>
              <a:chOff x="384" y="2832"/>
              <a:chExt cx="240" cy="576"/>
            </a:xfrm>
          </p:grpSpPr>
          <p:sp>
            <p:nvSpPr>
              <p:cNvPr id="109639" name="Rectangle 336"/>
              <p:cNvSpPr>
                <a:spLocks noChangeArrowheads="1"/>
              </p:cNvSpPr>
              <p:nvPr/>
            </p:nvSpPr>
            <p:spPr bwMode="auto">
              <a:xfrm>
                <a:off x="384" y="3264"/>
                <a:ext cx="240" cy="144"/>
              </a:xfrm>
              <a:prstGeom prst="rect">
                <a:avLst/>
              </a:prstGeom>
              <a:solidFill>
                <a:srgbClr val="FF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r" defTabSz="914400" eaLnBrk="0" hangingPunct="0"/>
                <a:r>
                  <a:rPr lang="en-US" sz="1000" b="1">
                    <a:latin typeface="Courier" charset="0"/>
                  </a:rPr>
                  <a:t>1</a:t>
                </a:r>
                <a:endParaRPr lang="en-US" sz="1000" b="1"/>
              </a:p>
            </p:txBody>
          </p:sp>
          <p:sp>
            <p:nvSpPr>
              <p:cNvPr id="109640" name="Rectangle 337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240" cy="144"/>
              </a:xfrm>
              <a:prstGeom prst="rect">
                <a:avLst/>
              </a:prstGeom>
              <a:solidFill>
                <a:srgbClr val="FF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r" defTabSz="914400" eaLnBrk="0" hangingPunct="0"/>
                <a:r>
                  <a:rPr lang="en-US" sz="1000" b="1">
                    <a:latin typeface="Courier" charset="0"/>
                  </a:rPr>
                  <a:t>2</a:t>
                </a:r>
                <a:endParaRPr lang="en-US" sz="1000" b="1"/>
              </a:p>
            </p:txBody>
          </p:sp>
          <p:sp>
            <p:nvSpPr>
              <p:cNvPr id="109641" name="Rectangle 338"/>
              <p:cNvSpPr>
                <a:spLocks noChangeArrowheads="1"/>
              </p:cNvSpPr>
              <p:nvPr/>
            </p:nvSpPr>
            <p:spPr bwMode="auto">
              <a:xfrm>
                <a:off x="384" y="2976"/>
                <a:ext cx="240" cy="144"/>
              </a:xfrm>
              <a:prstGeom prst="rect">
                <a:avLst/>
              </a:prstGeom>
              <a:solidFill>
                <a:srgbClr val="FF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r" defTabSz="914400" eaLnBrk="0" hangingPunct="0"/>
                <a:r>
                  <a:rPr lang="en-US" sz="1000" b="1">
                    <a:latin typeface="Courier" charset="0"/>
                  </a:rPr>
                  <a:t>3</a:t>
                </a:r>
                <a:endParaRPr lang="en-US" sz="1000" b="1"/>
              </a:p>
            </p:txBody>
          </p:sp>
          <p:sp>
            <p:nvSpPr>
              <p:cNvPr id="109642" name="Rectangle 339"/>
              <p:cNvSpPr>
                <a:spLocks noChangeArrowheads="1"/>
              </p:cNvSpPr>
              <p:nvPr/>
            </p:nvSpPr>
            <p:spPr bwMode="auto">
              <a:xfrm>
                <a:off x="384" y="2832"/>
                <a:ext cx="240" cy="144"/>
              </a:xfrm>
              <a:prstGeom prst="rect">
                <a:avLst/>
              </a:prstGeom>
              <a:solidFill>
                <a:srgbClr val="FF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r" defTabSz="914400" eaLnBrk="0" hangingPunct="0"/>
                <a:r>
                  <a:rPr lang="en-US" sz="1000" b="1">
                    <a:latin typeface="Courier" charset="0"/>
                  </a:rPr>
                  <a:t>4</a:t>
                </a:r>
                <a:endParaRPr lang="en-US" sz="1000" b="1"/>
              </a:p>
            </p:txBody>
          </p:sp>
        </p:grpSp>
      </p:grpSp>
      <p:grpSp>
        <p:nvGrpSpPr>
          <p:cNvPr id="9" name="Group 340"/>
          <p:cNvGrpSpPr>
            <a:grpSpLocks/>
          </p:cNvGrpSpPr>
          <p:nvPr/>
        </p:nvGrpSpPr>
        <p:grpSpPr bwMode="auto">
          <a:xfrm>
            <a:off x="609600" y="2438400"/>
            <a:ext cx="7315200" cy="228600"/>
            <a:chOff x="384" y="1536"/>
            <a:chExt cx="4608" cy="144"/>
          </a:xfrm>
        </p:grpSpPr>
        <p:grpSp>
          <p:nvGrpSpPr>
            <p:cNvPr id="10" name="Group 341"/>
            <p:cNvGrpSpPr>
              <a:grpSpLocks/>
            </p:cNvGrpSpPr>
            <p:nvPr/>
          </p:nvGrpSpPr>
          <p:grpSpPr bwMode="auto">
            <a:xfrm>
              <a:off x="3264" y="1536"/>
              <a:ext cx="1728" cy="144"/>
              <a:chOff x="3264" y="1536"/>
              <a:chExt cx="1728" cy="144"/>
            </a:xfrm>
          </p:grpSpPr>
          <p:sp>
            <p:nvSpPr>
              <p:cNvPr id="109635" name="Rectangle 342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192" cy="144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  <p:sp>
            <p:nvSpPr>
              <p:cNvPr id="109636" name="Rectangle 343"/>
              <p:cNvSpPr>
                <a:spLocks noChangeArrowheads="1"/>
              </p:cNvSpPr>
              <p:nvPr/>
            </p:nvSpPr>
            <p:spPr bwMode="auto">
              <a:xfrm>
                <a:off x="4800" y="1536"/>
                <a:ext cx="192" cy="144"/>
              </a:xfrm>
              <a:prstGeom prst="rect">
                <a:avLst/>
              </a:prstGeom>
              <a:solidFill>
                <a:srgbClr val="B3B3B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</p:grpSp>
        <p:sp>
          <p:nvSpPr>
            <p:cNvPr id="109634" name="Rectangle 344"/>
            <p:cNvSpPr>
              <a:spLocks noChangeArrowheads="1"/>
            </p:cNvSpPr>
            <p:nvPr/>
          </p:nvSpPr>
          <p:spPr bwMode="auto">
            <a:xfrm>
              <a:off x="384" y="1536"/>
              <a:ext cx="240" cy="144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defTabSz="914400" eaLnBrk="0" hangingPunct="0"/>
              <a:r>
                <a:rPr lang="en-US" sz="1000" b="1">
                  <a:latin typeface="Courier" charset="0"/>
                </a:rPr>
                <a:t>13</a:t>
              </a:r>
              <a:endParaRPr lang="en-US" sz="1000" b="1"/>
            </a:p>
          </p:txBody>
        </p:sp>
      </p:grpSp>
      <p:grpSp>
        <p:nvGrpSpPr>
          <p:cNvPr id="11" name="Group 345"/>
          <p:cNvGrpSpPr>
            <a:grpSpLocks/>
          </p:cNvGrpSpPr>
          <p:nvPr/>
        </p:nvGrpSpPr>
        <p:grpSpPr bwMode="auto">
          <a:xfrm>
            <a:off x="609600" y="3124200"/>
            <a:ext cx="6400800" cy="1371600"/>
            <a:chOff x="384" y="1968"/>
            <a:chExt cx="4032" cy="864"/>
          </a:xfrm>
        </p:grpSpPr>
        <p:grpSp>
          <p:nvGrpSpPr>
            <p:cNvPr id="12" name="Group 346"/>
            <p:cNvGrpSpPr>
              <a:grpSpLocks/>
            </p:cNvGrpSpPr>
            <p:nvPr/>
          </p:nvGrpSpPr>
          <p:grpSpPr bwMode="auto">
            <a:xfrm>
              <a:off x="2688" y="1968"/>
              <a:ext cx="1728" cy="864"/>
              <a:chOff x="2688" y="1968"/>
              <a:chExt cx="1728" cy="864"/>
            </a:xfrm>
          </p:grpSpPr>
          <p:grpSp>
            <p:nvGrpSpPr>
              <p:cNvPr id="13" name="Group 347"/>
              <p:cNvGrpSpPr>
                <a:grpSpLocks/>
              </p:cNvGrpSpPr>
              <p:nvPr/>
            </p:nvGrpSpPr>
            <p:grpSpPr bwMode="auto">
              <a:xfrm>
                <a:off x="2688" y="1968"/>
                <a:ext cx="1536" cy="864"/>
                <a:chOff x="2688" y="1968"/>
                <a:chExt cx="1536" cy="864"/>
              </a:xfrm>
            </p:grpSpPr>
            <p:grpSp>
              <p:nvGrpSpPr>
                <p:cNvPr id="14" name="Group 348"/>
                <p:cNvGrpSpPr>
                  <a:grpSpLocks/>
                </p:cNvGrpSpPr>
                <p:nvPr/>
              </p:nvGrpSpPr>
              <p:grpSpPr bwMode="auto">
                <a:xfrm>
                  <a:off x="2688" y="1968"/>
                  <a:ext cx="192" cy="864"/>
                  <a:chOff x="2016" y="2688"/>
                  <a:chExt cx="192" cy="864"/>
                </a:xfrm>
              </p:grpSpPr>
              <p:sp>
                <p:nvSpPr>
                  <p:cNvPr id="109629" name="Rectangle 349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3408"/>
                    <a:ext cx="192" cy="144"/>
                  </a:xfrm>
                  <a:prstGeom prst="rect">
                    <a:avLst/>
                  </a:prstGeom>
                  <a:solidFill>
                    <a:srgbClr val="00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08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</a:pPr>
                    <a:endParaRPr lang="en-US" sz="1800"/>
                  </a:p>
                </p:txBody>
              </p:sp>
              <p:sp>
                <p:nvSpPr>
                  <p:cNvPr id="109630" name="Rectangle 350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688"/>
                    <a:ext cx="192" cy="144"/>
                  </a:xfrm>
                  <a:prstGeom prst="rect">
                    <a:avLst/>
                  </a:prstGeom>
                  <a:solidFill>
                    <a:srgbClr val="00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08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</a:pPr>
                    <a:endParaRPr lang="en-US" sz="1800"/>
                  </a:p>
                </p:txBody>
              </p:sp>
              <p:sp>
                <p:nvSpPr>
                  <p:cNvPr id="109631" name="Rectangle 351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3120"/>
                    <a:ext cx="192" cy="144"/>
                  </a:xfrm>
                  <a:prstGeom prst="rect">
                    <a:avLst/>
                  </a:prstGeom>
                  <a:solidFill>
                    <a:srgbClr val="00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08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</a:pPr>
                    <a:endParaRPr lang="en-US" sz="1800"/>
                  </a:p>
                </p:txBody>
              </p:sp>
              <p:sp>
                <p:nvSpPr>
                  <p:cNvPr id="109632" name="Rectangle 352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832"/>
                    <a:ext cx="192" cy="144"/>
                  </a:xfrm>
                  <a:prstGeom prst="rect">
                    <a:avLst/>
                  </a:prstGeom>
                  <a:solidFill>
                    <a:srgbClr val="00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08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</a:pPr>
                    <a:endParaRPr lang="en-US" sz="1800"/>
                  </a:p>
                </p:txBody>
              </p:sp>
            </p:grpSp>
            <p:grpSp>
              <p:nvGrpSpPr>
                <p:cNvPr id="15" name="Group 353"/>
                <p:cNvGrpSpPr>
                  <a:grpSpLocks/>
                </p:cNvGrpSpPr>
                <p:nvPr/>
              </p:nvGrpSpPr>
              <p:grpSpPr bwMode="auto">
                <a:xfrm>
                  <a:off x="3264" y="2112"/>
                  <a:ext cx="960" cy="720"/>
                  <a:chOff x="3264" y="2112"/>
                  <a:chExt cx="960" cy="720"/>
                </a:xfrm>
              </p:grpSpPr>
              <p:sp>
                <p:nvSpPr>
                  <p:cNvPr id="109626" name="Rectangle 354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688"/>
                    <a:ext cx="192" cy="144"/>
                  </a:xfrm>
                  <a:prstGeom prst="rect">
                    <a:avLst/>
                  </a:prstGeom>
                  <a:solidFill>
                    <a:srgbClr val="B3B3B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08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</a:pPr>
                    <a:endParaRPr lang="en-US" sz="1800"/>
                  </a:p>
                </p:txBody>
              </p:sp>
              <p:sp>
                <p:nvSpPr>
                  <p:cNvPr id="109627" name="Rectangle 355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400"/>
                    <a:ext cx="192" cy="144"/>
                  </a:xfrm>
                  <a:prstGeom prst="rect">
                    <a:avLst/>
                  </a:prstGeom>
                  <a:solidFill>
                    <a:srgbClr val="B3B3B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08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</a:pPr>
                    <a:endParaRPr lang="en-US" sz="1800"/>
                  </a:p>
                </p:txBody>
              </p:sp>
              <p:sp>
                <p:nvSpPr>
                  <p:cNvPr id="109628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112"/>
                    <a:ext cx="192" cy="144"/>
                  </a:xfrm>
                  <a:prstGeom prst="rect">
                    <a:avLst/>
                  </a:prstGeom>
                  <a:solidFill>
                    <a:srgbClr val="B3B3B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08000"/>
                      </a:lnSpc>
                      <a:buClr>
                        <a:srgbClr val="000000"/>
                      </a:buClr>
                      <a:buSzPct val="100000"/>
                      <a:buFont typeface="Arial" charset="0"/>
                      <a:buNone/>
                    </a:pPr>
                    <a:endParaRPr lang="en-US" sz="1800"/>
                  </a:p>
                </p:txBody>
              </p:sp>
            </p:grpSp>
          </p:grpSp>
          <p:sp>
            <p:nvSpPr>
              <p:cNvPr id="109623" name="Rectangle 357"/>
              <p:cNvSpPr>
                <a:spLocks noChangeArrowheads="1"/>
              </p:cNvSpPr>
              <p:nvPr/>
            </p:nvSpPr>
            <p:spPr bwMode="auto">
              <a:xfrm>
                <a:off x="4224" y="1968"/>
                <a:ext cx="192" cy="144"/>
              </a:xfrm>
              <a:prstGeom prst="rect">
                <a:avLst/>
              </a:prstGeom>
              <a:solidFill>
                <a:srgbClr val="B3B3B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charset="0"/>
                  <a:buNone/>
                </a:pPr>
                <a:endParaRPr lang="en-US" sz="1800"/>
              </a:p>
            </p:txBody>
          </p:sp>
        </p:grpSp>
        <p:grpSp>
          <p:nvGrpSpPr>
            <p:cNvPr id="16" name="Group 358"/>
            <p:cNvGrpSpPr>
              <a:grpSpLocks/>
            </p:cNvGrpSpPr>
            <p:nvPr/>
          </p:nvGrpSpPr>
          <p:grpSpPr bwMode="auto">
            <a:xfrm>
              <a:off x="384" y="1968"/>
              <a:ext cx="240" cy="864"/>
              <a:chOff x="384" y="1968"/>
              <a:chExt cx="240" cy="864"/>
            </a:xfrm>
          </p:grpSpPr>
          <p:sp>
            <p:nvSpPr>
              <p:cNvPr id="109618" name="Rectangle 359"/>
              <p:cNvSpPr>
                <a:spLocks noChangeArrowheads="1"/>
              </p:cNvSpPr>
              <p:nvPr/>
            </p:nvSpPr>
            <p:spPr bwMode="auto">
              <a:xfrm>
                <a:off x="384" y="2688"/>
                <a:ext cx="240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r" defTabSz="914400" eaLnBrk="0" hangingPunct="0"/>
                <a:r>
                  <a:rPr lang="en-US" sz="1000" b="1">
                    <a:latin typeface="Courier" charset="0"/>
                  </a:rPr>
                  <a:t>5</a:t>
                </a:r>
                <a:endParaRPr lang="en-US" sz="1000" b="1"/>
              </a:p>
            </p:txBody>
          </p:sp>
          <p:sp>
            <p:nvSpPr>
              <p:cNvPr id="109619" name="Rectangle 360"/>
              <p:cNvSpPr>
                <a:spLocks noChangeArrowheads="1"/>
              </p:cNvSpPr>
              <p:nvPr/>
            </p:nvSpPr>
            <p:spPr bwMode="auto">
              <a:xfrm>
                <a:off x="384" y="2400"/>
                <a:ext cx="240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r" defTabSz="914400" eaLnBrk="0" hangingPunct="0"/>
                <a:r>
                  <a:rPr lang="en-US" sz="1000" b="1">
                    <a:latin typeface="Courier" charset="0"/>
                  </a:rPr>
                  <a:t>7</a:t>
                </a:r>
                <a:endParaRPr lang="en-US" sz="1000" b="1"/>
              </a:p>
            </p:txBody>
          </p:sp>
          <p:sp>
            <p:nvSpPr>
              <p:cNvPr id="109620" name="Rectangle 361"/>
              <p:cNvSpPr>
                <a:spLocks noChangeArrowheads="1"/>
              </p:cNvSpPr>
              <p:nvPr/>
            </p:nvSpPr>
            <p:spPr bwMode="auto">
              <a:xfrm>
                <a:off x="384" y="2112"/>
                <a:ext cx="240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r" defTabSz="914400" eaLnBrk="0" hangingPunct="0"/>
                <a:r>
                  <a:rPr lang="en-US" sz="1000" b="1">
                    <a:latin typeface="Courier" charset="0"/>
                  </a:rPr>
                  <a:t>9</a:t>
                </a:r>
                <a:endParaRPr lang="en-US" sz="1000" b="1"/>
              </a:p>
            </p:txBody>
          </p:sp>
          <p:sp>
            <p:nvSpPr>
              <p:cNvPr id="109621" name="Rectangle 362"/>
              <p:cNvSpPr>
                <a:spLocks noChangeArrowheads="1"/>
              </p:cNvSpPr>
              <p:nvPr/>
            </p:nvSpPr>
            <p:spPr bwMode="auto">
              <a:xfrm>
                <a:off x="384" y="1968"/>
                <a:ext cx="240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r" defTabSz="914400" eaLnBrk="0" hangingPunct="0"/>
                <a:r>
                  <a:rPr lang="en-US" sz="1000" b="1">
                    <a:latin typeface="Courier" charset="0"/>
                  </a:rPr>
                  <a:t>10</a:t>
                </a:r>
                <a:endParaRPr lang="en-US" sz="1000" b="1"/>
              </a:p>
            </p:txBody>
          </p:sp>
        </p:grpSp>
      </p:grpSp>
      <p:grpSp>
        <p:nvGrpSpPr>
          <p:cNvPr id="17" name="Group 363"/>
          <p:cNvGrpSpPr>
            <a:grpSpLocks/>
          </p:cNvGrpSpPr>
          <p:nvPr/>
        </p:nvGrpSpPr>
        <p:grpSpPr bwMode="auto">
          <a:xfrm>
            <a:off x="609600" y="2895600"/>
            <a:ext cx="6705600" cy="1371600"/>
            <a:chOff x="384" y="1824"/>
            <a:chExt cx="4224" cy="864"/>
          </a:xfrm>
        </p:grpSpPr>
        <p:grpSp>
          <p:nvGrpSpPr>
            <p:cNvPr id="18" name="Group 364"/>
            <p:cNvGrpSpPr>
              <a:grpSpLocks/>
            </p:cNvGrpSpPr>
            <p:nvPr/>
          </p:nvGrpSpPr>
          <p:grpSpPr bwMode="auto">
            <a:xfrm>
              <a:off x="2880" y="1824"/>
              <a:ext cx="1728" cy="864"/>
              <a:chOff x="2880" y="1824"/>
              <a:chExt cx="1728" cy="864"/>
            </a:xfrm>
          </p:grpSpPr>
          <p:grpSp>
            <p:nvGrpSpPr>
              <p:cNvPr id="19" name="Group 365"/>
              <p:cNvGrpSpPr>
                <a:grpSpLocks/>
              </p:cNvGrpSpPr>
              <p:nvPr/>
            </p:nvGrpSpPr>
            <p:grpSpPr bwMode="auto">
              <a:xfrm>
                <a:off x="2880" y="1824"/>
                <a:ext cx="192" cy="864"/>
                <a:chOff x="2016" y="2688"/>
                <a:chExt cx="192" cy="864"/>
              </a:xfrm>
            </p:grpSpPr>
            <p:sp>
              <p:nvSpPr>
                <p:cNvPr id="109613" name="Rectangle 366"/>
                <p:cNvSpPr>
                  <a:spLocks noChangeArrowheads="1"/>
                </p:cNvSpPr>
                <p:nvPr/>
              </p:nvSpPr>
              <p:spPr bwMode="auto">
                <a:xfrm>
                  <a:off x="2016" y="3408"/>
                  <a:ext cx="192" cy="144"/>
                </a:xfrm>
                <a:prstGeom prst="rect">
                  <a:avLst/>
                </a:prstGeom>
                <a:solidFill>
                  <a:srgbClr val="FF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sp>
              <p:nvSpPr>
                <p:cNvPr id="109614" name="Rectangle 367"/>
                <p:cNvSpPr>
                  <a:spLocks noChangeArrowheads="1"/>
                </p:cNvSpPr>
                <p:nvPr/>
              </p:nvSpPr>
              <p:spPr bwMode="auto">
                <a:xfrm>
                  <a:off x="2016" y="3120"/>
                  <a:ext cx="192" cy="144"/>
                </a:xfrm>
                <a:prstGeom prst="rect">
                  <a:avLst/>
                </a:prstGeom>
                <a:solidFill>
                  <a:srgbClr val="FF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sp>
              <p:nvSpPr>
                <p:cNvPr id="109615" name="Rectangle 368"/>
                <p:cNvSpPr>
                  <a:spLocks noChangeArrowheads="1"/>
                </p:cNvSpPr>
                <p:nvPr/>
              </p:nvSpPr>
              <p:spPr bwMode="auto">
                <a:xfrm>
                  <a:off x="2016" y="2688"/>
                  <a:ext cx="192" cy="144"/>
                </a:xfrm>
                <a:prstGeom prst="rect">
                  <a:avLst/>
                </a:prstGeom>
                <a:solidFill>
                  <a:srgbClr val="FF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</p:grpSp>
          <p:grpSp>
            <p:nvGrpSpPr>
              <p:cNvPr id="20" name="Group 369"/>
              <p:cNvGrpSpPr>
                <a:grpSpLocks/>
              </p:cNvGrpSpPr>
              <p:nvPr/>
            </p:nvGrpSpPr>
            <p:grpSpPr bwMode="auto">
              <a:xfrm>
                <a:off x="3456" y="1824"/>
                <a:ext cx="1152" cy="864"/>
                <a:chOff x="3456" y="1824"/>
                <a:chExt cx="1152" cy="864"/>
              </a:xfrm>
            </p:grpSpPr>
            <p:sp>
              <p:nvSpPr>
                <p:cNvPr id="109610" name="Rectangle 370"/>
                <p:cNvSpPr>
                  <a:spLocks noChangeArrowheads="1"/>
                </p:cNvSpPr>
                <p:nvPr/>
              </p:nvSpPr>
              <p:spPr bwMode="auto">
                <a:xfrm>
                  <a:off x="3456" y="2544"/>
                  <a:ext cx="192" cy="144"/>
                </a:xfrm>
                <a:prstGeom prst="rect">
                  <a:avLst/>
                </a:prstGeom>
                <a:solidFill>
                  <a:srgbClr val="B3B3B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sp>
              <p:nvSpPr>
                <p:cNvPr id="109611" name="Rectangle 371"/>
                <p:cNvSpPr>
                  <a:spLocks noChangeArrowheads="1"/>
                </p:cNvSpPr>
                <p:nvPr/>
              </p:nvSpPr>
              <p:spPr bwMode="auto">
                <a:xfrm>
                  <a:off x="3840" y="2256"/>
                  <a:ext cx="192" cy="144"/>
                </a:xfrm>
                <a:prstGeom prst="rect">
                  <a:avLst/>
                </a:prstGeom>
                <a:solidFill>
                  <a:srgbClr val="B3B3B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sp>
              <p:nvSpPr>
                <p:cNvPr id="109612" name="Rectangle 372"/>
                <p:cNvSpPr>
                  <a:spLocks noChangeArrowheads="1"/>
                </p:cNvSpPr>
                <p:nvPr/>
              </p:nvSpPr>
              <p:spPr bwMode="auto">
                <a:xfrm>
                  <a:off x="4416" y="1824"/>
                  <a:ext cx="192" cy="144"/>
                </a:xfrm>
                <a:prstGeom prst="rect">
                  <a:avLst/>
                </a:prstGeom>
                <a:solidFill>
                  <a:srgbClr val="B3B3B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21" name="Group 373"/>
            <p:cNvGrpSpPr>
              <a:grpSpLocks/>
            </p:cNvGrpSpPr>
            <p:nvPr/>
          </p:nvGrpSpPr>
          <p:grpSpPr bwMode="auto">
            <a:xfrm>
              <a:off x="384" y="1824"/>
              <a:ext cx="240" cy="864"/>
              <a:chOff x="384" y="1824"/>
              <a:chExt cx="240" cy="864"/>
            </a:xfrm>
          </p:grpSpPr>
          <p:sp>
            <p:nvSpPr>
              <p:cNvPr id="109605" name="Rectangle 374"/>
              <p:cNvSpPr>
                <a:spLocks noChangeArrowheads="1"/>
              </p:cNvSpPr>
              <p:nvPr/>
            </p:nvSpPr>
            <p:spPr bwMode="auto">
              <a:xfrm>
                <a:off x="384" y="2544"/>
                <a:ext cx="240" cy="144"/>
              </a:xfrm>
              <a:prstGeom prst="rect">
                <a:avLst/>
              </a:prstGeom>
              <a:solidFill>
                <a:srgbClr val="FF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r" defTabSz="914400" eaLnBrk="0" hangingPunct="0"/>
                <a:r>
                  <a:rPr lang="en-US" sz="1000" b="1">
                    <a:latin typeface="Courier" charset="0"/>
                  </a:rPr>
                  <a:t>6</a:t>
                </a:r>
                <a:endParaRPr lang="en-US" sz="1000" b="1"/>
              </a:p>
            </p:txBody>
          </p:sp>
          <p:sp>
            <p:nvSpPr>
              <p:cNvPr id="109606" name="Rectangle 375"/>
              <p:cNvSpPr>
                <a:spLocks noChangeArrowheads="1"/>
              </p:cNvSpPr>
              <p:nvPr/>
            </p:nvSpPr>
            <p:spPr bwMode="auto">
              <a:xfrm>
                <a:off x="384" y="2256"/>
                <a:ext cx="240" cy="144"/>
              </a:xfrm>
              <a:prstGeom prst="rect">
                <a:avLst/>
              </a:prstGeom>
              <a:solidFill>
                <a:srgbClr val="FF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r" defTabSz="914400" eaLnBrk="0" hangingPunct="0"/>
                <a:r>
                  <a:rPr lang="en-US" sz="1000" b="1">
                    <a:latin typeface="Courier" charset="0"/>
                  </a:rPr>
                  <a:t>8</a:t>
                </a:r>
                <a:endParaRPr lang="en-US" sz="1000" b="1"/>
              </a:p>
            </p:txBody>
          </p:sp>
          <p:sp>
            <p:nvSpPr>
              <p:cNvPr id="109607" name="Rectangle 376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240" cy="144"/>
              </a:xfrm>
              <a:prstGeom prst="rect">
                <a:avLst/>
              </a:prstGeom>
              <a:solidFill>
                <a:srgbClr val="FF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r" defTabSz="914400" eaLnBrk="0" hangingPunct="0"/>
                <a:r>
                  <a:rPr lang="en-US" sz="1000" b="1">
                    <a:latin typeface="Courier" charset="0"/>
                  </a:rPr>
                  <a:t>11</a:t>
                </a:r>
                <a:endParaRPr lang="en-US" sz="1000" b="1"/>
              </a:p>
            </p:txBody>
          </p:sp>
        </p:grpSp>
      </p:grpSp>
      <p:grpSp>
        <p:nvGrpSpPr>
          <p:cNvPr id="22" name="Group 377"/>
          <p:cNvGrpSpPr>
            <a:grpSpLocks/>
          </p:cNvGrpSpPr>
          <p:nvPr/>
        </p:nvGrpSpPr>
        <p:grpSpPr bwMode="auto">
          <a:xfrm>
            <a:off x="609600" y="2209800"/>
            <a:ext cx="7620000" cy="685800"/>
            <a:chOff x="384" y="1392"/>
            <a:chExt cx="4800" cy="432"/>
          </a:xfrm>
        </p:grpSpPr>
        <p:grpSp>
          <p:nvGrpSpPr>
            <p:cNvPr id="23" name="Group 378"/>
            <p:cNvGrpSpPr>
              <a:grpSpLocks/>
            </p:cNvGrpSpPr>
            <p:nvPr/>
          </p:nvGrpSpPr>
          <p:grpSpPr bwMode="auto">
            <a:xfrm>
              <a:off x="3072" y="1392"/>
              <a:ext cx="2112" cy="432"/>
              <a:chOff x="3072" y="1392"/>
              <a:chExt cx="2112" cy="432"/>
            </a:xfrm>
          </p:grpSpPr>
          <p:grpSp>
            <p:nvGrpSpPr>
              <p:cNvPr id="24" name="Group 379"/>
              <p:cNvGrpSpPr>
                <a:grpSpLocks/>
              </p:cNvGrpSpPr>
              <p:nvPr/>
            </p:nvGrpSpPr>
            <p:grpSpPr bwMode="auto">
              <a:xfrm>
                <a:off x="3072" y="1392"/>
                <a:ext cx="192" cy="432"/>
                <a:chOff x="3072" y="1392"/>
                <a:chExt cx="192" cy="432"/>
              </a:xfrm>
            </p:grpSpPr>
            <p:sp>
              <p:nvSpPr>
                <p:cNvPr id="109601" name="Rectangle 380"/>
                <p:cNvSpPr>
                  <a:spLocks noChangeArrowheads="1"/>
                </p:cNvSpPr>
                <p:nvPr/>
              </p:nvSpPr>
              <p:spPr bwMode="auto">
                <a:xfrm>
                  <a:off x="3072" y="1680"/>
                  <a:ext cx="192" cy="144"/>
                </a:xfrm>
                <a:prstGeom prst="rect">
                  <a:avLst/>
                </a:prstGeom>
                <a:solidFill>
                  <a:srgbClr val="008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sp>
              <p:nvSpPr>
                <p:cNvPr id="109602" name="Rectangle 381"/>
                <p:cNvSpPr>
                  <a:spLocks noChangeArrowheads="1"/>
                </p:cNvSpPr>
                <p:nvPr/>
              </p:nvSpPr>
              <p:spPr bwMode="auto">
                <a:xfrm>
                  <a:off x="3072" y="1392"/>
                  <a:ext cx="192" cy="144"/>
                </a:xfrm>
                <a:prstGeom prst="rect">
                  <a:avLst/>
                </a:prstGeom>
                <a:solidFill>
                  <a:srgbClr val="008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</p:grpSp>
          <p:grpSp>
            <p:nvGrpSpPr>
              <p:cNvPr id="25" name="Group 382"/>
              <p:cNvGrpSpPr>
                <a:grpSpLocks/>
              </p:cNvGrpSpPr>
              <p:nvPr/>
            </p:nvGrpSpPr>
            <p:grpSpPr bwMode="auto">
              <a:xfrm>
                <a:off x="4608" y="1392"/>
                <a:ext cx="576" cy="432"/>
                <a:chOff x="4608" y="1392"/>
                <a:chExt cx="576" cy="432"/>
              </a:xfrm>
            </p:grpSpPr>
            <p:sp>
              <p:nvSpPr>
                <p:cNvPr id="109599" name="Rectangle 383"/>
                <p:cNvSpPr>
                  <a:spLocks noChangeArrowheads="1"/>
                </p:cNvSpPr>
                <p:nvPr/>
              </p:nvSpPr>
              <p:spPr bwMode="auto">
                <a:xfrm>
                  <a:off x="4608" y="1680"/>
                  <a:ext cx="192" cy="144"/>
                </a:xfrm>
                <a:prstGeom prst="rect">
                  <a:avLst/>
                </a:prstGeom>
                <a:solidFill>
                  <a:srgbClr val="B3B3B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  <p:sp>
              <p:nvSpPr>
                <p:cNvPr id="109600" name="Rectangle 384"/>
                <p:cNvSpPr>
                  <a:spLocks noChangeArrowheads="1"/>
                </p:cNvSpPr>
                <p:nvPr/>
              </p:nvSpPr>
              <p:spPr bwMode="auto">
                <a:xfrm>
                  <a:off x="4992" y="1392"/>
                  <a:ext cx="192" cy="144"/>
                </a:xfrm>
                <a:prstGeom prst="rect">
                  <a:avLst/>
                </a:prstGeom>
                <a:solidFill>
                  <a:srgbClr val="B3B3B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08000"/>
                    </a:lnSpc>
                    <a:buClr>
                      <a:srgbClr val="000000"/>
                    </a:buClr>
                    <a:buSzPct val="100000"/>
                    <a:buFont typeface="Arial" charset="0"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26" name="Group 385"/>
            <p:cNvGrpSpPr>
              <a:grpSpLocks/>
            </p:cNvGrpSpPr>
            <p:nvPr/>
          </p:nvGrpSpPr>
          <p:grpSpPr bwMode="auto">
            <a:xfrm>
              <a:off x="384" y="1392"/>
              <a:ext cx="240" cy="432"/>
              <a:chOff x="384" y="1392"/>
              <a:chExt cx="240" cy="432"/>
            </a:xfrm>
          </p:grpSpPr>
          <p:sp>
            <p:nvSpPr>
              <p:cNvPr id="109595" name="Rectangle 386"/>
              <p:cNvSpPr>
                <a:spLocks noChangeArrowheads="1"/>
              </p:cNvSpPr>
              <p:nvPr/>
            </p:nvSpPr>
            <p:spPr bwMode="auto">
              <a:xfrm>
                <a:off x="384" y="1392"/>
                <a:ext cx="240" cy="144"/>
              </a:xfrm>
              <a:prstGeom prst="rect">
                <a:avLst/>
              </a:prstGeom>
              <a:solidFill>
                <a:srgbClr val="008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r" defTabSz="914400" eaLnBrk="0" hangingPunct="0"/>
                <a:r>
                  <a:rPr lang="en-US" sz="1000" b="1">
                    <a:latin typeface="Courier" charset="0"/>
                  </a:rPr>
                  <a:t>14</a:t>
                </a:r>
                <a:endParaRPr lang="en-US" sz="1000" b="1"/>
              </a:p>
            </p:txBody>
          </p:sp>
          <p:sp>
            <p:nvSpPr>
              <p:cNvPr id="109596" name="Rectangle 387"/>
              <p:cNvSpPr>
                <a:spLocks noChangeArrowheads="1"/>
              </p:cNvSpPr>
              <p:nvPr/>
            </p:nvSpPr>
            <p:spPr bwMode="auto">
              <a:xfrm>
                <a:off x="384" y="1680"/>
                <a:ext cx="240" cy="144"/>
              </a:xfrm>
              <a:prstGeom prst="rect">
                <a:avLst/>
              </a:prstGeom>
              <a:solidFill>
                <a:srgbClr val="008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r" defTabSz="914400" eaLnBrk="0" hangingPunct="0"/>
                <a:r>
                  <a:rPr lang="en-US" sz="1000" b="1">
                    <a:latin typeface="Courier" charset="0"/>
                  </a:rPr>
                  <a:t>12</a:t>
                </a:r>
                <a:endParaRPr lang="en-US" sz="1000" b="1"/>
              </a:p>
            </p:txBody>
          </p:sp>
        </p:grpSp>
      </p:grpSp>
      <p:grpSp>
        <p:nvGrpSpPr>
          <p:cNvPr id="27" name="Group 388"/>
          <p:cNvGrpSpPr>
            <a:grpSpLocks/>
          </p:cNvGrpSpPr>
          <p:nvPr/>
        </p:nvGrpSpPr>
        <p:grpSpPr bwMode="auto">
          <a:xfrm>
            <a:off x="3962400" y="2209800"/>
            <a:ext cx="1524000" cy="3200400"/>
            <a:chOff x="2496" y="1392"/>
            <a:chExt cx="960" cy="2016"/>
          </a:xfrm>
        </p:grpSpPr>
        <p:sp>
          <p:nvSpPr>
            <p:cNvPr id="109579" name="Rectangle 389"/>
            <p:cNvSpPr>
              <a:spLocks noChangeArrowheads="1"/>
            </p:cNvSpPr>
            <p:nvPr/>
          </p:nvSpPr>
          <p:spPr bwMode="auto">
            <a:xfrm>
              <a:off x="2496" y="3264"/>
              <a:ext cx="192" cy="144"/>
            </a:xfrm>
            <a:prstGeom prst="rect">
              <a:avLst/>
            </a:prstGeom>
            <a:solidFill>
              <a:srgbClr val="8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580" name="Rectangle 390"/>
            <p:cNvSpPr>
              <a:spLocks noChangeArrowheads="1"/>
            </p:cNvSpPr>
            <p:nvPr/>
          </p:nvSpPr>
          <p:spPr bwMode="auto">
            <a:xfrm>
              <a:off x="2496" y="3120"/>
              <a:ext cx="192" cy="144"/>
            </a:xfrm>
            <a:prstGeom prst="rect">
              <a:avLst/>
            </a:prstGeom>
            <a:solidFill>
              <a:srgbClr val="8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581" name="Rectangle 391"/>
            <p:cNvSpPr>
              <a:spLocks noChangeArrowheads="1"/>
            </p:cNvSpPr>
            <p:nvPr/>
          </p:nvSpPr>
          <p:spPr bwMode="auto">
            <a:xfrm>
              <a:off x="2496" y="2976"/>
              <a:ext cx="192" cy="144"/>
            </a:xfrm>
            <a:prstGeom prst="rect">
              <a:avLst/>
            </a:prstGeom>
            <a:solidFill>
              <a:srgbClr val="8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582" name="Rectangle 392"/>
            <p:cNvSpPr>
              <a:spLocks noChangeArrowheads="1"/>
            </p:cNvSpPr>
            <p:nvPr/>
          </p:nvSpPr>
          <p:spPr bwMode="auto">
            <a:xfrm>
              <a:off x="2496" y="2832"/>
              <a:ext cx="192" cy="144"/>
            </a:xfrm>
            <a:prstGeom prst="rect">
              <a:avLst/>
            </a:prstGeom>
            <a:solidFill>
              <a:srgbClr val="8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583" name="Rectangle 393"/>
            <p:cNvSpPr>
              <a:spLocks noChangeArrowheads="1"/>
            </p:cNvSpPr>
            <p:nvPr/>
          </p:nvSpPr>
          <p:spPr bwMode="auto">
            <a:xfrm>
              <a:off x="2688" y="2688"/>
              <a:ext cx="192" cy="144"/>
            </a:xfrm>
            <a:prstGeom prst="rect">
              <a:avLst/>
            </a:prstGeom>
            <a:solidFill>
              <a:srgbClr val="8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584" name="Rectangle 394"/>
            <p:cNvSpPr>
              <a:spLocks noChangeArrowheads="1"/>
            </p:cNvSpPr>
            <p:nvPr/>
          </p:nvSpPr>
          <p:spPr bwMode="auto">
            <a:xfrm>
              <a:off x="2688" y="2400"/>
              <a:ext cx="192" cy="144"/>
            </a:xfrm>
            <a:prstGeom prst="rect">
              <a:avLst/>
            </a:prstGeom>
            <a:solidFill>
              <a:srgbClr val="8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585" name="Rectangle 395"/>
            <p:cNvSpPr>
              <a:spLocks noChangeArrowheads="1"/>
            </p:cNvSpPr>
            <p:nvPr/>
          </p:nvSpPr>
          <p:spPr bwMode="auto">
            <a:xfrm>
              <a:off x="2688" y="2112"/>
              <a:ext cx="192" cy="144"/>
            </a:xfrm>
            <a:prstGeom prst="rect">
              <a:avLst/>
            </a:prstGeom>
            <a:solidFill>
              <a:srgbClr val="8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586" name="Rectangle 396"/>
            <p:cNvSpPr>
              <a:spLocks noChangeArrowheads="1"/>
            </p:cNvSpPr>
            <p:nvPr/>
          </p:nvSpPr>
          <p:spPr bwMode="auto">
            <a:xfrm>
              <a:off x="2688" y="1968"/>
              <a:ext cx="192" cy="144"/>
            </a:xfrm>
            <a:prstGeom prst="rect">
              <a:avLst/>
            </a:prstGeom>
            <a:solidFill>
              <a:srgbClr val="8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587" name="Rectangle 397"/>
            <p:cNvSpPr>
              <a:spLocks noChangeArrowheads="1"/>
            </p:cNvSpPr>
            <p:nvPr/>
          </p:nvSpPr>
          <p:spPr bwMode="auto">
            <a:xfrm>
              <a:off x="2880" y="2544"/>
              <a:ext cx="192" cy="144"/>
            </a:xfrm>
            <a:prstGeom prst="rect">
              <a:avLst/>
            </a:prstGeom>
            <a:solidFill>
              <a:srgbClr val="8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588" name="Rectangle 398"/>
            <p:cNvSpPr>
              <a:spLocks noChangeArrowheads="1"/>
            </p:cNvSpPr>
            <p:nvPr/>
          </p:nvSpPr>
          <p:spPr bwMode="auto">
            <a:xfrm>
              <a:off x="2880" y="2256"/>
              <a:ext cx="192" cy="144"/>
            </a:xfrm>
            <a:prstGeom prst="rect">
              <a:avLst/>
            </a:prstGeom>
            <a:solidFill>
              <a:srgbClr val="8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589" name="Rectangle 399"/>
            <p:cNvSpPr>
              <a:spLocks noChangeArrowheads="1"/>
            </p:cNvSpPr>
            <p:nvPr/>
          </p:nvSpPr>
          <p:spPr bwMode="auto">
            <a:xfrm>
              <a:off x="2880" y="1824"/>
              <a:ext cx="192" cy="144"/>
            </a:xfrm>
            <a:prstGeom prst="rect">
              <a:avLst/>
            </a:prstGeom>
            <a:solidFill>
              <a:srgbClr val="8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590" name="Rectangle 400"/>
            <p:cNvSpPr>
              <a:spLocks noChangeArrowheads="1"/>
            </p:cNvSpPr>
            <p:nvPr/>
          </p:nvSpPr>
          <p:spPr bwMode="auto">
            <a:xfrm>
              <a:off x="3264" y="1536"/>
              <a:ext cx="192" cy="144"/>
            </a:xfrm>
            <a:prstGeom prst="rect">
              <a:avLst/>
            </a:prstGeom>
            <a:solidFill>
              <a:srgbClr val="8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591" name="Rectangle 401"/>
            <p:cNvSpPr>
              <a:spLocks noChangeArrowheads="1"/>
            </p:cNvSpPr>
            <p:nvPr/>
          </p:nvSpPr>
          <p:spPr bwMode="auto">
            <a:xfrm>
              <a:off x="3072" y="1392"/>
              <a:ext cx="192" cy="144"/>
            </a:xfrm>
            <a:prstGeom prst="rect">
              <a:avLst/>
            </a:prstGeom>
            <a:solidFill>
              <a:srgbClr val="8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109592" name="Rectangle 402"/>
            <p:cNvSpPr>
              <a:spLocks noChangeArrowheads="1"/>
            </p:cNvSpPr>
            <p:nvPr/>
          </p:nvSpPr>
          <p:spPr bwMode="auto">
            <a:xfrm>
              <a:off x="3072" y="1680"/>
              <a:ext cx="192" cy="144"/>
            </a:xfrm>
            <a:prstGeom prst="rect">
              <a:avLst/>
            </a:prstGeom>
            <a:solidFill>
              <a:srgbClr val="8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800"/>
            <a:ext cx="5956300" cy="1143000"/>
          </a:xfrm>
        </p:spPr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3700" y="6180435"/>
            <a:ext cx="598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Details: Price, </a:t>
            </a:r>
            <a:r>
              <a:rPr lang="en-US" sz="1800" i="1" dirty="0" err="1" smtClean="0"/>
              <a:t>Giacomoni</a:t>
            </a:r>
            <a:r>
              <a:rPr lang="en-US" sz="1800" i="1" dirty="0" smtClean="0"/>
              <a:t>, and </a:t>
            </a:r>
            <a:r>
              <a:rPr lang="en-US" sz="1800" i="1" dirty="0" err="1" smtClean="0"/>
              <a:t>Vachharajani</a:t>
            </a:r>
            <a:r>
              <a:rPr lang="en-US" sz="1800" i="1" dirty="0" smtClean="0"/>
              <a:t> PACT 2008</a:t>
            </a:r>
            <a:endParaRPr lang="en-US" sz="1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409700" y="3022600"/>
            <a:ext cx="6813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www.youtube.com/watch?v</a:t>
            </a:r>
            <a:r>
              <a:rPr lang="en-US" dirty="0" smtClean="0"/>
              <a:t>=KdeRtDrPEY4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BDD Data Structure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52400" y="1308100"/>
            <a:ext cx="2641599" cy="1562100"/>
            <a:chOff x="342901" y="1600200"/>
            <a:chExt cx="2641599" cy="1562100"/>
          </a:xfrm>
        </p:grpSpPr>
        <p:sp>
          <p:nvSpPr>
            <p:cNvPr id="26" name="TextBox 25"/>
            <p:cNvSpPr txBox="1"/>
            <p:nvPr/>
          </p:nvSpPr>
          <p:spPr>
            <a:xfrm>
              <a:off x="1332741" y="1600200"/>
              <a:ext cx="1651759" cy="156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False Arc</a:t>
              </a:r>
            </a:p>
            <a:p>
              <a:r>
                <a:rPr lang="en-US" dirty="0" smtClean="0"/>
                <a:t>Inverting</a:t>
              </a:r>
            </a:p>
            <a:p>
              <a:r>
                <a:rPr lang="en-US" dirty="0" smtClean="0"/>
                <a:t>False Arc</a:t>
              </a:r>
            </a:p>
            <a:p>
              <a:r>
                <a:rPr lang="en-US" dirty="0" smtClean="0"/>
                <a:t>True Arc</a:t>
              </a:r>
              <a:endParaRPr lang="en-US" dirty="0"/>
            </a:p>
          </p:txBody>
        </p:sp>
        <p:cxnSp>
          <p:nvCxnSpPr>
            <p:cNvPr id="27" name="AutoShape 77"/>
            <p:cNvCxnSpPr>
              <a:cxnSpLocks noChangeShapeType="1"/>
            </p:cNvCxnSpPr>
            <p:nvPr/>
          </p:nvCxnSpPr>
          <p:spPr bwMode="auto">
            <a:xfrm rot="10800000" flipV="1">
              <a:off x="465093" y="2941591"/>
              <a:ext cx="628947" cy="4946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29" name="AutoShape 87"/>
            <p:cNvCxnSpPr>
              <a:cxnSpLocks noChangeShapeType="1"/>
            </p:cNvCxnSpPr>
            <p:nvPr/>
          </p:nvCxnSpPr>
          <p:spPr bwMode="auto">
            <a:xfrm rot="10800000">
              <a:off x="439699" y="2347630"/>
              <a:ext cx="652503" cy="187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33" name="AutoShape 88"/>
            <p:cNvCxnSpPr>
              <a:cxnSpLocks noChangeShapeType="1"/>
            </p:cNvCxnSpPr>
            <p:nvPr/>
          </p:nvCxnSpPr>
          <p:spPr bwMode="auto">
            <a:xfrm rot="10800000" flipV="1">
              <a:off x="439693" y="1864492"/>
              <a:ext cx="630701" cy="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39" name="Rectangle 38"/>
            <p:cNvSpPr/>
            <p:nvPr/>
          </p:nvSpPr>
          <p:spPr bwMode="auto">
            <a:xfrm>
              <a:off x="342901" y="1639771"/>
              <a:ext cx="2463800" cy="150982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251200" y="1778000"/>
            <a:ext cx="394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F(X,Y,Z) = </a:t>
            </a:r>
            <a:r>
              <a:rPr lang="en-US" sz="2800" i="1" dirty="0" err="1" smtClean="0"/>
              <a:t>x’y</a:t>
            </a:r>
            <a:r>
              <a:rPr lang="en-US" sz="2800" i="1" dirty="0" smtClean="0"/>
              <a:t> + </a:t>
            </a:r>
            <a:r>
              <a:rPr lang="en-US" sz="2800" i="1" dirty="0" err="1" smtClean="0"/>
              <a:t>xy</a:t>
            </a:r>
            <a:r>
              <a:rPr lang="en-US" sz="2800" i="1" dirty="0" smtClean="0"/>
              <a:t>’ + </a:t>
            </a:r>
            <a:r>
              <a:rPr lang="en-US" sz="2800" i="1" dirty="0" err="1" smtClean="0"/>
              <a:t>z</a:t>
            </a:r>
            <a:endParaRPr lang="en-US" sz="2800" i="1" dirty="0"/>
          </a:p>
        </p:txBody>
      </p:sp>
      <p:sp>
        <p:nvSpPr>
          <p:cNvPr id="5" name="Rectangle 70"/>
          <p:cNvSpPr>
            <a:spLocks noChangeArrowheads="1"/>
          </p:cNvSpPr>
          <p:nvPr/>
        </p:nvSpPr>
        <p:spPr bwMode="auto">
          <a:xfrm>
            <a:off x="2919413" y="5684838"/>
            <a:ext cx="534987" cy="4048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/>
              <a:t>1</a:t>
            </a:r>
          </a:p>
        </p:txBody>
      </p:sp>
      <p:sp>
        <p:nvSpPr>
          <p:cNvPr id="6" name="Oval 71"/>
          <p:cNvSpPr>
            <a:spLocks noChangeArrowheads="1"/>
          </p:cNvSpPr>
          <p:nvPr/>
        </p:nvSpPr>
        <p:spPr bwMode="auto">
          <a:xfrm>
            <a:off x="2617788" y="3411538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/>
              <a:t>X</a:t>
            </a:r>
          </a:p>
        </p:txBody>
      </p:sp>
      <p:sp>
        <p:nvSpPr>
          <p:cNvPr id="7" name="Oval 72"/>
          <p:cNvSpPr>
            <a:spLocks noChangeArrowheads="1"/>
          </p:cNvSpPr>
          <p:nvPr/>
        </p:nvSpPr>
        <p:spPr bwMode="auto">
          <a:xfrm>
            <a:off x="3830638" y="4379913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/>
              <a:t>Y</a:t>
            </a:r>
          </a:p>
        </p:txBody>
      </p:sp>
      <p:sp>
        <p:nvSpPr>
          <p:cNvPr id="9" name="Oval 74"/>
          <p:cNvSpPr>
            <a:spLocks noChangeArrowheads="1"/>
          </p:cNvSpPr>
          <p:nvPr/>
        </p:nvSpPr>
        <p:spPr bwMode="auto">
          <a:xfrm>
            <a:off x="3236913" y="5032375"/>
            <a:ext cx="42068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/>
              <a:t>Z</a:t>
            </a:r>
          </a:p>
        </p:txBody>
      </p:sp>
      <p:cxnSp>
        <p:nvCxnSpPr>
          <p:cNvPr id="10" name="AutoShape 75"/>
          <p:cNvCxnSpPr>
            <a:cxnSpLocks noChangeShapeType="1"/>
            <a:stCxn id="6" idx="4"/>
            <a:endCxn id="7" idx="0"/>
          </p:cNvCxnSpPr>
          <p:nvPr/>
        </p:nvCxnSpPr>
        <p:spPr bwMode="auto">
          <a:xfrm rot="16200000" flipH="1">
            <a:off x="3110707" y="3452813"/>
            <a:ext cx="641350" cy="1212850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12" name="AutoShape 77"/>
          <p:cNvCxnSpPr>
            <a:cxnSpLocks noChangeShapeType="1"/>
            <a:endCxn id="6" idx="0"/>
          </p:cNvCxnSpPr>
          <p:nvPr/>
        </p:nvCxnSpPr>
        <p:spPr bwMode="auto">
          <a:xfrm flipH="1">
            <a:off x="2825750" y="3068638"/>
            <a:ext cx="17462" cy="342900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sp>
        <p:nvSpPr>
          <p:cNvPr id="19" name="Oval 85"/>
          <p:cNvSpPr>
            <a:spLocks noChangeArrowheads="1"/>
          </p:cNvSpPr>
          <p:nvPr/>
        </p:nvSpPr>
        <p:spPr bwMode="auto">
          <a:xfrm>
            <a:off x="1427163" y="4379913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/>
              <a:t>Y</a:t>
            </a:r>
          </a:p>
        </p:txBody>
      </p:sp>
      <p:cxnSp>
        <p:nvCxnSpPr>
          <p:cNvPr id="21" name="AutoShape 87"/>
          <p:cNvCxnSpPr>
            <a:cxnSpLocks noChangeShapeType="1"/>
            <a:stCxn id="6" idx="4"/>
            <a:endCxn id="19" idx="0"/>
          </p:cNvCxnSpPr>
          <p:nvPr/>
        </p:nvCxnSpPr>
        <p:spPr bwMode="auto">
          <a:xfrm rot="5400000">
            <a:off x="1908970" y="3463926"/>
            <a:ext cx="641350" cy="1190625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sp>
        <p:nvSpPr>
          <p:cNvPr id="50" name="Oval 74"/>
          <p:cNvSpPr>
            <a:spLocks noChangeArrowheads="1"/>
          </p:cNvSpPr>
          <p:nvPr/>
        </p:nvSpPr>
        <p:spPr bwMode="auto">
          <a:xfrm>
            <a:off x="4468813" y="5057775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/>
              <a:t>Z</a:t>
            </a:r>
          </a:p>
        </p:txBody>
      </p:sp>
      <p:sp>
        <p:nvSpPr>
          <p:cNvPr id="51" name="Oval 74"/>
          <p:cNvSpPr>
            <a:spLocks noChangeArrowheads="1"/>
          </p:cNvSpPr>
          <p:nvPr/>
        </p:nvSpPr>
        <p:spPr bwMode="auto">
          <a:xfrm>
            <a:off x="862013" y="5070475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/>
              <a:t>Z</a:t>
            </a:r>
          </a:p>
        </p:txBody>
      </p:sp>
      <p:sp>
        <p:nvSpPr>
          <p:cNvPr id="52" name="Oval 74"/>
          <p:cNvSpPr>
            <a:spLocks noChangeArrowheads="1"/>
          </p:cNvSpPr>
          <p:nvPr/>
        </p:nvSpPr>
        <p:spPr bwMode="auto">
          <a:xfrm>
            <a:off x="2068513" y="5019675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/>
              <a:t>Z</a:t>
            </a:r>
          </a:p>
        </p:txBody>
      </p:sp>
      <p:sp>
        <p:nvSpPr>
          <p:cNvPr id="53" name="Rectangle 70"/>
          <p:cNvSpPr>
            <a:spLocks noChangeArrowheads="1"/>
          </p:cNvSpPr>
          <p:nvPr/>
        </p:nvSpPr>
        <p:spPr bwMode="auto">
          <a:xfrm>
            <a:off x="1712913" y="5710238"/>
            <a:ext cx="534987" cy="4048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/>
              <a:t>1</a:t>
            </a:r>
          </a:p>
        </p:txBody>
      </p:sp>
      <p:sp>
        <p:nvSpPr>
          <p:cNvPr id="54" name="Rectangle 70"/>
          <p:cNvSpPr>
            <a:spLocks noChangeArrowheads="1"/>
          </p:cNvSpPr>
          <p:nvPr/>
        </p:nvSpPr>
        <p:spPr bwMode="auto">
          <a:xfrm>
            <a:off x="2309813" y="5697538"/>
            <a:ext cx="534987" cy="4048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/>
              <a:t>1</a:t>
            </a:r>
          </a:p>
        </p:txBody>
      </p:sp>
      <p:sp>
        <p:nvSpPr>
          <p:cNvPr id="55" name="Rectangle 70"/>
          <p:cNvSpPr>
            <a:spLocks noChangeArrowheads="1"/>
          </p:cNvSpPr>
          <p:nvPr/>
        </p:nvSpPr>
        <p:spPr bwMode="auto">
          <a:xfrm>
            <a:off x="481013" y="5697538"/>
            <a:ext cx="534987" cy="4048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 smtClean="0"/>
              <a:t>0</a:t>
            </a:r>
            <a:endParaRPr lang="en-US" sz="1800" dirty="0"/>
          </a:p>
        </p:txBody>
      </p:sp>
      <p:sp>
        <p:nvSpPr>
          <p:cNvPr id="56" name="Rectangle 70"/>
          <p:cNvSpPr>
            <a:spLocks noChangeArrowheads="1"/>
          </p:cNvSpPr>
          <p:nvPr/>
        </p:nvSpPr>
        <p:spPr bwMode="auto">
          <a:xfrm>
            <a:off x="4113213" y="5697538"/>
            <a:ext cx="534987" cy="4048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 smtClean="0"/>
              <a:t>0</a:t>
            </a:r>
            <a:endParaRPr lang="en-US" sz="1800" dirty="0"/>
          </a:p>
        </p:txBody>
      </p:sp>
      <p:cxnSp>
        <p:nvCxnSpPr>
          <p:cNvPr id="76" name="AutoShape 75"/>
          <p:cNvCxnSpPr>
            <a:cxnSpLocks noChangeShapeType="1"/>
            <a:stCxn id="7" idx="5"/>
            <a:endCxn id="50" idx="0"/>
          </p:cNvCxnSpPr>
          <p:nvPr/>
        </p:nvCxnSpPr>
        <p:spPr bwMode="auto">
          <a:xfrm rot="16200000" flipH="1">
            <a:off x="4230775" y="4612567"/>
            <a:ext cx="398729" cy="491685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80" name="AutoShape 75"/>
          <p:cNvCxnSpPr>
            <a:cxnSpLocks noChangeShapeType="1"/>
            <a:stCxn id="19" idx="5"/>
            <a:endCxn id="52" idx="0"/>
          </p:cNvCxnSpPr>
          <p:nvPr/>
        </p:nvCxnSpPr>
        <p:spPr bwMode="auto">
          <a:xfrm rot="16200000" flipH="1">
            <a:off x="1847938" y="4591930"/>
            <a:ext cx="360629" cy="494860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sp>
        <p:nvSpPr>
          <p:cNvPr id="88" name="Rectangle 70"/>
          <p:cNvSpPr>
            <a:spLocks noChangeArrowheads="1"/>
          </p:cNvSpPr>
          <p:nvPr/>
        </p:nvSpPr>
        <p:spPr bwMode="auto">
          <a:xfrm>
            <a:off x="3529013" y="5697538"/>
            <a:ext cx="534987" cy="4048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/>
              <a:t>1</a:t>
            </a:r>
          </a:p>
        </p:txBody>
      </p:sp>
      <p:sp>
        <p:nvSpPr>
          <p:cNvPr id="90" name="Rectangle 70"/>
          <p:cNvSpPr>
            <a:spLocks noChangeArrowheads="1"/>
          </p:cNvSpPr>
          <p:nvPr/>
        </p:nvSpPr>
        <p:spPr bwMode="auto">
          <a:xfrm>
            <a:off x="4710113" y="5684838"/>
            <a:ext cx="534987" cy="4048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/>
              <a:t>1</a:t>
            </a:r>
          </a:p>
        </p:txBody>
      </p:sp>
      <p:sp>
        <p:nvSpPr>
          <p:cNvPr id="91" name="Rectangle 70"/>
          <p:cNvSpPr>
            <a:spLocks noChangeArrowheads="1"/>
          </p:cNvSpPr>
          <p:nvPr/>
        </p:nvSpPr>
        <p:spPr bwMode="auto">
          <a:xfrm>
            <a:off x="1103313" y="5697538"/>
            <a:ext cx="534987" cy="4048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/>
              <a:t>1</a:t>
            </a:r>
          </a:p>
        </p:txBody>
      </p:sp>
      <p:cxnSp>
        <p:nvCxnSpPr>
          <p:cNvPr id="103" name="AutoShape 75"/>
          <p:cNvCxnSpPr>
            <a:cxnSpLocks noChangeShapeType="1"/>
            <a:stCxn id="50" idx="5"/>
            <a:endCxn id="90" idx="0"/>
          </p:cNvCxnSpPr>
          <p:nvPr/>
        </p:nvCxnSpPr>
        <p:spPr bwMode="auto">
          <a:xfrm rot="16200000" flipH="1">
            <a:off x="4726074" y="5433305"/>
            <a:ext cx="347930" cy="155135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106" name="AutoShape 75"/>
          <p:cNvCxnSpPr>
            <a:cxnSpLocks noChangeShapeType="1"/>
            <a:stCxn id="9" idx="5"/>
            <a:endCxn id="88" idx="0"/>
          </p:cNvCxnSpPr>
          <p:nvPr/>
        </p:nvCxnSpPr>
        <p:spPr bwMode="auto">
          <a:xfrm rot="16200000" flipH="1">
            <a:off x="3503234" y="5404265"/>
            <a:ext cx="386030" cy="200515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109" name="AutoShape 75"/>
          <p:cNvCxnSpPr>
            <a:cxnSpLocks noChangeShapeType="1"/>
            <a:stCxn id="52" idx="5"/>
            <a:endCxn id="54" idx="0"/>
          </p:cNvCxnSpPr>
          <p:nvPr/>
        </p:nvCxnSpPr>
        <p:spPr bwMode="auto">
          <a:xfrm rot="16200000" flipH="1">
            <a:off x="2300374" y="5420605"/>
            <a:ext cx="398730" cy="155135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112" name="AutoShape 75"/>
          <p:cNvCxnSpPr>
            <a:cxnSpLocks noChangeShapeType="1"/>
            <a:stCxn id="51" idx="5"/>
            <a:endCxn id="91" idx="0"/>
          </p:cNvCxnSpPr>
          <p:nvPr/>
        </p:nvCxnSpPr>
        <p:spPr bwMode="auto">
          <a:xfrm rot="16200000" flipH="1">
            <a:off x="1119274" y="5446005"/>
            <a:ext cx="347930" cy="155135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115" name="AutoShape 87"/>
          <p:cNvCxnSpPr>
            <a:cxnSpLocks noChangeShapeType="1"/>
            <a:stCxn id="19" idx="3"/>
            <a:endCxn id="51" idx="0"/>
          </p:cNvCxnSpPr>
          <p:nvPr/>
        </p:nvCxnSpPr>
        <p:spPr bwMode="auto">
          <a:xfrm rot="5400000">
            <a:off x="1072798" y="4655431"/>
            <a:ext cx="411429" cy="418659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118" name="AutoShape 87"/>
          <p:cNvCxnSpPr>
            <a:cxnSpLocks noChangeShapeType="1"/>
            <a:stCxn id="9" idx="0"/>
            <a:endCxn id="7" idx="3"/>
          </p:cNvCxnSpPr>
          <p:nvPr/>
        </p:nvCxnSpPr>
        <p:spPr bwMode="auto">
          <a:xfrm rot="5400000" flipH="1" flipV="1">
            <a:off x="3482622" y="4623682"/>
            <a:ext cx="373329" cy="444059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121" name="AutoShape 87"/>
          <p:cNvCxnSpPr>
            <a:cxnSpLocks noChangeShapeType="1"/>
            <a:stCxn id="55" idx="0"/>
            <a:endCxn id="51" idx="3"/>
          </p:cNvCxnSpPr>
          <p:nvPr/>
        </p:nvCxnSpPr>
        <p:spPr bwMode="auto">
          <a:xfrm rot="5400000" flipH="1" flipV="1">
            <a:off x="661634" y="5436481"/>
            <a:ext cx="347930" cy="174184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124" name="AutoShape 87"/>
          <p:cNvCxnSpPr>
            <a:cxnSpLocks noChangeShapeType="1"/>
            <a:stCxn id="52" idx="3"/>
            <a:endCxn id="53" idx="0"/>
          </p:cNvCxnSpPr>
          <p:nvPr/>
        </p:nvCxnSpPr>
        <p:spPr bwMode="auto">
          <a:xfrm rot="5400000">
            <a:off x="1849084" y="5430131"/>
            <a:ext cx="411430" cy="148784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127" name="AutoShape 87"/>
          <p:cNvCxnSpPr>
            <a:cxnSpLocks noChangeShapeType="1"/>
            <a:stCxn id="5" idx="0"/>
            <a:endCxn id="9" idx="3"/>
          </p:cNvCxnSpPr>
          <p:nvPr/>
        </p:nvCxnSpPr>
        <p:spPr bwMode="auto">
          <a:xfrm rot="5400000" flipH="1" flipV="1">
            <a:off x="3056049" y="5442366"/>
            <a:ext cx="373330" cy="111614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130" name="AutoShape 87"/>
          <p:cNvCxnSpPr>
            <a:cxnSpLocks noChangeShapeType="1"/>
            <a:stCxn id="50" idx="3"/>
            <a:endCxn id="56" idx="0"/>
          </p:cNvCxnSpPr>
          <p:nvPr/>
        </p:nvCxnSpPr>
        <p:spPr bwMode="auto">
          <a:xfrm rot="5400000">
            <a:off x="4274784" y="5442831"/>
            <a:ext cx="360630" cy="148784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sp>
        <p:nvSpPr>
          <p:cNvPr id="134" name="Oval 71"/>
          <p:cNvSpPr>
            <a:spLocks noChangeArrowheads="1"/>
          </p:cNvSpPr>
          <p:nvPr/>
        </p:nvSpPr>
        <p:spPr bwMode="auto">
          <a:xfrm>
            <a:off x="6923088" y="3513138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/>
              <a:t>X</a:t>
            </a:r>
          </a:p>
        </p:txBody>
      </p:sp>
      <p:sp>
        <p:nvSpPr>
          <p:cNvPr id="136" name="Oval 85"/>
          <p:cNvSpPr>
            <a:spLocks noChangeArrowheads="1"/>
          </p:cNvSpPr>
          <p:nvPr/>
        </p:nvSpPr>
        <p:spPr bwMode="auto">
          <a:xfrm>
            <a:off x="6481763" y="4138613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/>
              <a:t>Y</a:t>
            </a:r>
          </a:p>
        </p:txBody>
      </p:sp>
      <p:sp>
        <p:nvSpPr>
          <p:cNvPr id="137" name="Oval 74"/>
          <p:cNvSpPr>
            <a:spLocks noChangeArrowheads="1"/>
          </p:cNvSpPr>
          <p:nvPr/>
        </p:nvSpPr>
        <p:spPr bwMode="auto">
          <a:xfrm>
            <a:off x="6894513" y="4829175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 dirty="0"/>
              <a:t>Z</a:t>
            </a:r>
          </a:p>
        </p:txBody>
      </p:sp>
      <p:sp>
        <p:nvSpPr>
          <p:cNvPr id="141" name="Oval 85"/>
          <p:cNvSpPr>
            <a:spLocks noChangeArrowheads="1"/>
          </p:cNvSpPr>
          <p:nvPr/>
        </p:nvSpPr>
        <p:spPr bwMode="auto">
          <a:xfrm>
            <a:off x="7319963" y="4151313"/>
            <a:ext cx="414337" cy="3270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b="1"/>
              <a:t>Y</a:t>
            </a:r>
          </a:p>
        </p:txBody>
      </p:sp>
      <p:sp>
        <p:nvSpPr>
          <p:cNvPr id="142" name="Rectangle 70"/>
          <p:cNvSpPr>
            <a:spLocks noChangeArrowheads="1"/>
          </p:cNvSpPr>
          <p:nvPr/>
        </p:nvSpPr>
        <p:spPr bwMode="auto">
          <a:xfrm>
            <a:off x="6869113" y="5634038"/>
            <a:ext cx="534987" cy="4048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/>
              <a:t>1</a:t>
            </a:r>
          </a:p>
        </p:txBody>
      </p:sp>
      <p:cxnSp>
        <p:nvCxnSpPr>
          <p:cNvPr id="143" name="AutoShape 77"/>
          <p:cNvCxnSpPr>
            <a:cxnSpLocks noChangeShapeType="1"/>
            <a:endCxn id="134" idx="0"/>
          </p:cNvCxnSpPr>
          <p:nvPr/>
        </p:nvCxnSpPr>
        <p:spPr bwMode="auto">
          <a:xfrm rot="5400000">
            <a:off x="6936185" y="3123011"/>
            <a:ext cx="584200" cy="196055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145" name="AutoShape 77"/>
          <p:cNvCxnSpPr>
            <a:cxnSpLocks noChangeShapeType="1"/>
            <a:stCxn id="134" idx="3"/>
            <a:endCxn id="136" idx="0"/>
          </p:cNvCxnSpPr>
          <p:nvPr/>
        </p:nvCxnSpPr>
        <p:spPr bwMode="auto">
          <a:xfrm rot="5400000">
            <a:off x="6663178" y="3818025"/>
            <a:ext cx="346342" cy="294834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148" name="AutoShape 77"/>
          <p:cNvCxnSpPr>
            <a:cxnSpLocks noChangeShapeType="1"/>
            <a:stCxn id="136" idx="5"/>
            <a:endCxn id="137" idx="1"/>
          </p:cNvCxnSpPr>
          <p:nvPr/>
        </p:nvCxnSpPr>
        <p:spPr bwMode="auto">
          <a:xfrm rot="16200000" flipH="1">
            <a:off x="6665646" y="4587521"/>
            <a:ext cx="459321" cy="119769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57" name="AutoShape 82"/>
          <p:cNvCxnSpPr>
            <a:cxnSpLocks noChangeShapeType="1"/>
            <a:stCxn id="136" idx="3"/>
            <a:endCxn id="142" idx="1"/>
          </p:cNvCxnSpPr>
          <p:nvPr/>
        </p:nvCxnSpPr>
        <p:spPr bwMode="auto">
          <a:xfrm rot="16200000" flipH="1">
            <a:off x="5996428" y="4963759"/>
            <a:ext cx="1418699" cy="326672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2" name="AutoShape 82"/>
          <p:cNvCxnSpPr>
            <a:cxnSpLocks noChangeShapeType="1"/>
            <a:stCxn id="141" idx="5"/>
            <a:endCxn id="142" idx="3"/>
          </p:cNvCxnSpPr>
          <p:nvPr/>
        </p:nvCxnSpPr>
        <p:spPr bwMode="auto">
          <a:xfrm rot="5400000">
            <a:off x="6835862" y="4998684"/>
            <a:ext cx="1405999" cy="269522"/>
          </a:xfrm>
          <a:prstGeom prst="curvedConnector2">
            <a:avLst/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68" name="AutoShape 82"/>
          <p:cNvCxnSpPr>
            <a:cxnSpLocks noChangeShapeType="1"/>
            <a:stCxn id="137" idx="5"/>
            <a:endCxn id="142" idx="0"/>
          </p:cNvCxnSpPr>
          <p:nvPr/>
        </p:nvCxnSpPr>
        <p:spPr bwMode="auto">
          <a:xfrm rot="5400000">
            <a:off x="6929525" y="5315391"/>
            <a:ext cx="525730" cy="111565"/>
          </a:xfrm>
          <a:prstGeom prst="curvedConnector3">
            <a:avLst>
              <a:gd name="adj1" fmla="val 54831"/>
            </a:avLst>
          </a:prstGeom>
          <a:noFill/>
          <a:ln w="25400">
            <a:solidFill>
              <a:srgbClr val="3333CC"/>
            </a:solidFill>
            <a:round/>
            <a:headEnd/>
            <a:tailEnd/>
          </a:ln>
        </p:spPr>
      </p:cxnSp>
      <p:cxnSp>
        <p:nvCxnSpPr>
          <p:cNvPr id="72" name="AutoShape 82"/>
          <p:cNvCxnSpPr>
            <a:cxnSpLocks noChangeShapeType="1"/>
            <a:stCxn id="137" idx="3"/>
            <a:endCxn id="142" idx="0"/>
          </p:cNvCxnSpPr>
          <p:nvPr/>
        </p:nvCxnSpPr>
        <p:spPr bwMode="auto">
          <a:xfrm rot="16200000" flipH="1">
            <a:off x="6783034" y="5280465"/>
            <a:ext cx="525730" cy="181416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</p:spPr>
      </p:cxnSp>
      <p:cxnSp>
        <p:nvCxnSpPr>
          <p:cNvPr id="81" name="AutoShape 87"/>
          <p:cNvCxnSpPr>
            <a:cxnSpLocks noChangeShapeType="1"/>
            <a:stCxn id="141" idx="0"/>
            <a:endCxn id="134" idx="5"/>
          </p:cNvCxnSpPr>
          <p:nvPr/>
        </p:nvCxnSpPr>
        <p:spPr bwMode="auto">
          <a:xfrm rot="16200000" flipV="1">
            <a:off x="7222419" y="3846599"/>
            <a:ext cx="359042" cy="250385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  <p:cxnSp>
        <p:nvCxnSpPr>
          <p:cNvPr id="86" name="AutoShape 87"/>
          <p:cNvCxnSpPr>
            <a:cxnSpLocks noChangeShapeType="1"/>
            <a:stCxn id="137" idx="7"/>
            <a:endCxn id="141" idx="3"/>
          </p:cNvCxnSpPr>
          <p:nvPr/>
        </p:nvCxnSpPr>
        <p:spPr bwMode="auto">
          <a:xfrm rot="5400000" flipH="1" flipV="1">
            <a:off x="7091096" y="4587523"/>
            <a:ext cx="446621" cy="132469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Trace BDD </a:t>
            </a:r>
            <a:r>
              <a:rPr lang="en-US" dirty="0"/>
              <a:t>Construction</a:t>
            </a:r>
          </a:p>
        </p:txBody>
      </p:sp>
      <p:sp>
        <p:nvSpPr>
          <p:cNvPr id="238608" name="Text Box 16"/>
          <p:cNvSpPr txBox="1">
            <a:spLocks noChangeArrowheads="1"/>
          </p:cNvSpPr>
          <p:nvPr/>
        </p:nvSpPr>
        <p:spPr bwMode="auto">
          <a:xfrm>
            <a:off x="6010275" y="5692775"/>
            <a:ext cx="219392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/>
              <a:t>I</a:t>
            </a:r>
            <a:r>
              <a:rPr lang="en-US" sz="1800" baseline="-25000"/>
              <a:t>t </a:t>
            </a:r>
            <a:r>
              <a:rPr lang="en-US" sz="1800"/>
              <a:t>= (X’ * Y’ * Z’ * W’)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5902325" y="1344613"/>
            <a:ext cx="1365250" cy="4349750"/>
            <a:chOff x="3142" y="858"/>
            <a:chExt cx="860" cy="2740"/>
          </a:xfrm>
        </p:grpSpPr>
        <p:sp>
          <p:nvSpPr>
            <p:cNvPr id="42051" name="Rectangle 30"/>
            <p:cNvSpPr>
              <a:spLocks noChangeArrowheads="1"/>
            </p:cNvSpPr>
            <p:nvPr/>
          </p:nvSpPr>
          <p:spPr bwMode="auto">
            <a:xfrm>
              <a:off x="3168" y="3343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/>
                <a:t>1</a:t>
              </a:r>
            </a:p>
          </p:txBody>
        </p:sp>
        <p:sp>
          <p:nvSpPr>
            <p:cNvPr id="42052" name="Oval 20"/>
            <p:cNvSpPr>
              <a:spLocks noChangeArrowheads="1"/>
            </p:cNvSpPr>
            <p:nvPr/>
          </p:nvSpPr>
          <p:spPr bwMode="auto">
            <a:xfrm>
              <a:off x="3578" y="1287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X</a:t>
              </a:r>
            </a:p>
          </p:txBody>
        </p:sp>
        <p:sp>
          <p:nvSpPr>
            <p:cNvPr id="42053" name="Oval 22"/>
            <p:cNvSpPr>
              <a:spLocks noChangeArrowheads="1"/>
            </p:cNvSpPr>
            <p:nvPr/>
          </p:nvSpPr>
          <p:spPr bwMode="auto">
            <a:xfrm>
              <a:off x="3438" y="1763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Y</a:t>
              </a:r>
            </a:p>
          </p:txBody>
        </p:sp>
        <p:sp>
          <p:nvSpPr>
            <p:cNvPr id="42054" name="Oval 23"/>
            <p:cNvSpPr>
              <a:spLocks noChangeArrowheads="1"/>
            </p:cNvSpPr>
            <p:nvPr/>
          </p:nvSpPr>
          <p:spPr bwMode="auto">
            <a:xfrm>
              <a:off x="3316" y="2208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W</a:t>
              </a:r>
            </a:p>
          </p:txBody>
        </p:sp>
        <p:sp>
          <p:nvSpPr>
            <p:cNvPr id="42055" name="Oval 24"/>
            <p:cNvSpPr>
              <a:spLocks noChangeArrowheads="1"/>
            </p:cNvSpPr>
            <p:nvPr/>
          </p:nvSpPr>
          <p:spPr bwMode="auto">
            <a:xfrm>
              <a:off x="3142" y="2610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Z</a:t>
              </a:r>
            </a:p>
          </p:txBody>
        </p:sp>
        <p:cxnSp>
          <p:nvCxnSpPr>
            <p:cNvPr id="42056" name="AutoShape 25"/>
            <p:cNvCxnSpPr>
              <a:cxnSpLocks noChangeShapeType="1"/>
              <a:stCxn id="42052" idx="4"/>
              <a:endCxn id="42053" idx="0"/>
            </p:cNvCxnSpPr>
            <p:nvPr/>
          </p:nvCxnSpPr>
          <p:spPr bwMode="auto">
            <a:xfrm flipH="1">
              <a:off x="3569" y="1493"/>
              <a:ext cx="139" cy="270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42057" name="Rectangle 26"/>
            <p:cNvSpPr>
              <a:spLocks noChangeArrowheads="1"/>
            </p:cNvSpPr>
            <p:nvPr/>
          </p:nvSpPr>
          <p:spPr bwMode="auto">
            <a:xfrm>
              <a:off x="3665" y="858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cxnSp>
          <p:nvCxnSpPr>
            <p:cNvPr id="42058" name="AutoShape 27"/>
            <p:cNvCxnSpPr>
              <a:cxnSpLocks noChangeShapeType="1"/>
              <a:stCxn id="42057" idx="2"/>
              <a:endCxn id="42052" idx="0"/>
            </p:cNvCxnSpPr>
            <p:nvPr/>
          </p:nvCxnSpPr>
          <p:spPr bwMode="auto">
            <a:xfrm flipH="1">
              <a:off x="3708" y="1113"/>
              <a:ext cx="125" cy="174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42059" name="AutoShape 28"/>
            <p:cNvCxnSpPr>
              <a:cxnSpLocks noChangeShapeType="1"/>
              <a:stCxn id="42053" idx="4"/>
              <a:endCxn id="42054" idx="0"/>
            </p:cNvCxnSpPr>
            <p:nvPr/>
          </p:nvCxnSpPr>
          <p:spPr bwMode="auto">
            <a:xfrm flipH="1">
              <a:off x="3446" y="1969"/>
              <a:ext cx="123" cy="239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2060" name="AutoShape 29"/>
            <p:cNvCxnSpPr>
              <a:cxnSpLocks noChangeShapeType="1"/>
              <a:stCxn id="42054" idx="4"/>
              <a:endCxn id="42055" idx="0"/>
            </p:cNvCxnSpPr>
            <p:nvPr/>
          </p:nvCxnSpPr>
          <p:spPr bwMode="auto">
            <a:xfrm flipH="1">
              <a:off x="3272" y="2414"/>
              <a:ext cx="174" cy="196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2061" name="AutoShape 31"/>
            <p:cNvCxnSpPr>
              <a:cxnSpLocks noChangeShapeType="1"/>
              <a:stCxn id="42055" idx="4"/>
              <a:endCxn id="42051" idx="0"/>
            </p:cNvCxnSpPr>
            <p:nvPr/>
          </p:nvCxnSpPr>
          <p:spPr bwMode="auto">
            <a:xfrm>
              <a:off x="3273" y="2816"/>
              <a:ext cx="64" cy="527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2062" name="AutoShape 32"/>
            <p:cNvCxnSpPr>
              <a:cxnSpLocks noChangeShapeType="1"/>
              <a:stCxn id="42052" idx="5"/>
              <a:endCxn id="42051" idx="3"/>
            </p:cNvCxnSpPr>
            <p:nvPr/>
          </p:nvCxnSpPr>
          <p:spPr bwMode="auto">
            <a:xfrm rot="5400000">
              <a:off x="2649" y="2319"/>
              <a:ext cx="2008" cy="296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42063" name="AutoShape 33"/>
            <p:cNvCxnSpPr>
              <a:cxnSpLocks noChangeShapeType="1"/>
              <a:stCxn id="42053" idx="5"/>
              <a:endCxn id="42051" idx="3"/>
            </p:cNvCxnSpPr>
            <p:nvPr/>
          </p:nvCxnSpPr>
          <p:spPr bwMode="auto">
            <a:xfrm rot="5400000">
              <a:off x="2817" y="2627"/>
              <a:ext cx="1532" cy="156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42064" name="AutoShape 34"/>
            <p:cNvCxnSpPr>
              <a:cxnSpLocks noChangeShapeType="1"/>
              <a:stCxn id="42055" idx="5"/>
              <a:endCxn id="42051" idx="0"/>
            </p:cNvCxnSpPr>
            <p:nvPr/>
          </p:nvCxnSpPr>
          <p:spPr bwMode="auto">
            <a:xfrm rot="5400000">
              <a:off x="3072" y="3051"/>
              <a:ext cx="557" cy="28"/>
            </a:xfrm>
            <a:prstGeom prst="curvedConnector3">
              <a:avLst>
                <a:gd name="adj1" fmla="val 52602"/>
              </a:avLst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42065" name="AutoShape 35"/>
            <p:cNvCxnSpPr>
              <a:cxnSpLocks noChangeShapeType="1"/>
              <a:stCxn id="42054" idx="5"/>
              <a:endCxn id="42051" idx="3"/>
            </p:cNvCxnSpPr>
            <p:nvPr/>
          </p:nvCxnSpPr>
          <p:spPr bwMode="auto">
            <a:xfrm rot="5400000">
              <a:off x="2978" y="2911"/>
              <a:ext cx="1087" cy="33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sp>
        <p:nvSpPr>
          <p:cNvPr id="238632" name="Text Box 40"/>
          <p:cNvSpPr txBox="1">
            <a:spLocks noChangeArrowheads="1"/>
          </p:cNvSpPr>
          <p:nvPr/>
        </p:nvSpPr>
        <p:spPr bwMode="auto">
          <a:xfrm>
            <a:off x="5368925" y="5641975"/>
            <a:ext cx="199072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/>
              <a:t>I</a:t>
            </a:r>
            <a:r>
              <a:rPr lang="en-US" sz="1800" baseline="-25000"/>
              <a:t>t </a:t>
            </a:r>
            <a:r>
              <a:rPr lang="en-US" sz="1800"/>
              <a:t>= (X * Y * Z * W)</a:t>
            </a:r>
          </a:p>
        </p:txBody>
      </p:sp>
      <p:sp>
        <p:nvSpPr>
          <p:cNvPr id="238636" name="Text Box 44"/>
          <p:cNvSpPr txBox="1">
            <a:spLocks noChangeArrowheads="1"/>
          </p:cNvSpPr>
          <p:nvPr/>
        </p:nvSpPr>
        <p:spPr bwMode="auto">
          <a:xfrm>
            <a:off x="4378325" y="3362325"/>
            <a:ext cx="3651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/>
              <a:t>=</a:t>
            </a:r>
          </a:p>
        </p:txBody>
      </p:sp>
      <p:sp>
        <p:nvSpPr>
          <p:cNvPr id="238637" name="Text Box 45"/>
          <p:cNvSpPr txBox="1">
            <a:spLocks noChangeArrowheads="1"/>
          </p:cNvSpPr>
          <p:nvPr/>
        </p:nvSpPr>
        <p:spPr bwMode="auto">
          <a:xfrm>
            <a:off x="5661025" y="3246438"/>
            <a:ext cx="4270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3600"/>
              <a:t>+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6743700" y="1379538"/>
            <a:ext cx="1174750" cy="4387850"/>
            <a:chOff x="4712" y="808"/>
            <a:chExt cx="740" cy="2764"/>
          </a:xfrm>
        </p:grpSpPr>
        <p:sp>
          <p:nvSpPr>
            <p:cNvPr id="42036" name="Rectangle 49"/>
            <p:cNvSpPr>
              <a:spLocks noChangeArrowheads="1"/>
            </p:cNvSpPr>
            <p:nvPr/>
          </p:nvSpPr>
          <p:spPr bwMode="auto">
            <a:xfrm>
              <a:off x="4732" y="3317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/>
                <a:t>1</a:t>
              </a:r>
            </a:p>
          </p:txBody>
        </p:sp>
        <p:sp>
          <p:nvSpPr>
            <p:cNvPr id="42037" name="Oval 51"/>
            <p:cNvSpPr>
              <a:spLocks noChangeArrowheads="1"/>
            </p:cNvSpPr>
            <p:nvPr/>
          </p:nvSpPr>
          <p:spPr bwMode="auto">
            <a:xfrm>
              <a:off x="5148" y="1255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X</a:t>
              </a:r>
            </a:p>
          </p:txBody>
        </p:sp>
        <p:sp>
          <p:nvSpPr>
            <p:cNvPr id="42038" name="Oval 52"/>
            <p:cNvSpPr>
              <a:spLocks noChangeArrowheads="1"/>
            </p:cNvSpPr>
            <p:nvPr/>
          </p:nvSpPr>
          <p:spPr bwMode="auto">
            <a:xfrm>
              <a:off x="5008" y="1731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Y</a:t>
              </a:r>
            </a:p>
          </p:txBody>
        </p:sp>
        <p:sp>
          <p:nvSpPr>
            <p:cNvPr id="42039" name="Oval 53"/>
            <p:cNvSpPr>
              <a:spLocks noChangeArrowheads="1"/>
            </p:cNvSpPr>
            <p:nvPr/>
          </p:nvSpPr>
          <p:spPr bwMode="auto">
            <a:xfrm>
              <a:off x="4886" y="2176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W</a:t>
              </a:r>
            </a:p>
          </p:txBody>
        </p:sp>
        <p:sp>
          <p:nvSpPr>
            <p:cNvPr id="42040" name="Oval 54"/>
            <p:cNvSpPr>
              <a:spLocks noChangeArrowheads="1"/>
            </p:cNvSpPr>
            <p:nvPr/>
          </p:nvSpPr>
          <p:spPr bwMode="auto">
            <a:xfrm>
              <a:off x="4712" y="2578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Z</a:t>
              </a:r>
            </a:p>
          </p:txBody>
        </p:sp>
        <p:cxnSp>
          <p:nvCxnSpPr>
            <p:cNvPr id="42041" name="AutoShape 55"/>
            <p:cNvCxnSpPr>
              <a:cxnSpLocks noChangeShapeType="1"/>
            </p:cNvCxnSpPr>
            <p:nvPr/>
          </p:nvCxnSpPr>
          <p:spPr bwMode="auto">
            <a:xfrm flipH="1">
              <a:off x="5133" y="1461"/>
              <a:ext cx="139" cy="27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42042" name="Rectangle 56"/>
            <p:cNvSpPr>
              <a:spLocks noChangeArrowheads="1"/>
            </p:cNvSpPr>
            <p:nvPr/>
          </p:nvSpPr>
          <p:spPr bwMode="auto">
            <a:xfrm>
              <a:off x="5115" y="808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cxnSp>
          <p:nvCxnSpPr>
            <p:cNvPr id="42043" name="AutoShape 57"/>
            <p:cNvCxnSpPr>
              <a:cxnSpLocks noChangeShapeType="1"/>
            </p:cNvCxnSpPr>
            <p:nvPr/>
          </p:nvCxnSpPr>
          <p:spPr bwMode="auto">
            <a:xfrm flipH="1">
              <a:off x="5273" y="1063"/>
              <a:ext cx="5" cy="19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42044" name="AutoShape 58"/>
            <p:cNvCxnSpPr>
              <a:cxnSpLocks noChangeShapeType="1"/>
            </p:cNvCxnSpPr>
            <p:nvPr/>
          </p:nvCxnSpPr>
          <p:spPr bwMode="auto">
            <a:xfrm flipH="1">
              <a:off x="5010" y="1937"/>
              <a:ext cx="123" cy="239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2045" name="AutoShape 59"/>
            <p:cNvCxnSpPr>
              <a:cxnSpLocks noChangeShapeType="1"/>
            </p:cNvCxnSpPr>
            <p:nvPr/>
          </p:nvCxnSpPr>
          <p:spPr bwMode="auto">
            <a:xfrm flipH="1">
              <a:off x="4836" y="2382"/>
              <a:ext cx="174" cy="19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2046" name="AutoShape 60"/>
            <p:cNvCxnSpPr>
              <a:cxnSpLocks noChangeShapeType="1"/>
            </p:cNvCxnSpPr>
            <p:nvPr/>
          </p:nvCxnSpPr>
          <p:spPr bwMode="auto">
            <a:xfrm>
              <a:off x="4837" y="2784"/>
              <a:ext cx="58" cy="533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42047" name="AutoShape 61"/>
            <p:cNvCxnSpPr>
              <a:cxnSpLocks noChangeShapeType="1"/>
              <a:stCxn id="42037" idx="5"/>
              <a:endCxn id="42036" idx="3"/>
            </p:cNvCxnSpPr>
            <p:nvPr/>
          </p:nvCxnSpPr>
          <p:spPr bwMode="auto">
            <a:xfrm rot="5400000">
              <a:off x="4213" y="2287"/>
              <a:ext cx="2014" cy="302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2048" name="AutoShape 62"/>
            <p:cNvCxnSpPr>
              <a:cxnSpLocks noChangeShapeType="1"/>
              <a:stCxn id="42038" idx="5"/>
              <a:endCxn id="42036" idx="3"/>
            </p:cNvCxnSpPr>
            <p:nvPr/>
          </p:nvCxnSpPr>
          <p:spPr bwMode="auto">
            <a:xfrm rot="5400000">
              <a:off x="4381" y="2595"/>
              <a:ext cx="1538" cy="162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2049" name="AutoShape 63"/>
            <p:cNvCxnSpPr>
              <a:cxnSpLocks noChangeShapeType="1"/>
              <a:stCxn id="42040" idx="5"/>
              <a:endCxn id="42036" idx="0"/>
            </p:cNvCxnSpPr>
            <p:nvPr/>
          </p:nvCxnSpPr>
          <p:spPr bwMode="auto">
            <a:xfrm rot="5400000">
              <a:off x="4636" y="3019"/>
              <a:ext cx="563" cy="34"/>
            </a:xfrm>
            <a:prstGeom prst="curvedConnector3">
              <a:avLst>
                <a:gd name="adj1" fmla="val 52574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2050" name="AutoShape 64"/>
            <p:cNvCxnSpPr>
              <a:cxnSpLocks noChangeShapeType="1"/>
              <a:stCxn id="42039" idx="5"/>
              <a:endCxn id="42036" idx="3"/>
            </p:cNvCxnSpPr>
            <p:nvPr/>
          </p:nvCxnSpPr>
          <p:spPr bwMode="auto">
            <a:xfrm rot="5400000">
              <a:off x="4542" y="2879"/>
              <a:ext cx="1093" cy="39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2687638" y="1304925"/>
            <a:ext cx="1071562" cy="4492625"/>
            <a:chOff x="1362" y="848"/>
            <a:chExt cx="675" cy="2830"/>
          </a:xfrm>
        </p:grpSpPr>
        <p:sp>
          <p:nvSpPr>
            <p:cNvPr id="42015" name="Rectangle 70"/>
            <p:cNvSpPr>
              <a:spLocks noChangeArrowheads="1"/>
            </p:cNvSpPr>
            <p:nvPr/>
          </p:nvSpPr>
          <p:spPr bwMode="auto">
            <a:xfrm>
              <a:off x="1532" y="3423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/>
                <a:t>1</a:t>
              </a:r>
            </a:p>
          </p:txBody>
        </p:sp>
        <p:sp>
          <p:nvSpPr>
            <p:cNvPr id="42016" name="Oval 71"/>
            <p:cNvSpPr>
              <a:spLocks noChangeArrowheads="1"/>
            </p:cNvSpPr>
            <p:nvPr/>
          </p:nvSpPr>
          <p:spPr bwMode="auto">
            <a:xfrm>
              <a:off x="1558" y="1319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X</a:t>
              </a:r>
            </a:p>
          </p:txBody>
        </p:sp>
        <p:sp>
          <p:nvSpPr>
            <p:cNvPr id="42017" name="Oval 72"/>
            <p:cNvSpPr>
              <a:spLocks noChangeArrowheads="1"/>
            </p:cNvSpPr>
            <p:nvPr/>
          </p:nvSpPr>
          <p:spPr bwMode="auto">
            <a:xfrm>
              <a:off x="1370" y="1825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Y</a:t>
              </a:r>
            </a:p>
          </p:txBody>
        </p:sp>
        <p:sp>
          <p:nvSpPr>
            <p:cNvPr id="42018" name="Oval 73"/>
            <p:cNvSpPr>
              <a:spLocks noChangeArrowheads="1"/>
            </p:cNvSpPr>
            <p:nvPr/>
          </p:nvSpPr>
          <p:spPr bwMode="auto">
            <a:xfrm>
              <a:off x="1362" y="2240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W</a:t>
              </a:r>
            </a:p>
          </p:txBody>
        </p:sp>
        <p:sp>
          <p:nvSpPr>
            <p:cNvPr id="42019" name="Oval 74"/>
            <p:cNvSpPr>
              <a:spLocks noChangeArrowheads="1"/>
            </p:cNvSpPr>
            <p:nvPr/>
          </p:nvSpPr>
          <p:spPr bwMode="auto">
            <a:xfrm>
              <a:off x="1548" y="2780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Z</a:t>
              </a:r>
            </a:p>
          </p:txBody>
        </p:sp>
        <p:cxnSp>
          <p:nvCxnSpPr>
            <p:cNvPr id="42020" name="AutoShape 75"/>
            <p:cNvCxnSpPr>
              <a:cxnSpLocks noChangeShapeType="1"/>
              <a:stCxn id="42016" idx="4"/>
              <a:endCxn id="42017" idx="0"/>
            </p:cNvCxnSpPr>
            <p:nvPr/>
          </p:nvCxnSpPr>
          <p:spPr bwMode="auto">
            <a:xfrm flipH="1">
              <a:off x="1501" y="1525"/>
              <a:ext cx="188" cy="300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sp>
          <p:nvSpPr>
            <p:cNvPr id="42021" name="Rectangle 76"/>
            <p:cNvSpPr>
              <a:spLocks noChangeArrowheads="1"/>
            </p:cNvSpPr>
            <p:nvPr/>
          </p:nvSpPr>
          <p:spPr bwMode="auto">
            <a:xfrm>
              <a:off x="1531" y="848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cxnSp>
          <p:nvCxnSpPr>
            <p:cNvPr id="42022" name="AutoShape 77"/>
            <p:cNvCxnSpPr>
              <a:cxnSpLocks noChangeShapeType="1"/>
              <a:stCxn id="42021" idx="2"/>
              <a:endCxn id="42016" idx="0"/>
            </p:cNvCxnSpPr>
            <p:nvPr/>
          </p:nvCxnSpPr>
          <p:spPr bwMode="auto">
            <a:xfrm flipH="1">
              <a:off x="1689" y="1103"/>
              <a:ext cx="11" cy="216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2023" name="AutoShape 78"/>
            <p:cNvCxnSpPr>
              <a:cxnSpLocks noChangeShapeType="1"/>
              <a:stCxn id="42017" idx="4"/>
              <a:endCxn id="42018" idx="0"/>
            </p:cNvCxnSpPr>
            <p:nvPr/>
          </p:nvCxnSpPr>
          <p:spPr bwMode="auto">
            <a:xfrm flipH="1">
              <a:off x="1492" y="2031"/>
              <a:ext cx="9" cy="209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2024" name="AutoShape 79"/>
            <p:cNvCxnSpPr>
              <a:cxnSpLocks noChangeShapeType="1"/>
              <a:stCxn id="42018" idx="5"/>
              <a:endCxn id="42019" idx="1"/>
            </p:cNvCxnSpPr>
            <p:nvPr/>
          </p:nvCxnSpPr>
          <p:spPr bwMode="auto">
            <a:xfrm>
              <a:off x="1584" y="2416"/>
              <a:ext cx="2" cy="394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2025" name="AutoShape 81"/>
            <p:cNvCxnSpPr>
              <a:cxnSpLocks noChangeShapeType="1"/>
              <a:stCxn id="42015" idx="3"/>
              <a:endCxn id="42029" idx="6"/>
            </p:cNvCxnSpPr>
            <p:nvPr/>
          </p:nvCxnSpPr>
          <p:spPr bwMode="auto">
            <a:xfrm flipV="1">
              <a:off x="1869" y="1920"/>
              <a:ext cx="168" cy="1631"/>
            </a:xfrm>
            <a:prstGeom prst="curvedConnector3">
              <a:avLst>
                <a:gd name="adj1" fmla="val 185713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2026" name="AutoShape 82"/>
            <p:cNvCxnSpPr>
              <a:cxnSpLocks noChangeShapeType="1"/>
              <a:stCxn id="42017" idx="2"/>
              <a:endCxn id="42015" idx="1"/>
            </p:cNvCxnSpPr>
            <p:nvPr/>
          </p:nvCxnSpPr>
          <p:spPr bwMode="auto">
            <a:xfrm rot="10800000" flipH="1" flipV="1">
              <a:off x="1370" y="1928"/>
              <a:ext cx="162" cy="1623"/>
            </a:xfrm>
            <a:prstGeom prst="curvedConnector3">
              <a:avLst>
                <a:gd name="adj1" fmla="val -88889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2027" name="AutoShape 83"/>
            <p:cNvCxnSpPr>
              <a:cxnSpLocks noChangeShapeType="1"/>
              <a:stCxn id="42019" idx="5"/>
              <a:endCxn id="42015" idx="0"/>
            </p:cNvCxnSpPr>
            <p:nvPr/>
          </p:nvCxnSpPr>
          <p:spPr bwMode="auto">
            <a:xfrm rot="5400000">
              <a:off x="1502" y="3155"/>
              <a:ext cx="467" cy="70"/>
            </a:xfrm>
            <a:prstGeom prst="curvedConnector3">
              <a:avLst>
                <a:gd name="adj1" fmla="val 53106"/>
              </a:avLst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42028" name="AutoShape 84"/>
            <p:cNvCxnSpPr>
              <a:cxnSpLocks noChangeShapeType="1"/>
              <a:stCxn id="42018" idx="3"/>
              <a:endCxn id="42015" idx="1"/>
            </p:cNvCxnSpPr>
            <p:nvPr/>
          </p:nvCxnSpPr>
          <p:spPr bwMode="auto">
            <a:xfrm rot="16200000" flipH="1">
              <a:off x="898" y="2918"/>
              <a:ext cx="1135" cy="132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sp>
          <p:nvSpPr>
            <p:cNvPr id="42029" name="Oval 85"/>
            <p:cNvSpPr>
              <a:spLocks noChangeArrowheads="1"/>
            </p:cNvSpPr>
            <p:nvPr/>
          </p:nvSpPr>
          <p:spPr bwMode="auto">
            <a:xfrm>
              <a:off x="1776" y="1817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Y</a:t>
              </a:r>
            </a:p>
          </p:txBody>
        </p:sp>
        <p:sp>
          <p:nvSpPr>
            <p:cNvPr id="42030" name="Oval 86"/>
            <p:cNvSpPr>
              <a:spLocks noChangeArrowheads="1"/>
            </p:cNvSpPr>
            <p:nvPr/>
          </p:nvSpPr>
          <p:spPr bwMode="auto">
            <a:xfrm>
              <a:off x="1774" y="2250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W</a:t>
              </a:r>
            </a:p>
          </p:txBody>
        </p:sp>
        <p:cxnSp>
          <p:nvCxnSpPr>
            <p:cNvPr id="42031" name="AutoShape 87"/>
            <p:cNvCxnSpPr>
              <a:cxnSpLocks noChangeShapeType="1"/>
              <a:stCxn id="42016" idx="4"/>
              <a:endCxn id="42029" idx="0"/>
            </p:cNvCxnSpPr>
            <p:nvPr/>
          </p:nvCxnSpPr>
          <p:spPr bwMode="auto">
            <a:xfrm>
              <a:off x="1689" y="1525"/>
              <a:ext cx="218" cy="29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42032" name="AutoShape 88"/>
            <p:cNvCxnSpPr>
              <a:cxnSpLocks noChangeShapeType="1"/>
              <a:stCxn id="42029" idx="4"/>
              <a:endCxn id="42030" idx="0"/>
            </p:cNvCxnSpPr>
            <p:nvPr/>
          </p:nvCxnSpPr>
          <p:spPr bwMode="auto">
            <a:xfrm flipH="1">
              <a:off x="1904" y="2023"/>
              <a:ext cx="3" cy="22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2033" name="AutoShape 89"/>
            <p:cNvCxnSpPr>
              <a:cxnSpLocks noChangeShapeType="1"/>
              <a:stCxn id="42019" idx="3"/>
              <a:endCxn id="42015" idx="0"/>
            </p:cNvCxnSpPr>
            <p:nvPr/>
          </p:nvCxnSpPr>
          <p:spPr bwMode="auto">
            <a:xfrm rot="16200000" flipH="1">
              <a:off x="1410" y="3132"/>
              <a:ext cx="467" cy="115"/>
            </a:xfrm>
            <a:prstGeom prst="curvedConnector3">
              <a:avLst>
                <a:gd name="adj1" fmla="val 53106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2034" name="AutoShape 90"/>
            <p:cNvCxnSpPr>
              <a:cxnSpLocks noChangeShapeType="1"/>
              <a:stCxn id="42030" idx="3"/>
              <a:endCxn id="42019" idx="7"/>
            </p:cNvCxnSpPr>
            <p:nvPr/>
          </p:nvCxnSpPr>
          <p:spPr bwMode="auto">
            <a:xfrm flipH="1">
              <a:off x="1771" y="2426"/>
              <a:ext cx="41" cy="38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42035" name="AutoShape 91"/>
            <p:cNvCxnSpPr>
              <a:cxnSpLocks noChangeShapeType="1"/>
              <a:stCxn id="42030" idx="5"/>
              <a:endCxn id="42015" idx="3"/>
            </p:cNvCxnSpPr>
            <p:nvPr/>
          </p:nvCxnSpPr>
          <p:spPr bwMode="auto">
            <a:xfrm rot="5400000">
              <a:off x="1370" y="2925"/>
              <a:ext cx="1125" cy="127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sp>
        <p:nvSpPr>
          <p:cNvPr id="238685" name="Text Box 93"/>
          <p:cNvSpPr txBox="1">
            <a:spLocks noChangeArrowheads="1"/>
          </p:cNvSpPr>
          <p:nvPr/>
        </p:nvSpPr>
        <p:spPr bwMode="auto">
          <a:xfrm>
            <a:off x="1209675" y="5768975"/>
            <a:ext cx="42672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/>
              <a:t>I</a:t>
            </a:r>
            <a:r>
              <a:rPr lang="en-US" sz="1800" baseline="-25000"/>
              <a:t>trace </a:t>
            </a:r>
            <a:r>
              <a:rPr lang="en-US" sz="1800"/>
              <a:t>= (X * Y * Z * W) + (X’ * Y’ * Z’ * W’)</a:t>
            </a:r>
          </a:p>
        </p:txBody>
      </p:sp>
      <p:sp>
        <p:nvSpPr>
          <p:cNvPr id="238690" name="Rectangle 98"/>
          <p:cNvSpPr>
            <a:spLocks noChangeArrowheads="1"/>
          </p:cNvSpPr>
          <p:nvPr/>
        </p:nvSpPr>
        <p:spPr bwMode="auto">
          <a:xfrm>
            <a:off x="2095500" y="3181350"/>
            <a:ext cx="628650" cy="447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/>
              <a:t>0</a:t>
            </a:r>
          </a:p>
        </p:txBody>
      </p:sp>
      <p:sp>
        <p:nvSpPr>
          <p:cNvPr id="238691" name="Text Box 99"/>
          <p:cNvSpPr txBox="1">
            <a:spLocks noChangeArrowheads="1"/>
          </p:cNvSpPr>
          <p:nvPr/>
        </p:nvSpPr>
        <p:spPr bwMode="auto">
          <a:xfrm>
            <a:off x="1933575" y="4092575"/>
            <a:ext cx="100965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/>
              <a:t>I</a:t>
            </a:r>
            <a:r>
              <a:rPr lang="en-US" sz="1800" baseline="-25000"/>
              <a:t>trace </a:t>
            </a:r>
            <a:r>
              <a:rPr lang="en-US" sz="1800"/>
              <a:t>= 0</a:t>
            </a:r>
          </a:p>
        </p:txBody>
      </p:sp>
      <p:sp>
        <p:nvSpPr>
          <p:cNvPr id="238692" name="Rectangle 100"/>
          <p:cNvSpPr>
            <a:spLocks noChangeArrowheads="1"/>
          </p:cNvSpPr>
          <p:nvPr/>
        </p:nvSpPr>
        <p:spPr bwMode="auto">
          <a:xfrm>
            <a:off x="4826000" y="3368675"/>
            <a:ext cx="628650" cy="447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/>
              <a:t>0</a:t>
            </a:r>
          </a:p>
        </p:txBody>
      </p:sp>
      <p:grpSp>
        <p:nvGrpSpPr>
          <p:cNvPr id="5" name="Group 101"/>
          <p:cNvGrpSpPr>
            <a:grpSpLocks/>
          </p:cNvGrpSpPr>
          <p:nvPr/>
        </p:nvGrpSpPr>
        <p:grpSpPr bwMode="auto">
          <a:xfrm>
            <a:off x="1479550" y="1292225"/>
            <a:ext cx="1365250" cy="4349750"/>
            <a:chOff x="3142" y="858"/>
            <a:chExt cx="860" cy="2740"/>
          </a:xfrm>
        </p:grpSpPr>
        <p:sp>
          <p:nvSpPr>
            <p:cNvPr id="42000" name="Rectangle 102"/>
            <p:cNvSpPr>
              <a:spLocks noChangeArrowheads="1"/>
            </p:cNvSpPr>
            <p:nvPr/>
          </p:nvSpPr>
          <p:spPr bwMode="auto">
            <a:xfrm>
              <a:off x="3168" y="3343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/>
                <a:t>1</a:t>
              </a:r>
            </a:p>
          </p:txBody>
        </p:sp>
        <p:sp>
          <p:nvSpPr>
            <p:cNvPr id="42001" name="Oval 103"/>
            <p:cNvSpPr>
              <a:spLocks noChangeArrowheads="1"/>
            </p:cNvSpPr>
            <p:nvPr/>
          </p:nvSpPr>
          <p:spPr bwMode="auto">
            <a:xfrm>
              <a:off x="3578" y="1287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X</a:t>
              </a:r>
            </a:p>
          </p:txBody>
        </p:sp>
        <p:sp>
          <p:nvSpPr>
            <p:cNvPr id="42002" name="Oval 104"/>
            <p:cNvSpPr>
              <a:spLocks noChangeArrowheads="1"/>
            </p:cNvSpPr>
            <p:nvPr/>
          </p:nvSpPr>
          <p:spPr bwMode="auto">
            <a:xfrm>
              <a:off x="3438" y="1763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Y</a:t>
              </a:r>
            </a:p>
          </p:txBody>
        </p:sp>
        <p:sp>
          <p:nvSpPr>
            <p:cNvPr id="42003" name="Oval 105"/>
            <p:cNvSpPr>
              <a:spLocks noChangeArrowheads="1"/>
            </p:cNvSpPr>
            <p:nvPr/>
          </p:nvSpPr>
          <p:spPr bwMode="auto">
            <a:xfrm>
              <a:off x="3316" y="2208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W</a:t>
              </a:r>
            </a:p>
          </p:txBody>
        </p:sp>
        <p:sp>
          <p:nvSpPr>
            <p:cNvPr id="42004" name="Oval 106"/>
            <p:cNvSpPr>
              <a:spLocks noChangeArrowheads="1"/>
            </p:cNvSpPr>
            <p:nvPr/>
          </p:nvSpPr>
          <p:spPr bwMode="auto">
            <a:xfrm>
              <a:off x="3142" y="2610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Z</a:t>
              </a:r>
            </a:p>
          </p:txBody>
        </p:sp>
        <p:cxnSp>
          <p:nvCxnSpPr>
            <p:cNvPr id="42005" name="AutoShape 107"/>
            <p:cNvCxnSpPr>
              <a:cxnSpLocks noChangeShapeType="1"/>
              <a:stCxn id="42001" idx="4"/>
              <a:endCxn id="42002" idx="0"/>
            </p:cNvCxnSpPr>
            <p:nvPr/>
          </p:nvCxnSpPr>
          <p:spPr bwMode="auto">
            <a:xfrm flipH="1">
              <a:off x="3569" y="1493"/>
              <a:ext cx="139" cy="270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42006" name="Rectangle 108"/>
            <p:cNvSpPr>
              <a:spLocks noChangeArrowheads="1"/>
            </p:cNvSpPr>
            <p:nvPr/>
          </p:nvSpPr>
          <p:spPr bwMode="auto">
            <a:xfrm>
              <a:off x="3665" y="858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cxnSp>
          <p:nvCxnSpPr>
            <p:cNvPr id="42007" name="AutoShape 109"/>
            <p:cNvCxnSpPr>
              <a:cxnSpLocks noChangeShapeType="1"/>
              <a:stCxn id="42006" idx="2"/>
              <a:endCxn id="42001" idx="0"/>
            </p:cNvCxnSpPr>
            <p:nvPr/>
          </p:nvCxnSpPr>
          <p:spPr bwMode="auto">
            <a:xfrm flipH="1">
              <a:off x="3708" y="1113"/>
              <a:ext cx="125" cy="174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42008" name="AutoShape 110"/>
            <p:cNvCxnSpPr>
              <a:cxnSpLocks noChangeShapeType="1"/>
              <a:stCxn id="42002" idx="4"/>
              <a:endCxn id="42003" idx="0"/>
            </p:cNvCxnSpPr>
            <p:nvPr/>
          </p:nvCxnSpPr>
          <p:spPr bwMode="auto">
            <a:xfrm flipH="1">
              <a:off x="3446" y="1969"/>
              <a:ext cx="123" cy="239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2009" name="AutoShape 111"/>
            <p:cNvCxnSpPr>
              <a:cxnSpLocks noChangeShapeType="1"/>
              <a:stCxn id="42003" idx="4"/>
              <a:endCxn id="42004" idx="0"/>
            </p:cNvCxnSpPr>
            <p:nvPr/>
          </p:nvCxnSpPr>
          <p:spPr bwMode="auto">
            <a:xfrm flipH="1">
              <a:off x="3272" y="2414"/>
              <a:ext cx="174" cy="196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2010" name="AutoShape 112"/>
            <p:cNvCxnSpPr>
              <a:cxnSpLocks noChangeShapeType="1"/>
              <a:stCxn id="42004" idx="4"/>
              <a:endCxn id="42000" idx="0"/>
            </p:cNvCxnSpPr>
            <p:nvPr/>
          </p:nvCxnSpPr>
          <p:spPr bwMode="auto">
            <a:xfrm>
              <a:off x="3273" y="2816"/>
              <a:ext cx="64" cy="527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2011" name="AutoShape 113"/>
            <p:cNvCxnSpPr>
              <a:cxnSpLocks noChangeShapeType="1"/>
              <a:stCxn id="42001" idx="5"/>
              <a:endCxn id="42000" idx="3"/>
            </p:cNvCxnSpPr>
            <p:nvPr/>
          </p:nvCxnSpPr>
          <p:spPr bwMode="auto">
            <a:xfrm rot="5400000">
              <a:off x="2649" y="2319"/>
              <a:ext cx="2008" cy="296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42012" name="AutoShape 114"/>
            <p:cNvCxnSpPr>
              <a:cxnSpLocks noChangeShapeType="1"/>
              <a:stCxn id="42002" idx="5"/>
              <a:endCxn id="42000" idx="3"/>
            </p:cNvCxnSpPr>
            <p:nvPr/>
          </p:nvCxnSpPr>
          <p:spPr bwMode="auto">
            <a:xfrm rot="5400000">
              <a:off x="2817" y="2627"/>
              <a:ext cx="1532" cy="156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42013" name="AutoShape 115"/>
            <p:cNvCxnSpPr>
              <a:cxnSpLocks noChangeShapeType="1"/>
              <a:stCxn id="42004" idx="5"/>
              <a:endCxn id="42000" idx="0"/>
            </p:cNvCxnSpPr>
            <p:nvPr/>
          </p:nvCxnSpPr>
          <p:spPr bwMode="auto">
            <a:xfrm rot="5400000">
              <a:off x="3072" y="3051"/>
              <a:ext cx="557" cy="28"/>
            </a:xfrm>
            <a:prstGeom prst="curvedConnector3">
              <a:avLst>
                <a:gd name="adj1" fmla="val 52602"/>
              </a:avLst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42014" name="AutoShape 116"/>
            <p:cNvCxnSpPr>
              <a:cxnSpLocks noChangeShapeType="1"/>
              <a:stCxn id="42003" idx="5"/>
              <a:endCxn id="42000" idx="3"/>
            </p:cNvCxnSpPr>
            <p:nvPr/>
          </p:nvCxnSpPr>
          <p:spPr bwMode="auto">
            <a:xfrm rot="5400000">
              <a:off x="2978" y="2911"/>
              <a:ext cx="1087" cy="33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sp>
        <p:nvSpPr>
          <p:cNvPr id="238709" name="Text Box 117"/>
          <p:cNvSpPr txBox="1">
            <a:spLocks noChangeArrowheads="1"/>
          </p:cNvSpPr>
          <p:nvPr/>
        </p:nvSpPr>
        <p:spPr bwMode="auto">
          <a:xfrm>
            <a:off x="1498600" y="5715000"/>
            <a:ext cx="22860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/>
              <a:t>I</a:t>
            </a:r>
            <a:r>
              <a:rPr lang="en-US" sz="1800" baseline="-25000"/>
              <a:t>trace </a:t>
            </a:r>
            <a:r>
              <a:rPr lang="en-US" sz="1800"/>
              <a:t>= (X * Y * Z * W)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38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38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38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38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38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7407E-6 L 0.26667 -0.0013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38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1 3.7037E-7 L -0.16562 -0.0013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3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38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3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3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8" grpId="0"/>
      <p:bldP spid="238636" grpId="0"/>
      <p:bldP spid="238636" grpId="1"/>
      <p:bldP spid="238637" grpId="0"/>
      <p:bldP spid="238685" grpId="0"/>
      <p:bldP spid="238690" grpId="0" animBg="1"/>
      <p:bldP spid="238691" grpId="0"/>
      <p:bldP spid="238692" grpId="0" animBg="1"/>
      <p:bldP spid="238692" grpId="1" animBg="1"/>
      <p:bldP spid="2387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Trace BDD </a:t>
            </a:r>
            <a:r>
              <a:rPr lang="en-US" dirty="0"/>
              <a:t>Construction</a:t>
            </a:r>
          </a:p>
        </p:txBody>
      </p:sp>
      <p:sp>
        <p:nvSpPr>
          <p:cNvPr id="238608" name="Text Box 16"/>
          <p:cNvSpPr txBox="1">
            <a:spLocks noChangeArrowheads="1"/>
          </p:cNvSpPr>
          <p:nvPr/>
        </p:nvSpPr>
        <p:spPr bwMode="auto">
          <a:xfrm>
            <a:off x="6480175" y="5794375"/>
            <a:ext cx="219392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/>
              <a:t>I</a:t>
            </a:r>
            <a:r>
              <a:rPr lang="en-US" sz="1800" baseline="-25000" dirty="0"/>
              <a:t>t </a:t>
            </a:r>
            <a:r>
              <a:rPr lang="en-US" sz="1800" dirty="0"/>
              <a:t>= (X’ * Y’ * Z’ * W’)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4479925" y="1370013"/>
            <a:ext cx="1365250" cy="4349750"/>
            <a:chOff x="3142" y="858"/>
            <a:chExt cx="860" cy="2740"/>
          </a:xfrm>
        </p:grpSpPr>
        <p:sp>
          <p:nvSpPr>
            <p:cNvPr id="42051" name="Rectangle 30"/>
            <p:cNvSpPr>
              <a:spLocks noChangeArrowheads="1"/>
            </p:cNvSpPr>
            <p:nvPr/>
          </p:nvSpPr>
          <p:spPr bwMode="auto">
            <a:xfrm>
              <a:off x="3168" y="3343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/>
                <a:t>1</a:t>
              </a:r>
            </a:p>
          </p:txBody>
        </p:sp>
        <p:sp>
          <p:nvSpPr>
            <p:cNvPr id="42052" name="Oval 20"/>
            <p:cNvSpPr>
              <a:spLocks noChangeArrowheads="1"/>
            </p:cNvSpPr>
            <p:nvPr/>
          </p:nvSpPr>
          <p:spPr bwMode="auto">
            <a:xfrm>
              <a:off x="3578" y="1287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X</a:t>
              </a:r>
            </a:p>
          </p:txBody>
        </p:sp>
        <p:sp>
          <p:nvSpPr>
            <p:cNvPr id="42053" name="Oval 22"/>
            <p:cNvSpPr>
              <a:spLocks noChangeArrowheads="1"/>
            </p:cNvSpPr>
            <p:nvPr/>
          </p:nvSpPr>
          <p:spPr bwMode="auto">
            <a:xfrm>
              <a:off x="3438" y="1763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Y</a:t>
              </a:r>
            </a:p>
          </p:txBody>
        </p:sp>
        <p:sp>
          <p:nvSpPr>
            <p:cNvPr id="42054" name="Oval 23"/>
            <p:cNvSpPr>
              <a:spLocks noChangeArrowheads="1"/>
            </p:cNvSpPr>
            <p:nvPr/>
          </p:nvSpPr>
          <p:spPr bwMode="auto">
            <a:xfrm>
              <a:off x="3316" y="2208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W</a:t>
              </a:r>
            </a:p>
          </p:txBody>
        </p:sp>
        <p:sp>
          <p:nvSpPr>
            <p:cNvPr id="42055" name="Oval 24"/>
            <p:cNvSpPr>
              <a:spLocks noChangeArrowheads="1"/>
            </p:cNvSpPr>
            <p:nvPr/>
          </p:nvSpPr>
          <p:spPr bwMode="auto">
            <a:xfrm>
              <a:off x="3142" y="2610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Z</a:t>
              </a:r>
            </a:p>
          </p:txBody>
        </p:sp>
        <p:cxnSp>
          <p:nvCxnSpPr>
            <p:cNvPr id="42056" name="AutoShape 25"/>
            <p:cNvCxnSpPr>
              <a:cxnSpLocks noChangeShapeType="1"/>
              <a:stCxn id="42052" idx="4"/>
              <a:endCxn id="42053" idx="0"/>
            </p:cNvCxnSpPr>
            <p:nvPr/>
          </p:nvCxnSpPr>
          <p:spPr bwMode="auto">
            <a:xfrm flipH="1">
              <a:off x="3569" y="1493"/>
              <a:ext cx="139" cy="270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42057" name="Rectangle 26"/>
            <p:cNvSpPr>
              <a:spLocks noChangeArrowheads="1"/>
            </p:cNvSpPr>
            <p:nvPr/>
          </p:nvSpPr>
          <p:spPr bwMode="auto">
            <a:xfrm>
              <a:off x="3665" y="858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cxnSp>
          <p:nvCxnSpPr>
            <p:cNvPr id="42058" name="AutoShape 27"/>
            <p:cNvCxnSpPr>
              <a:cxnSpLocks noChangeShapeType="1"/>
              <a:stCxn id="42057" idx="2"/>
              <a:endCxn id="42052" idx="0"/>
            </p:cNvCxnSpPr>
            <p:nvPr/>
          </p:nvCxnSpPr>
          <p:spPr bwMode="auto">
            <a:xfrm flipH="1">
              <a:off x="3708" y="1113"/>
              <a:ext cx="125" cy="174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42059" name="AutoShape 28"/>
            <p:cNvCxnSpPr>
              <a:cxnSpLocks noChangeShapeType="1"/>
              <a:stCxn id="42053" idx="4"/>
              <a:endCxn id="42054" idx="0"/>
            </p:cNvCxnSpPr>
            <p:nvPr/>
          </p:nvCxnSpPr>
          <p:spPr bwMode="auto">
            <a:xfrm flipH="1">
              <a:off x="3446" y="1969"/>
              <a:ext cx="123" cy="239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2060" name="AutoShape 29"/>
            <p:cNvCxnSpPr>
              <a:cxnSpLocks noChangeShapeType="1"/>
              <a:stCxn id="42054" idx="4"/>
              <a:endCxn id="42055" idx="0"/>
            </p:cNvCxnSpPr>
            <p:nvPr/>
          </p:nvCxnSpPr>
          <p:spPr bwMode="auto">
            <a:xfrm flipH="1">
              <a:off x="3272" y="2414"/>
              <a:ext cx="174" cy="196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2061" name="AutoShape 31"/>
            <p:cNvCxnSpPr>
              <a:cxnSpLocks noChangeShapeType="1"/>
              <a:stCxn id="42055" idx="4"/>
              <a:endCxn id="42051" idx="0"/>
            </p:cNvCxnSpPr>
            <p:nvPr/>
          </p:nvCxnSpPr>
          <p:spPr bwMode="auto">
            <a:xfrm>
              <a:off x="3273" y="2816"/>
              <a:ext cx="64" cy="527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2062" name="AutoShape 32"/>
            <p:cNvCxnSpPr>
              <a:cxnSpLocks noChangeShapeType="1"/>
              <a:stCxn id="42052" idx="5"/>
              <a:endCxn id="42051" idx="3"/>
            </p:cNvCxnSpPr>
            <p:nvPr/>
          </p:nvCxnSpPr>
          <p:spPr bwMode="auto">
            <a:xfrm rot="5400000">
              <a:off x="2649" y="2319"/>
              <a:ext cx="2008" cy="296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42063" name="AutoShape 33"/>
            <p:cNvCxnSpPr>
              <a:cxnSpLocks noChangeShapeType="1"/>
              <a:stCxn id="42053" idx="5"/>
              <a:endCxn id="42051" idx="3"/>
            </p:cNvCxnSpPr>
            <p:nvPr/>
          </p:nvCxnSpPr>
          <p:spPr bwMode="auto">
            <a:xfrm rot="5400000">
              <a:off x="2817" y="2627"/>
              <a:ext cx="1532" cy="156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42064" name="AutoShape 34"/>
            <p:cNvCxnSpPr>
              <a:cxnSpLocks noChangeShapeType="1"/>
              <a:stCxn id="42055" idx="5"/>
              <a:endCxn id="42051" idx="0"/>
            </p:cNvCxnSpPr>
            <p:nvPr/>
          </p:nvCxnSpPr>
          <p:spPr bwMode="auto">
            <a:xfrm rot="5400000">
              <a:off x="3072" y="3051"/>
              <a:ext cx="557" cy="28"/>
            </a:xfrm>
            <a:prstGeom prst="curvedConnector3">
              <a:avLst>
                <a:gd name="adj1" fmla="val 52602"/>
              </a:avLst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42065" name="AutoShape 35"/>
            <p:cNvCxnSpPr>
              <a:cxnSpLocks noChangeShapeType="1"/>
              <a:stCxn id="42054" idx="5"/>
              <a:endCxn id="42051" idx="3"/>
            </p:cNvCxnSpPr>
            <p:nvPr/>
          </p:nvCxnSpPr>
          <p:spPr bwMode="auto">
            <a:xfrm rot="5400000">
              <a:off x="2978" y="2911"/>
              <a:ext cx="1087" cy="33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  <p:sp>
        <p:nvSpPr>
          <p:cNvPr id="238632" name="Text Box 40"/>
          <p:cNvSpPr txBox="1">
            <a:spLocks noChangeArrowheads="1"/>
          </p:cNvSpPr>
          <p:nvPr/>
        </p:nvSpPr>
        <p:spPr bwMode="auto">
          <a:xfrm>
            <a:off x="4302125" y="5794375"/>
            <a:ext cx="199072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/>
              <a:t>I</a:t>
            </a:r>
            <a:r>
              <a:rPr lang="en-US" sz="1800" baseline="-25000" dirty="0"/>
              <a:t>t </a:t>
            </a:r>
            <a:r>
              <a:rPr lang="en-US" sz="1800" dirty="0"/>
              <a:t>= (X * Y * Z * W)</a:t>
            </a:r>
          </a:p>
        </p:txBody>
      </p:sp>
      <p:sp>
        <p:nvSpPr>
          <p:cNvPr id="238636" name="Text Box 44"/>
          <p:cNvSpPr txBox="1">
            <a:spLocks noChangeArrowheads="1"/>
          </p:cNvSpPr>
          <p:nvPr/>
        </p:nvSpPr>
        <p:spPr bwMode="auto">
          <a:xfrm>
            <a:off x="4060825" y="3324225"/>
            <a:ext cx="3651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/>
              <a:t>=</a:t>
            </a:r>
          </a:p>
        </p:txBody>
      </p:sp>
      <p:sp>
        <p:nvSpPr>
          <p:cNvPr id="238637" name="Text Box 45"/>
          <p:cNvSpPr txBox="1">
            <a:spLocks noChangeArrowheads="1"/>
          </p:cNvSpPr>
          <p:nvPr/>
        </p:nvSpPr>
        <p:spPr bwMode="auto">
          <a:xfrm>
            <a:off x="5902325" y="3246438"/>
            <a:ext cx="4270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3600" dirty="0"/>
              <a:t>+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6743700" y="1379538"/>
            <a:ext cx="1174750" cy="4387850"/>
            <a:chOff x="4712" y="808"/>
            <a:chExt cx="740" cy="2764"/>
          </a:xfrm>
        </p:grpSpPr>
        <p:sp>
          <p:nvSpPr>
            <p:cNvPr id="42036" name="Rectangle 49"/>
            <p:cNvSpPr>
              <a:spLocks noChangeArrowheads="1"/>
            </p:cNvSpPr>
            <p:nvPr/>
          </p:nvSpPr>
          <p:spPr bwMode="auto">
            <a:xfrm>
              <a:off x="4732" y="3317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/>
                <a:t>1</a:t>
              </a:r>
            </a:p>
          </p:txBody>
        </p:sp>
        <p:sp>
          <p:nvSpPr>
            <p:cNvPr id="42037" name="Oval 51"/>
            <p:cNvSpPr>
              <a:spLocks noChangeArrowheads="1"/>
            </p:cNvSpPr>
            <p:nvPr/>
          </p:nvSpPr>
          <p:spPr bwMode="auto">
            <a:xfrm>
              <a:off x="5148" y="1255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X</a:t>
              </a:r>
            </a:p>
          </p:txBody>
        </p:sp>
        <p:sp>
          <p:nvSpPr>
            <p:cNvPr id="42038" name="Oval 52"/>
            <p:cNvSpPr>
              <a:spLocks noChangeArrowheads="1"/>
            </p:cNvSpPr>
            <p:nvPr/>
          </p:nvSpPr>
          <p:spPr bwMode="auto">
            <a:xfrm>
              <a:off x="5008" y="1731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Y</a:t>
              </a:r>
            </a:p>
          </p:txBody>
        </p:sp>
        <p:sp>
          <p:nvSpPr>
            <p:cNvPr id="42039" name="Oval 53"/>
            <p:cNvSpPr>
              <a:spLocks noChangeArrowheads="1"/>
            </p:cNvSpPr>
            <p:nvPr/>
          </p:nvSpPr>
          <p:spPr bwMode="auto">
            <a:xfrm>
              <a:off x="4886" y="2176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W</a:t>
              </a:r>
            </a:p>
          </p:txBody>
        </p:sp>
        <p:sp>
          <p:nvSpPr>
            <p:cNvPr id="42040" name="Oval 54"/>
            <p:cNvSpPr>
              <a:spLocks noChangeArrowheads="1"/>
            </p:cNvSpPr>
            <p:nvPr/>
          </p:nvSpPr>
          <p:spPr bwMode="auto">
            <a:xfrm>
              <a:off x="4712" y="2578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Z</a:t>
              </a:r>
            </a:p>
          </p:txBody>
        </p:sp>
        <p:cxnSp>
          <p:nvCxnSpPr>
            <p:cNvPr id="42041" name="AutoShape 55"/>
            <p:cNvCxnSpPr>
              <a:cxnSpLocks noChangeShapeType="1"/>
            </p:cNvCxnSpPr>
            <p:nvPr/>
          </p:nvCxnSpPr>
          <p:spPr bwMode="auto">
            <a:xfrm flipH="1">
              <a:off x="5133" y="1461"/>
              <a:ext cx="139" cy="27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42042" name="Rectangle 56"/>
            <p:cNvSpPr>
              <a:spLocks noChangeArrowheads="1"/>
            </p:cNvSpPr>
            <p:nvPr/>
          </p:nvSpPr>
          <p:spPr bwMode="auto">
            <a:xfrm>
              <a:off x="5115" y="808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cxnSp>
          <p:nvCxnSpPr>
            <p:cNvPr id="42043" name="AutoShape 57"/>
            <p:cNvCxnSpPr>
              <a:cxnSpLocks noChangeShapeType="1"/>
            </p:cNvCxnSpPr>
            <p:nvPr/>
          </p:nvCxnSpPr>
          <p:spPr bwMode="auto">
            <a:xfrm flipH="1">
              <a:off x="5273" y="1063"/>
              <a:ext cx="5" cy="19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42044" name="AutoShape 58"/>
            <p:cNvCxnSpPr>
              <a:cxnSpLocks noChangeShapeType="1"/>
            </p:cNvCxnSpPr>
            <p:nvPr/>
          </p:nvCxnSpPr>
          <p:spPr bwMode="auto">
            <a:xfrm flipH="1">
              <a:off x="5010" y="1937"/>
              <a:ext cx="123" cy="239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2045" name="AutoShape 59"/>
            <p:cNvCxnSpPr>
              <a:cxnSpLocks noChangeShapeType="1"/>
            </p:cNvCxnSpPr>
            <p:nvPr/>
          </p:nvCxnSpPr>
          <p:spPr bwMode="auto">
            <a:xfrm flipH="1">
              <a:off x="4836" y="2382"/>
              <a:ext cx="174" cy="19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2046" name="AutoShape 60"/>
            <p:cNvCxnSpPr>
              <a:cxnSpLocks noChangeShapeType="1"/>
            </p:cNvCxnSpPr>
            <p:nvPr/>
          </p:nvCxnSpPr>
          <p:spPr bwMode="auto">
            <a:xfrm>
              <a:off x="4837" y="2784"/>
              <a:ext cx="58" cy="533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42047" name="AutoShape 61"/>
            <p:cNvCxnSpPr>
              <a:cxnSpLocks noChangeShapeType="1"/>
              <a:stCxn id="42037" idx="5"/>
              <a:endCxn id="42036" idx="3"/>
            </p:cNvCxnSpPr>
            <p:nvPr/>
          </p:nvCxnSpPr>
          <p:spPr bwMode="auto">
            <a:xfrm rot="5400000">
              <a:off x="4213" y="2287"/>
              <a:ext cx="2014" cy="302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2048" name="AutoShape 62"/>
            <p:cNvCxnSpPr>
              <a:cxnSpLocks noChangeShapeType="1"/>
              <a:stCxn id="42038" idx="5"/>
              <a:endCxn id="42036" idx="3"/>
            </p:cNvCxnSpPr>
            <p:nvPr/>
          </p:nvCxnSpPr>
          <p:spPr bwMode="auto">
            <a:xfrm rot="5400000">
              <a:off x="4381" y="2595"/>
              <a:ext cx="1538" cy="162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2049" name="AutoShape 63"/>
            <p:cNvCxnSpPr>
              <a:cxnSpLocks noChangeShapeType="1"/>
              <a:stCxn id="42040" idx="5"/>
              <a:endCxn id="42036" idx="0"/>
            </p:cNvCxnSpPr>
            <p:nvPr/>
          </p:nvCxnSpPr>
          <p:spPr bwMode="auto">
            <a:xfrm rot="5400000">
              <a:off x="4636" y="3019"/>
              <a:ext cx="563" cy="34"/>
            </a:xfrm>
            <a:prstGeom prst="curvedConnector3">
              <a:avLst>
                <a:gd name="adj1" fmla="val 52574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2050" name="AutoShape 64"/>
            <p:cNvCxnSpPr>
              <a:cxnSpLocks noChangeShapeType="1"/>
              <a:stCxn id="42039" idx="5"/>
              <a:endCxn id="42036" idx="3"/>
            </p:cNvCxnSpPr>
            <p:nvPr/>
          </p:nvCxnSpPr>
          <p:spPr bwMode="auto">
            <a:xfrm rot="5400000">
              <a:off x="4542" y="2879"/>
              <a:ext cx="1093" cy="39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2192338" y="1279525"/>
            <a:ext cx="1071562" cy="4492625"/>
            <a:chOff x="1362" y="848"/>
            <a:chExt cx="675" cy="2830"/>
          </a:xfrm>
        </p:grpSpPr>
        <p:sp>
          <p:nvSpPr>
            <p:cNvPr id="42015" name="Rectangle 70"/>
            <p:cNvSpPr>
              <a:spLocks noChangeArrowheads="1"/>
            </p:cNvSpPr>
            <p:nvPr/>
          </p:nvSpPr>
          <p:spPr bwMode="auto">
            <a:xfrm>
              <a:off x="1532" y="3423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/>
                <a:t>1</a:t>
              </a:r>
            </a:p>
          </p:txBody>
        </p:sp>
        <p:sp>
          <p:nvSpPr>
            <p:cNvPr id="42016" name="Oval 71"/>
            <p:cNvSpPr>
              <a:spLocks noChangeArrowheads="1"/>
            </p:cNvSpPr>
            <p:nvPr/>
          </p:nvSpPr>
          <p:spPr bwMode="auto">
            <a:xfrm>
              <a:off x="1558" y="1319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X</a:t>
              </a:r>
            </a:p>
          </p:txBody>
        </p:sp>
        <p:sp>
          <p:nvSpPr>
            <p:cNvPr id="42017" name="Oval 72"/>
            <p:cNvSpPr>
              <a:spLocks noChangeArrowheads="1"/>
            </p:cNvSpPr>
            <p:nvPr/>
          </p:nvSpPr>
          <p:spPr bwMode="auto">
            <a:xfrm>
              <a:off x="1370" y="1825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Y</a:t>
              </a:r>
            </a:p>
          </p:txBody>
        </p:sp>
        <p:sp>
          <p:nvSpPr>
            <p:cNvPr id="42018" name="Oval 73"/>
            <p:cNvSpPr>
              <a:spLocks noChangeArrowheads="1"/>
            </p:cNvSpPr>
            <p:nvPr/>
          </p:nvSpPr>
          <p:spPr bwMode="auto">
            <a:xfrm>
              <a:off x="1362" y="2240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W</a:t>
              </a:r>
            </a:p>
          </p:txBody>
        </p:sp>
        <p:sp>
          <p:nvSpPr>
            <p:cNvPr id="42019" name="Oval 74"/>
            <p:cNvSpPr>
              <a:spLocks noChangeArrowheads="1"/>
            </p:cNvSpPr>
            <p:nvPr/>
          </p:nvSpPr>
          <p:spPr bwMode="auto">
            <a:xfrm>
              <a:off x="1548" y="2780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Z</a:t>
              </a:r>
            </a:p>
          </p:txBody>
        </p:sp>
        <p:cxnSp>
          <p:nvCxnSpPr>
            <p:cNvPr id="42020" name="AutoShape 75"/>
            <p:cNvCxnSpPr>
              <a:cxnSpLocks noChangeShapeType="1"/>
              <a:stCxn id="42016" idx="4"/>
              <a:endCxn id="42017" idx="0"/>
            </p:cNvCxnSpPr>
            <p:nvPr/>
          </p:nvCxnSpPr>
          <p:spPr bwMode="auto">
            <a:xfrm flipH="1">
              <a:off x="1501" y="1525"/>
              <a:ext cx="188" cy="300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sp>
          <p:nvSpPr>
            <p:cNvPr id="42021" name="Rectangle 76"/>
            <p:cNvSpPr>
              <a:spLocks noChangeArrowheads="1"/>
            </p:cNvSpPr>
            <p:nvPr/>
          </p:nvSpPr>
          <p:spPr bwMode="auto">
            <a:xfrm>
              <a:off x="1531" y="848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cxnSp>
          <p:nvCxnSpPr>
            <p:cNvPr id="42022" name="AutoShape 77"/>
            <p:cNvCxnSpPr>
              <a:cxnSpLocks noChangeShapeType="1"/>
              <a:stCxn id="42021" idx="2"/>
              <a:endCxn id="42016" idx="0"/>
            </p:cNvCxnSpPr>
            <p:nvPr/>
          </p:nvCxnSpPr>
          <p:spPr bwMode="auto">
            <a:xfrm flipH="1">
              <a:off x="1689" y="1103"/>
              <a:ext cx="11" cy="216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2023" name="AutoShape 78"/>
            <p:cNvCxnSpPr>
              <a:cxnSpLocks noChangeShapeType="1"/>
              <a:stCxn id="42017" idx="4"/>
              <a:endCxn id="42018" idx="0"/>
            </p:cNvCxnSpPr>
            <p:nvPr/>
          </p:nvCxnSpPr>
          <p:spPr bwMode="auto">
            <a:xfrm flipH="1">
              <a:off x="1492" y="2031"/>
              <a:ext cx="9" cy="209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2024" name="AutoShape 79"/>
            <p:cNvCxnSpPr>
              <a:cxnSpLocks noChangeShapeType="1"/>
              <a:stCxn id="42018" idx="5"/>
              <a:endCxn id="42019" idx="1"/>
            </p:cNvCxnSpPr>
            <p:nvPr/>
          </p:nvCxnSpPr>
          <p:spPr bwMode="auto">
            <a:xfrm>
              <a:off x="1584" y="2416"/>
              <a:ext cx="2" cy="394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2025" name="AutoShape 81"/>
            <p:cNvCxnSpPr>
              <a:cxnSpLocks noChangeShapeType="1"/>
              <a:stCxn id="42015" idx="3"/>
              <a:endCxn id="42029" idx="6"/>
            </p:cNvCxnSpPr>
            <p:nvPr/>
          </p:nvCxnSpPr>
          <p:spPr bwMode="auto">
            <a:xfrm flipV="1">
              <a:off x="1869" y="1920"/>
              <a:ext cx="168" cy="1631"/>
            </a:xfrm>
            <a:prstGeom prst="curvedConnector3">
              <a:avLst>
                <a:gd name="adj1" fmla="val 185713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2026" name="AutoShape 82"/>
            <p:cNvCxnSpPr>
              <a:cxnSpLocks noChangeShapeType="1"/>
              <a:stCxn id="42017" idx="2"/>
              <a:endCxn id="42015" idx="1"/>
            </p:cNvCxnSpPr>
            <p:nvPr/>
          </p:nvCxnSpPr>
          <p:spPr bwMode="auto">
            <a:xfrm rot="10800000" flipH="1" flipV="1">
              <a:off x="1370" y="1928"/>
              <a:ext cx="162" cy="1623"/>
            </a:xfrm>
            <a:prstGeom prst="curvedConnector3">
              <a:avLst>
                <a:gd name="adj1" fmla="val -88889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2027" name="AutoShape 83"/>
            <p:cNvCxnSpPr>
              <a:cxnSpLocks noChangeShapeType="1"/>
              <a:stCxn id="42019" idx="5"/>
              <a:endCxn id="42015" idx="0"/>
            </p:cNvCxnSpPr>
            <p:nvPr/>
          </p:nvCxnSpPr>
          <p:spPr bwMode="auto">
            <a:xfrm rot="5400000">
              <a:off x="1502" y="3155"/>
              <a:ext cx="467" cy="70"/>
            </a:xfrm>
            <a:prstGeom prst="curvedConnector3">
              <a:avLst>
                <a:gd name="adj1" fmla="val 53106"/>
              </a:avLst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42028" name="AutoShape 84"/>
            <p:cNvCxnSpPr>
              <a:cxnSpLocks noChangeShapeType="1"/>
              <a:stCxn id="42018" idx="3"/>
              <a:endCxn id="42015" idx="1"/>
            </p:cNvCxnSpPr>
            <p:nvPr/>
          </p:nvCxnSpPr>
          <p:spPr bwMode="auto">
            <a:xfrm rot="16200000" flipH="1">
              <a:off x="898" y="2918"/>
              <a:ext cx="1135" cy="132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sp>
          <p:nvSpPr>
            <p:cNvPr id="42029" name="Oval 85"/>
            <p:cNvSpPr>
              <a:spLocks noChangeArrowheads="1"/>
            </p:cNvSpPr>
            <p:nvPr/>
          </p:nvSpPr>
          <p:spPr bwMode="auto">
            <a:xfrm>
              <a:off x="1776" y="1817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Y</a:t>
              </a:r>
            </a:p>
          </p:txBody>
        </p:sp>
        <p:sp>
          <p:nvSpPr>
            <p:cNvPr id="42030" name="Oval 86"/>
            <p:cNvSpPr>
              <a:spLocks noChangeArrowheads="1"/>
            </p:cNvSpPr>
            <p:nvPr/>
          </p:nvSpPr>
          <p:spPr bwMode="auto">
            <a:xfrm>
              <a:off x="1774" y="2250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W</a:t>
              </a:r>
            </a:p>
          </p:txBody>
        </p:sp>
        <p:cxnSp>
          <p:nvCxnSpPr>
            <p:cNvPr id="42031" name="AutoShape 87"/>
            <p:cNvCxnSpPr>
              <a:cxnSpLocks noChangeShapeType="1"/>
              <a:stCxn id="42016" idx="4"/>
              <a:endCxn id="42029" idx="0"/>
            </p:cNvCxnSpPr>
            <p:nvPr/>
          </p:nvCxnSpPr>
          <p:spPr bwMode="auto">
            <a:xfrm>
              <a:off x="1689" y="1525"/>
              <a:ext cx="218" cy="29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42032" name="AutoShape 88"/>
            <p:cNvCxnSpPr>
              <a:cxnSpLocks noChangeShapeType="1"/>
              <a:stCxn id="42029" idx="4"/>
              <a:endCxn id="42030" idx="0"/>
            </p:cNvCxnSpPr>
            <p:nvPr/>
          </p:nvCxnSpPr>
          <p:spPr bwMode="auto">
            <a:xfrm flipH="1">
              <a:off x="1904" y="2023"/>
              <a:ext cx="3" cy="22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2033" name="AutoShape 89"/>
            <p:cNvCxnSpPr>
              <a:cxnSpLocks noChangeShapeType="1"/>
              <a:stCxn id="42019" idx="3"/>
              <a:endCxn id="42015" idx="0"/>
            </p:cNvCxnSpPr>
            <p:nvPr/>
          </p:nvCxnSpPr>
          <p:spPr bwMode="auto">
            <a:xfrm rot="16200000" flipH="1">
              <a:off x="1410" y="3132"/>
              <a:ext cx="467" cy="115"/>
            </a:xfrm>
            <a:prstGeom prst="curvedConnector3">
              <a:avLst>
                <a:gd name="adj1" fmla="val 53106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2034" name="AutoShape 90"/>
            <p:cNvCxnSpPr>
              <a:cxnSpLocks noChangeShapeType="1"/>
              <a:stCxn id="42030" idx="3"/>
              <a:endCxn id="42019" idx="7"/>
            </p:cNvCxnSpPr>
            <p:nvPr/>
          </p:nvCxnSpPr>
          <p:spPr bwMode="auto">
            <a:xfrm flipH="1">
              <a:off x="1771" y="2426"/>
              <a:ext cx="41" cy="38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42035" name="AutoShape 91"/>
            <p:cNvCxnSpPr>
              <a:cxnSpLocks noChangeShapeType="1"/>
              <a:stCxn id="42030" idx="5"/>
              <a:endCxn id="42015" idx="3"/>
            </p:cNvCxnSpPr>
            <p:nvPr/>
          </p:nvCxnSpPr>
          <p:spPr bwMode="auto">
            <a:xfrm rot="5400000">
              <a:off x="1370" y="2925"/>
              <a:ext cx="1125" cy="127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sp>
        <p:nvSpPr>
          <p:cNvPr id="238685" name="Text Box 93"/>
          <p:cNvSpPr txBox="1">
            <a:spLocks noChangeArrowheads="1"/>
          </p:cNvSpPr>
          <p:nvPr/>
        </p:nvSpPr>
        <p:spPr bwMode="auto">
          <a:xfrm>
            <a:off x="0" y="5768975"/>
            <a:ext cx="42672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 dirty="0" err="1"/>
              <a:t>I</a:t>
            </a:r>
            <a:r>
              <a:rPr lang="en-US" sz="1800" baseline="-25000" dirty="0" err="1"/>
              <a:t>trace</a:t>
            </a:r>
            <a:r>
              <a:rPr lang="en-US" sz="1800" baseline="-25000" dirty="0"/>
              <a:t> </a:t>
            </a:r>
            <a:r>
              <a:rPr lang="en-US" sz="1800" dirty="0"/>
              <a:t>= (X * Y * Z * W) + (X’ * Y’ * Z’ * W’)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Trace </a:t>
            </a:r>
            <a:r>
              <a:rPr lang="en-US" dirty="0"/>
              <a:t>BDD Construction Cont..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6700" y="1295400"/>
            <a:ext cx="3867150" cy="504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Garbage Problem</a:t>
            </a:r>
          </a:p>
        </p:txBody>
      </p:sp>
      <p:pic>
        <p:nvPicPr>
          <p:cNvPr id="44036" name="Picture 7" descr="MCj01045560000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394450" y="2238375"/>
            <a:ext cx="2365375" cy="2620963"/>
          </a:xfrm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829050" y="1644650"/>
            <a:ext cx="1174750" cy="4387850"/>
            <a:chOff x="4712" y="808"/>
            <a:chExt cx="740" cy="2764"/>
          </a:xfrm>
        </p:grpSpPr>
        <p:sp>
          <p:nvSpPr>
            <p:cNvPr id="44076" name="Rectangle 10"/>
            <p:cNvSpPr>
              <a:spLocks noChangeArrowheads="1"/>
            </p:cNvSpPr>
            <p:nvPr/>
          </p:nvSpPr>
          <p:spPr bwMode="auto">
            <a:xfrm>
              <a:off x="4732" y="3317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/>
                <a:t>1</a:t>
              </a:r>
            </a:p>
          </p:txBody>
        </p:sp>
        <p:sp>
          <p:nvSpPr>
            <p:cNvPr id="44077" name="Oval 11"/>
            <p:cNvSpPr>
              <a:spLocks noChangeArrowheads="1"/>
            </p:cNvSpPr>
            <p:nvPr/>
          </p:nvSpPr>
          <p:spPr bwMode="auto">
            <a:xfrm>
              <a:off x="5148" y="1255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X</a:t>
              </a:r>
            </a:p>
          </p:txBody>
        </p:sp>
        <p:sp>
          <p:nvSpPr>
            <p:cNvPr id="44078" name="Oval 12"/>
            <p:cNvSpPr>
              <a:spLocks noChangeArrowheads="1"/>
            </p:cNvSpPr>
            <p:nvPr/>
          </p:nvSpPr>
          <p:spPr bwMode="auto">
            <a:xfrm>
              <a:off x="5008" y="1731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Y</a:t>
              </a:r>
            </a:p>
          </p:txBody>
        </p:sp>
        <p:sp>
          <p:nvSpPr>
            <p:cNvPr id="44079" name="Oval 13"/>
            <p:cNvSpPr>
              <a:spLocks noChangeArrowheads="1"/>
            </p:cNvSpPr>
            <p:nvPr/>
          </p:nvSpPr>
          <p:spPr bwMode="auto">
            <a:xfrm>
              <a:off x="4886" y="2176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W</a:t>
              </a:r>
            </a:p>
          </p:txBody>
        </p:sp>
        <p:sp>
          <p:nvSpPr>
            <p:cNvPr id="44080" name="Oval 14"/>
            <p:cNvSpPr>
              <a:spLocks noChangeArrowheads="1"/>
            </p:cNvSpPr>
            <p:nvPr/>
          </p:nvSpPr>
          <p:spPr bwMode="auto">
            <a:xfrm>
              <a:off x="4712" y="2578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Z</a:t>
              </a:r>
            </a:p>
          </p:txBody>
        </p:sp>
        <p:cxnSp>
          <p:nvCxnSpPr>
            <p:cNvPr id="44081" name="AutoShape 15"/>
            <p:cNvCxnSpPr>
              <a:cxnSpLocks noChangeShapeType="1"/>
            </p:cNvCxnSpPr>
            <p:nvPr/>
          </p:nvCxnSpPr>
          <p:spPr bwMode="auto">
            <a:xfrm flipH="1">
              <a:off x="5133" y="1461"/>
              <a:ext cx="139" cy="27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44082" name="Rectangle 16"/>
            <p:cNvSpPr>
              <a:spLocks noChangeArrowheads="1"/>
            </p:cNvSpPr>
            <p:nvPr/>
          </p:nvSpPr>
          <p:spPr bwMode="auto">
            <a:xfrm>
              <a:off x="5115" y="808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cxnSp>
          <p:nvCxnSpPr>
            <p:cNvPr id="44083" name="AutoShape 17"/>
            <p:cNvCxnSpPr>
              <a:cxnSpLocks noChangeShapeType="1"/>
            </p:cNvCxnSpPr>
            <p:nvPr/>
          </p:nvCxnSpPr>
          <p:spPr bwMode="auto">
            <a:xfrm flipH="1">
              <a:off x="5273" y="1063"/>
              <a:ext cx="5" cy="19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44084" name="AutoShape 18"/>
            <p:cNvCxnSpPr>
              <a:cxnSpLocks noChangeShapeType="1"/>
            </p:cNvCxnSpPr>
            <p:nvPr/>
          </p:nvCxnSpPr>
          <p:spPr bwMode="auto">
            <a:xfrm flipH="1">
              <a:off x="5010" y="1937"/>
              <a:ext cx="123" cy="239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4085" name="AutoShape 19"/>
            <p:cNvCxnSpPr>
              <a:cxnSpLocks noChangeShapeType="1"/>
            </p:cNvCxnSpPr>
            <p:nvPr/>
          </p:nvCxnSpPr>
          <p:spPr bwMode="auto">
            <a:xfrm flipH="1">
              <a:off x="4836" y="2382"/>
              <a:ext cx="174" cy="19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4086" name="AutoShape 20"/>
            <p:cNvCxnSpPr>
              <a:cxnSpLocks noChangeShapeType="1"/>
            </p:cNvCxnSpPr>
            <p:nvPr/>
          </p:nvCxnSpPr>
          <p:spPr bwMode="auto">
            <a:xfrm>
              <a:off x="4837" y="2784"/>
              <a:ext cx="58" cy="533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44087" name="AutoShape 21"/>
            <p:cNvCxnSpPr>
              <a:cxnSpLocks noChangeShapeType="1"/>
              <a:stCxn id="44077" idx="5"/>
              <a:endCxn id="44076" idx="3"/>
            </p:cNvCxnSpPr>
            <p:nvPr/>
          </p:nvCxnSpPr>
          <p:spPr bwMode="auto">
            <a:xfrm rot="5400000">
              <a:off x="4213" y="2287"/>
              <a:ext cx="2014" cy="302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4088" name="AutoShape 22"/>
            <p:cNvCxnSpPr>
              <a:cxnSpLocks noChangeShapeType="1"/>
              <a:stCxn id="44078" idx="5"/>
              <a:endCxn id="44076" idx="3"/>
            </p:cNvCxnSpPr>
            <p:nvPr/>
          </p:nvCxnSpPr>
          <p:spPr bwMode="auto">
            <a:xfrm rot="5400000">
              <a:off x="4381" y="2595"/>
              <a:ext cx="1538" cy="162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4089" name="AutoShape 23"/>
            <p:cNvCxnSpPr>
              <a:cxnSpLocks noChangeShapeType="1"/>
              <a:stCxn id="44080" idx="5"/>
              <a:endCxn id="44076" idx="0"/>
            </p:cNvCxnSpPr>
            <p:nvPr/>
          </p:nvCxnSpPr>
          <p:spPr bwMode="auto">
            <a:xfrm rot="5400000">
              <a:off x="4636" y="3019"/>
              <a:ext cx="563" cy="34"/>
            </a:xfrm>
            <a:prstGeom prst="curvedConnector3">
              <a:avLst>
                <a:gd name="adj1" fmla="val 52574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4090" name="AutoShape 24"/>
            <p:cNvCxnSpPr>
              <a:cxnSpLocks noChangeShapeType="1"/>
              <a:stCxn id="44079" idx="5"/>
              <a:endCxn id="44076" idx="3"/>
            </p:cNvCxnSpPr>
            <p:nvPr/>
          </p:nvCxnSpPr>
          <p:spPr bwMode="auto">
            <a:xfrm rot="5400000">
              <a:off x="4542" y="2879"/>
              <a:ext cx="1093" cy="39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263775" y="1736725"/>
            <a:ext cx="1071563" cy="4492625"/>
            <a:chOff x="1362" y="848"/>
            <a:chExt cx="675" cy="2830"/>
          </a:xfrm>
        </p:grpSpPr>
        <p:sp>
          <p:nvSpPr>
            <p:cNvPr id="44055" name="Rectangle 26"/>
            <p:cNvSpPr>
              <a:spLocks noChangeArrowheads="1"/>
            </p:cNvSpPr>
            <p:nvPr/>
          </p:nvSpPr>
          <p:spPr bwMode="auto">
            <a:xfrm>
              <a:off x="1532" y="3423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/>
                <a:t>1</a:t>
              </a:r>
            </a:p>
          </p:txBody>
        </p:sp>
        <p:sp>
          <p:nvSpPr>
            <p:cNvPr id="44056" name="Oval 27"/>
            <p:cNvSpPr>
              <a:spLocks noChangeArrowheads="1"/>
            </p:cNvSpPr>
            <p:nvPr/>
          </p:nvSpPr>
          <p:spPr bwMode="auto">
            <a:xfrm>
              <a:off x="1558" y="1319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X</a:t>
              </a:r>
            </a:p>
          </p:txBody>
        </p:sp>
        <p:sp>
          <p:nvSpPr>
            <p:cNvPr id="44057" name="Oval 28"/>
            <p:cNvSpPr>
              <a:spLocks noChangeArrowheads="1"/>
            </p:cNvSpPr>
            <p:nvPr/>
          </p:nvSpPr>
          <p:spPr bwMode="auto">
            <a:xfrm>
              <a:off x="1370" y="1825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Y</a:t>
              </a:r>
            </a:p>
          </p:txBody>
        </p:sp>
        <p:sp>
          <p:nvSpPr>
            <p:cNvPr id="44058" name="Oval 29"/>
            <p:cNvSpPr>
              <a:spLocks noChangeArrowheads="1"/>
            </p:cNvSpPr>
            <p:nvPr/>
          </p:nvSpPr>
          <p:spPr bwMode="auto">
            <a:xfrm>
              <a:off x="1362" y="2240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W</a:t>
              </a:r>
            </a:p>
          </p:txBody>
        </p:sp>
        <p:sp>
          <p:nvSpPr>
            <p:cNvPr id="44059" name="Oval 30"/>
            <p:cNvSpPr>
              <a:spLocks noChangeArrowheads="1"/>
            </p:cNvSpPr>
            <p:nvPr/>
          </p:nvSpPr>
          <p:spPr bwMode="auto">
            <a:xfrm>
              <a:off x="1548" y="2780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Z</a:t>
              </a:r>
            </a:p>
          </p:txBody>
        </p:sp>
        <p:cxnSp>
          <p:nvCxnSpPr>
            <p:cNvPr id="44060" name="AutoShape 31"/>
            <p:cNvCxnSpPr>
              <a:cxnSpLocks noChangeShapeType="1"/>
              <a:stCxn id="44056" idx="4"/>
              <a:endCxn id="44057" idx="0"/>
            </p:cNvCxnSpPr>
            <p:nvPr/>
          </p:nvCxnSpPr>
          <p:spPr bwMode="auto">
            <a:xfrm flipH="1">
              <a:off x="1501" y="1525"/>
              <a:ext cx="188" cy="300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sp>
          <p:nvSpPr>
            <p:cNvPr id="44061" name="Rectangle 32"/>
            <p:cNvSpPr>
              <a:spLocks noChangeArrowheads="1"/>
            </p:cNvSpPr>
            <p:nvPr/>
          </p:nvSpPr>
          <p:spPr bwMode="auto">
            <a:xfrm>
              <a:off x="1531" y="848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cxnSp>
          <p:nvCxnSpPr>
            <p:cNvPr id="44062" name="AutoShape 33"/>
            <p:cNvCxnSpPr>
              <a:cxnSpLocks noChangeShapeType="1"/>
              <a:stCxn id="44061" idx="2"/>
              <a:endCxn id="44056" idx="0"/>
            </p:cNvCxnSpPr>
            <p:nvPr/>
          </p:nvCxnSpPr>
          <p:spPr bwMode="auto">
            <a:xfrm flipH="1">
              <a:off x="1689" y="1103"/>
              <a:ext cx="11" cy="216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4063" name="AutoShape 34"/>
            <p:cNvCxnSpPr>
              <a:cxnSpLocks noChangeShapeType="1"/>
              <a:stCxn id="44057" idx="4"/>
              <a:endCxn id="44058" idx="0"/>
            </p:cNvCxnSpPr>
            <p:nvPr/>
          </p:nvCxnSpPr>
          <p:spPr bwMode="auto">
            <a:xfrm flipH="1">
              <a:off x="1492" y="2031"/>
              <a:ext cx="9" cy="209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4064" name="AutoShape 35"/>
            <p:cNvCxnSpPr>
              <a:cxnSpLocks noChangeShapeType="1"/>
              <a:stCxn id="44058" idx="5"/>
              <a:endCxn id="44059" idx="1"/>
            </p:cNvCxnSpPr>
            <p:nvPr/>
          </p:nvCxnSpPr>
          <p:spPr bwMode="auto">
            <a:xfrm>
              <a:off x="1584" y="2416"/>
              <a:ext cx="2" cy="394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4065" name="AutoShape 36"/>
            <p:cNvCxnSpPr>
              <a:cxnSpLocks noChangeShapeType="1"/>
              <a:stCxn id="44055" idx="3"/>
              <a:endCxn id="44069" idx="6"/>
            </p:cNvCxnSpPr>
            <p:nvPr/>
          </p:nvCxnSpPr>
          <p:spPr bwMode="auto">
            <a:xfrm flipV="1">
              <a:off x="1869" y="1920"/>
              <a:ext cx="168" cy="1631"/>
            </a:xfrm>
            <a:prstGeom prst="curvedConnector3">
              <a:avLst>
                <a:gd name="adj1" fmla="val 185713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4066" name="AutoShape 37"/>
            <p:cNvCxnSpPr>
              <a:cxnSpLocks noChangeShapeType="1"/>
              <a:stCxn id="44057" idx="2"/>
              <a:endCxn id="44055" idx="1"/>
            </p:cNvCxnSpPr>
            <p:nvPr/>
          </p:nvCxnSpPr>
          <p:spPr bwMode="auto">
            <a:xfrm rot="10800000" flipH="1" flipV="1">
              <a:off x="1370" y="1928"/>
              <a:ext cx="162" cy="1623"/>
            </a:xfrm>
            <a:prstGeom prst="curvedConnector3">
              <a:avLst>
                <a:gd name="adj1" fmla="val -88889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4067" name="AutoShape 38"/>
            <p:cNvCxnSpPr>
              <a:cxnSpLocks noChangeShapeType="1"/>
              <a:stCxn id="44059" idx="5"/>
              <a:endCxn id="44055" idx="0"/>
            </p:cNvCxnSpPr>
            <p:nvPr/>
          </p:nvCxnSpPr>
          <p:spPr bwMode="auto">
            <a:xfrm rot="5400000">
              <a:off x="1502" y="3155"/>
              <a:ext cx="467" cy="70"/>
            </a:xfrm>
            <a:prstGeom prst="curvedConnector3">
              <a:avLst>
                <a:gd name="adj1" fmla="val 53106"/>
              </a:avLst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44068" name="AutoShape 39"/>
            <p:cNvCxnSpPr>
              <a:cxnSpLocks noChangeShapeType="1"/>
              <a:stCxn id="44058" idx="3"/>
              <a:endCxn id="44055" idx="1"/>
            </p:cNvCxnSpPr>
            <p:nvPr/>
          </p:nvCxnSpPr>
          <p:spPr bwMode="auto">
            <a:xfrm rot="16200000" flipH="1">
              <a:off x="898" y="2918"/>
              <a:ext cx="1135" cy="132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sp>
          <p:nvSpPr>
            <p:cNvPr id="44069" name="Oval 40"/>
            <p:cNvSpPr>
              <a:spLocks noChangeArrowheads="1"/>
            </p:cNvSpPr>
            <p:nvPr/>
          </p:nvSpPr>
          <p:spPr bwMode="auto">
            <a:xfrm>
              <a:off x="1776" y="1817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Y</a:t>
              </a:r>
            </a:p>
          </p:txBody>
        </p:sp>
        <p:sp>
          <p:nvSpPr>
            <p:cNvPr id="44070" name="Oval 41"/>
            <p:cNvSpPr>
              <a:spLocks noChangeArrowheads="1"/>
            </p:cNvSpPr>
            <p:nvPr/>
          </p:nvSpPr>
          <p:spPr bwMode="auto">
            <a:xfrm>
              <a:off x="1774" y="2250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W</a:t>
              </a:r>
            </a:p>
          </p:txBody>
        </p:sp>
        <p:cxnSp>
          <p:nvCxnSpPr>
            <p:cNvPr id="44071" name="AutoShape 42"/>
            <p:cNvCxnSpPr>
              <a:cxnSpLocks noChangeShapeType="1"/>
              <a:stCxn id="44056" idx="4"/>
              <a:endCxn id="44069" idx="0"/>
            </p:cNvCxnSpPr>
            <p:nvPr/>
          </p:nvCxnSpPr>
          <p:spPr bwMode="auto">
            <a:xfrm>
              <a:off x="1689" y="1525"/>
              <a:ext cx="218" cy="29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44072" name="AutoShape 43"/>
            <p:cNvCxnSpPr>
              <a:cxnSpLocks noChangeShapeType="1"/>
              <a:stCxn id="44069" idx="4"/>
              <a:endCxn id="44070" idx="0"/>
            </p:cNvCxnSpPr>
            <p:nvPr/>
          </p:nvCxnSpPr>
          <p:spPr bwMode="auto">
            <a:xfrm flipH="1">
              <a:off x="1904" y="2023"/>
              <a:ext cx="3" cy="22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4073" name="AutoShape 44"/>
            <p:cNvCxnSpPr>
              <a:cxnSpLocks noChangeShapeType="1"/>
              <a:stCxn id="44059" idx="3"/>
              <a:endCxn id="44055" idx="0"/>
            </p:cNvCxnSpPr>
            <p:nvPr/>
          </p:nvCxnSpPr>
          <p:spPr bwMode="auto">
            <a:xfrm rot="16200000" flipH="1">
              <a:off x="1410" y="3132"/>
              <a:ext cx="467" cy="115"/>
            </a:xfrm>
            <a:prstGeom prst="curvedConnector3">
              <a:avLst>
                <a:gd name="adj1" fmla="val 53106"/>
              </a:avLst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4074" name="AutoShape 45"/>
            <p:cNvCxnSpPr>
              <a:cxnSpLocks noChangeShapeType="1"/>
              <a:stCxn id="44070" idx="3"/>
              <a:endCxn id="44059" idx="7"/>
            </p:cNvCxnSpPr>
            <p:nvPr/>
          </p:nvCxnSpPr>
          <p:spPr bwMode="auto">
            <a:xfrm flipH="1">
              <a:off x="1771" y="2426"/>
              <a:ext cx="41" cy="38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44075" name="AutoShape 46"/>
            <p:cNvCxnSpPr>
              <a:cxnSpLocks noChangeShapeType="1"/>
              <a:stCxn id="44070" idx="5"/>
              <a:endCxn id="44055" idx="3"/>
            </p:cNvCxnSpPr>
            <p:nvPr/>
          </p:nvCxnSpPr>
          <p:spPr bwMode="auto">
            <a:xfrm rot="5400000">
              <a:off x="1370" y="2925"/>
              <a:ext cx="1125" cy="127"/>
            </a:xfrm>
            <a:prstGeom prst="curvedConnector2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771775" y="1644650"/>
            <a:ext cx="1365250" cy="4349750"/>
            <a:chOff x="3142" y="858"/>
            <a:chExt cx="860" cy="2740"/>
          </a:xfrm>
        </p:grpSpPr>
        <p:sp>
          <p:nvSpPr>
            <p:cNvPr id="44040" name="Rectangle 48"/>
            <p:cNvSpPr>
              <a:spLocks noChangeArrowheads="1"/>
            </p:cNvSpPr>
            <p:nvPr/>
          </p:nvSpPr>
          <p:spPr bwMode="auto">
            <a:xfrm>
              <a:off x="3168" y="3343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/>
                <a:t>1</a:t>
              </a:r>
            </a:p>
          </p:txBody>
        </p:sp>
        <p:sp>
          <p:nvSpPr>
            <p:cNvPr id="44041" name="Oval 49"/>
            <p:cNvSpPr>
              <a:spLocks noChangeArrowheads="1"/>
            </p:cNvSpPr>
            <p:nvPr/>
          </p:nvSpPr>
          <p:spPr bwMode="auto">
            <a:xfrm>
              <a:off x="3578" y="1287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X</a:t>
              </a:r>
            </a:p>
          </p:txBody>
        </p:sp>
        <p:sp>
          <p:nvSpPr>
            <p:cNvPr id="44042" name="Oval 50"/>
            <p:cNvSpPr>
              <a:spLocks noChangeArrowheads="1"/>
            </p:cNvSpPr>
            <p:nvPr/>
          </p:nvSpPr>
          <p:spPr bwMode="auto">
            <a:xfrm>
              <a:off x="3438" y="1763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Y</a:t>
              </a:r>
            </a:p>
          </p:txBody>
        </p:sp>
        <p:sp>
          <p:nvSpPr>
            <p:cNvPr id="44043" name="Oval 51"/>
            <p:cNvSpPr>
              <a:spLocks noChangeArrowheads="1"/>
            </p:cNvSpPr>
            <p:nvPr/>
          </p:nvSpPr>
          <p:spPr bwMode="auto">
            <a:xfrm>
              <a:off x="3316" y="2208"/>
              <a:ext cx="260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W</a:t>
              </a:r>
            </a:p>
          </p:txBody>
        </p:sp>
        <p:sp>
          <p:nvSpPr>
            <p:cNvPr id="44044" name="Oval 52"/>
            <p:cNvSpPr>
              <a:spLocks noChangeArrowheads="1"/>
            </p:cNvSpPr>
            <p:nvPr/>
          </p:nvSpPr>
          <p:spPr bwMode="auto">
            <a:xfrm>
              <a:off x="3142" y="2610"/>
              <a:ext cx="261" cy="20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914400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sz="1800" b="1"/>
                <a:t>Z</a:t>
              </a:r>
            </a:p>
          </p:txBody>
        </p:sp>
        <p:cxnSp>
          <p:nvCxnSpPr>
            <p:cNvPr id="44045" name="AutoShape 53"/>
            <p:cNvCxnSpPr>
              <a:cxnSpLocks noChangeShapeType="1"/>
              <a:stCxn id="44041" idx="4"/>
              <a:endCxn id="44042" idx="0"/>
            </p:cNvCxnSpPr>
            <p:nvPr/>
          </p:nvCxnSpPr>
          <p:spPr bwMode="auto">
            <a:xfrm flipH="1">
              <a:off x="3569" y="1493"/>
              <a:ext cx="139" cy="270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44046" name="Rectangle 54"/>
            <p:cNvSpPr>
              <a:spLocks noChangeArrowheads="1"/>
            </p:cNvSpPr>
            <p:nvPr/>
          </p:nvSpPr>
          <p:spPr bwMode="auto">
            <a:xfrm>
              <a:off x="3665" y="858"/>
              <a:ext cx="337" cy="2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endParaRPr lang="en-US" sz="1800"/>
            </a:p>
          </p:txBody>
        </p:sp>
        <p:cxnSp>
          <p:nvCxnSpPr>
            <p:cNvPr id="44047" name="AutoShape 55"/>
            <p:cNvCxnSpPr>
              <a:cxnSpLocks noChangeShapeType="1"/>
              <a:stCxn id="44046" idx="2"/>
              <a:endCxn id="44041" idx="0"/>
            </p:cNvCxnSpPr>
            <p:nvPr/>
          </p:nvCxnSpPr>
          <p:spPr bwMode="auto">
            <a:xfrm flipH="1">
              <a:off x="3708" y="1113"/>
              <a:ext cx="125" cy="174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44048" name="AutoShape 56"/>
            <p:cNvCxnSpPr>
              <a:cxnSpLocks noChangeShapeType="1"/>
              <a:stCxn id="44042" idx="4"/>
              <a:endCxn id="44043" idx="0"/>
            </p:cNvCxnSpPr>
            <p:nvPr/>
          </p:nvCxnSpPr>
          <p:spPr bwMode="auto">
            <a:xfrm flipH="1">
              <a:off x="3446" y="1969"/>
              <a:ext cx="123" cy="239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4049" name="AutoShape 57"/>
            <p:cNvCxnSpPr>
              <a:cxnSpLocks noChangeShapeType="1"/>
              <a:stCxn id="44043" idx="4"/>
              <a:endCxn id="44044" idx="0"/>
            </p:cNvCxnSpPr>
            <p:nvPr/>
          </p:nvCxnSpPr>
          <p:spPr bwMode="auto">
            <a:xfrm flipH="1">
              <a:off x="3272" y="2414"/>
              <a:ext cx="174" cy="196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4050" name="AutoShape 58"/>
            <p:cNvCxnSpPr>
              <a:cxnSpLocks noChangeShapeType="1"/>
              <a:stCxn id="44044" idx="4"/>
              <a:endCxn id="44040" idx="0"/>
            </p:cNvCxnSpPr>
            <p:nvPr/>
          </p:nvCxnSpPr>
          <p:spPr bwMode="auto">
            <a:xfrm>
              <a:off x="3273" y="2816"/>
              <a:ext cx="64" cy="527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</p:spPr>
        </p:cxnSp>
        <p:cxnSp>
          <p:nvCxnSpPr>
            <p:cNvPr id="44051" name="AutoShape 59"/>
            <p:cNvCxnSpPr>
              <a:cxnSpLocks noChangeShapeType="1"/>
              <a:stCxn id="44041" idx="5"/>
              <a:endCxn id="44040" idx="3"/>
            </p:cNvCxnSpPr>
            <p:nvPr/>
          </p:nvCxnSpPr>
          <p:spPr bwMode="auto">
            <a:xfrm rot="5400000">
              <a:off x="2649" y="2319"/>
              <a:ext cx="2008" cy="296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44052" name="AutoShape 60"/>
            <p:cNvCxnSpPr>
              <a:cxnSpLocks noChangeShapeType="1"/>
              <a:stCxn id="44042" idx="5"/>
              <a:endCxn id="44040" idx="3"/>
            </p:cNvCxnSpPr>
            <p:nvPr/>
          </p:nvCxnSpPr>
          <p:spPr bwMode="auto">
            <a:xfrm rot="5400000">
              <a:off x="2817" y="2627"/>
              <a:ext cx="1532" cy="156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44053" name="AutoShape 61"/>
            <p:cNvCxnSpPr>
              <a:cxnSpLocks noChangeShapeType="1"/>
              <a:stCxn id="44044" idx="5"/>
              <a:endCxn id="44040" idx="0"/>
            </p:cNvCxnSpPr>
            <p:nvPr/>
          </p:nvCxnSpPr>
          <p:spPr bwMode="auto">
            <a:xfrm rot="5400000">
              <a:off x="3072" y="3051"/>
              <a:ext cx="557" cy="28"/>
            </a:xfrm>
            <a:prstGeom prst="curvedConnector3">
              <a:avLst>
                <a:gd name="adj1" fmla="val 52602"/>
              </a:avLst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44054" name="AutoShape 62"/>
            <p:cNvCxnSpPr>
              <a:cxnSpLocks noChangeShapeType="1"/>
              <a:stCxn id="44043" idx="5"/>
              <a:endCxn id="44040" idx="3"/>
            </p:cNvCxnSpPr>
            <p:nvPr/>
          </p:nvCxnSpPr>
          <p:spPr bwMode="auto">
            <a:xfrm rot="5400000">
              <a:off x="2978" y="2911"/>
              <a:ext cx="1087" cy="33"/>
            </a:xfrm>
            <a:prstGeom prst="curvedConnector2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-0.05277 L 0.48021 -0.1527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5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22222E-6 L 0.37604 -0.1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" y="-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0.55625 -0.1652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-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ZDDs</a:t>
            </a:r>
          </a:p>
        </p:txBody>
      </p:sp>
      <p:pic>
        <p:nvPicPr>
          <p:cNvPr id="242714" name="Picture 26" descr="bdd0output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2520950" y="2009775"/>
            <a:ext cx="2138363" cy="4114800"/>
          </a:xfrm>
        </p:spPr>
      </p:pic>
      <p:pic>
        <p:nvPicPr>
          <p:cNvPr id="242716" name="Picture 28" descr="zdd0output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/>
          <a:srcRect/>
          <a:stretch>
            <a:fillRect/>
          </a:stretch>
        </p:blipFill>
        <p:spPr>
          <a:xfrm>
            <a:off x="5378450" y="2971800"/>
            <a:ext cx="2709863" cy="1981200"/>
          </a:xfrm>
        </p:spPr>
      </p:pic>
      <p:sp>
        <p:nvSpPr>
          <p:cNvPr id="46086" name="Text Box 30"/>
          <p:cNvSpPr txBox="1">
            <a:spLocks noChangeArrowheads="1"/>
          </p:cNvSpPr>
          <p:nvPr/>
        </p:nvSpPr>
        <p:spPr bwMode="auto">
          <a:xfrm>
            <a:off x="0" y="1400175"/>
            <a:ext cx="48387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000" b="1" u="sng"/>
              <a:t>BDDs</a:t>
            </a:r>
          </a:p>
          <a:p>
            <a:pPr marL="342900" indent="-3429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AutoNum type="arabicPeriod"/>
            </a:pPr>
            <a:r>
              <a:rPr lang="en-US" sz="1800"/>
              <a:t>Remove isomorpic graphs</a:t>
            </a:r>
          </a:p>
          <a:p>
            <a:pPr marL="342900" indent="-3429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AutoNum type="arabicPeriod"/>
            </a:pPr>
            <a:r>
              <a:rPr lang="en-US" sz="1800"/>
              <a:t>Skip and remove nodes whose pointers point to the same child</a:t>
            </a:r>
          </a:p>
        </p:txBody>
      </p:sp>
      <p:sp>
        <p:nvSpPr>
          <p:cNvPr id="46087" name="Text Box 31"/>
          <p:cNvSpPr txBox="1">
            <a:spLocks noChangeArrowheads="1"/>
          </p:cNvSpPr>
          <p:nvPr/>
        </p:nvSpPr>
        <p:spPr bwMode="auto">
          <a:xfrm>
            <a:off x="4695825" y="1358900"/>
            <a:ext cx="44481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algn="ctr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000" b="1" u="sng"/>
              <a:t>ZDDs</a:t>
            </a:r>
          </a:p>
          <a:p>
            <a:pPr marL="342900" indent="-3429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AutoNum type="arabicPeriod"/>
            </a:pPr>
            <a:r>
              <a:rPr lang="en-US" sz="1800"/>
              <a:t>Remove isomorpic graphs</a:t>
            </a:r>
          </a:p>
          <a:p>
            <a:pPr marL="342900" indent="-342900">
              <a:lnSpc>
                <a:spcPct val="108000"/>
              </a:lnSpc>
              <a:buClr>
                <a:srgbClr val="000000"/>
              </a:buClr>
              <a:buSzPct val="100000"/>
              <a:buFont typeface="Arial" charset="0"/>
              <a:buAutoNum type="arabicPeriod"/>
            </a:pPr>
            <a:r>
              <a:rPr lang="en-US" sz="1800"/>
              <a:t>Remove “1” nodes whose pointers point to “0”</a:t>
            </a:r>
          </a:p>
        </p:txBody>
      </p:sp>
      <p:graphicFrame>
        <p:nvGraphicFramePr>
          <p:cNvPr id="242720" name="Object 2"/>
          <p:cNvGraphicFramePr>
            <a:graphicFrameLocks noChangeAspect="1"/>
          </p:cNvGraphicFramePr>
          <p:nvPr>
            <p:ph sz="quarter" idx="3"/>
          </p:nvPr>
        </p:nvGraphicFramePr>
        <p:xfrm>
          <a:off x="266700" y="3608388"/>
          <a:ext cx="2971800" cy="439737"/>
        </p:xfrm>
        <a:graphic>
          <a:graphicData uri="http://schemas.openxmlformats.org/presentationml/2006/ole">
            <p:oleObj spid="_x0000_s46082" name="Equation" r:id="rId6" imgW="171432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re">
  <a:themeElements>
    <a:clrScheme name="co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r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ore">
  <a:themeElements>
    <a:clrScheme name="2_co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or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o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8872</TotalTime>
  <Words>744</Words>
  <Application>Microsoft Macintosh PowerPoint</Application>
  <PresentationFormat>On-screen Show (4:3)</PresentationFormat>
  <Paragraphs>285</Paragraphs>
  <Slides>15</Slides>
  <Notes>10</Notes>
  <HiddenSlides>0</HiddenSlides>
  <MMClips>0</MMClips>
  <ScaleCrop>false</ScaleCrop>
  <HeadingPairs>
    <vt:vector size="6" baseType="variant"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core</vt:lpstr>
      <vt:lpstr>2_core</vt:lpstr>
      <vt:lpstr>Equation</vt:lpstr>
      <vt:lpstr>ZDDs for Dynamic Trace Analysis  Graham Price  Manish Vachharajani John Giacomoni John Michalakes Sreyasi Vinjamuri</vt:lpstr>
      <vt:lpstr>Motivation</vt:lpstr>
      <vt:lpstr>DIN vs. Ready Time</vt:lpstr>
      <vt:lpstr>Video</vt:lpstr>
      <vt:lpstr>The BDD Data Structure</vt:lpstr>
      <vt:lpstr>Trace BDD Construction</vt:lpstr>
      <vt:lpstr>Trace BDD Construction</vt:lpstr>
      <vt:lpstr>Trace BDD Construction Cont..</vt:lpstr>
      <vt:lpstr>ZDDs</vt:lpstr>
      <vt:lpstr>ZDD vs. BDD Size</vt:lpstr>
      <vt:lpstr>DD Creation Time</vt:lpstr>
      <vt:lpstr>ZDD Construction</vt:lpstr>
      <vt:lpstr>Where BDDs Compress</vt:lpstr>
      <vt:lpstr>Where ZDDs Compress</vt:lpstr>
      <vt:lpstr>Questions?</vt:lpstr>
    </vt:vector>
  </TitlesOfParts>
  <Company>CU Boulder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Enabling Advanced Software Analysis with BDDs  Graham Price  Masters Thesis Presentation Advisor by Dr. Manish Vachharajani  Thursday, April 17, 2008</dc:title>
  <dc:creator>CU Boulder</dc:creator>
  <cp:keywords/>
  <cp:lastModifiedBy>Graham Price</cp:lastModifiedBy>
  <cp:revision>273</cp:revision>
  <dcterms:created xsi:type="dcterms:W3CDTF">2009-12-09T16:00:32Z</dcterms:created>
  <dcterms:modified xsi:type="dcterms:W3CDTF">2009-12-09T16:03:56Z</dcterms:modified>
</cp:coreProperties>
</file>