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71" r:id="rId7"/>
    <p:sldId id="260" r:id="rId8"/>
    <p:sldId id="263" r:id="rId9"/>
    <p:sldId id="264" r:id="rId10"/>
    <p:sldId id="265" r:id="rId11"/>
    <p:sldId id="267" r:id="rId12"/>
    <p:sldId id="268" r:id="rId13"/>
    <p:sldId id="272" r:id="rId14"/>
    <p:sldId id="269" r:id="rId15"/>
    <p:sldId id="273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5F0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9872" autoAdjust="0"/>
  </p:normalViewPr>
  <p:slideViewPr>
    <p:cSldViewPr>
      <p:cViewPr>
        <p:scale>
          <a:sx n="75" d="100"/>
          <a:sy n="75" d="100"/>
        </p:scale>
        <p:origin x="-297" y="1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onea\Documents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onea\Documents\actual_bgp_sta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onea\Documents\Book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onea\Documents\actual_bgp_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Sheet1!$B$15</c:f>
              <c:strCache>
                <c:ptCount val="1"/>
                <c:pt idx="0">
                  <c:v>1k node graph</c:v>
                </c:pt>
              </c:strCache>
            </c:strRef>
          </c:tx>
          <c:cat>
            <c:numRef>
              <c:f>Sheet1!$C$14:$F$14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Sheet1!$C$15:$F$15</c:f>
              <c:numCache>
                <c:formatCode>General</c:formatCode>
                <c:ptCount val="4"/>
                <c:pt idx="0">
                  <c:v>8.0000000000000002E-3</c:v>
                </c:pt>
                <c:pt idx="1">
                  <c:v>0.128</c:v>
                </c:pt>
                <c:pt idx="2">
                  <c:v>0.8</c:v>
                </c:pt>
              </c:numCache>
            </c:numRef>
          </c:val>
        </c:ser>
        <c:ser>
          <c:idx val="1"/>
          <c:order val="1"/>
          <c:tx>
            <c:strRef>
              <c:f>Sheet1!$B$16</c:f>
              <c:strCache>
                <c:ptCount val="1"/>
                <c:pt idx="0">
                  <c:v>10k node graph</c:v>
                </c:pt>
              </c:strCache>
            </c:strRef>
          </c:tx>
          <c:cat>
            <c:numRef>
              <c:f>Sheet1!$C$14:$F$14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Sheet1!$C$16:$F$16</c:f>
              <c:numCache>
                <c:formatCode>General</c:formatCode>
                <c:ptCount val="4"/>
                <c:pt idx="0">
                  <c:v>3.2000000000000001E-2</c:v>
                </c:pt>
                <c:pt idx="1">
                  <c:v>9.6000000000000002E-2</c:v>
                </c:pt>
                <c:pt idx="2">
                  <c:v>0.71199999999999997</c:v>
                </c:pt>
                <c:pt idx="3">
                  <c:v>6.88</c:v>
                </c:pt>
              </c:numCache>
            </c:numRef>
          </c:val>
        </c:ser>
        <c:ser>
          <c:idx val="2"/>
          <c:order val="2"/>
          <c:tx>
            <c:strRef>
              <c:f>Sheet1!$B$17</c:f>
              <c:strCache>
                <c:ptCount val="1"/>
                <c:pt idx="0">
                  <c:v>30k node graph</c:v>
                </c:pt>
              </c:strCache>
            </c:strRef>
          </c:tx>
          <c:cat>
            <c:numRef>
              <c:f>Sheet1!$C$14:$F$14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Sheet1!$C$17:$F$17</c:f>
              <c:numCache>
                <c:formatCode>General</c:formatCode>
                <c:ptCount val="4"/>
                <c:pt idx="0">
                  <c:v>6.4000000000000001E-2</c:v>
                </c:pt>
                <c:pt idx="1">
                  <c:v>0.27200000000000002</c:v>
                </c:pt>
                <c:pt idx="2">
                  <c:v>2.12</c:v>
                </c:pt>
              </c:numCache>
            </c:numRef>
          </c:val>
        </c:ser>
        <c:ser>
          <c:idx val="3"/>
          <c:order val="3"/>
          <c:tx>
            <c:strRef>
              <c:f>Sheet1!$B$18</c:f>
              <c:strCache>
                <c:ptCount val="1"/>
                <c:pt idx="0">
                  <c:v>internet</c:v>
                </c:pt>
              </c:strCache>
            </c:strRef>
          </c:tx>
          <c:cat>
            <c:numRef>
              <c:f>Sheet1!$C$14:$F$14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Sheet1!$C$18:$F$18</c:f>
              <c:numCache>
                <c:formatCode>General</c:formatCode>
                <c:ptCount val="4"/>
                <c:pt idx="0">
                  <c:v>8.0000000000000002E-3</c:v>
                </c:pt>
                <c:pt idx="1">
                  <c:v>0.30399999999999999</c:v>
                </c:pt>
                <c:pt idx="2">
                  <c:v>2.34</c:v>
                </c:pt>
              </c:numCache>
            </c:numRef>
          </c:val>
        </c:ser>
        <c:marker val="1"/>
        <c:axId val="71534848"/>
        <c:axId val="71545216"/>
      </c:lineChart>
      <c:catAx>
        <c:axId val="715348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Set size</a:t>
                </a:r>
                <a:r>
                  <a:rPr lang="en-US" sz="1800" baseline="0"/>
                  <a:t> (nodes)</a:t>
                </a:r>
                <a:endParaRPr lang="en-US" sz="18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71545216"/>
        <c:crossesAt val="0.1"/>
        <c:auto val="1"/>
        <c:lblAlgn val="ctr"/>
        <c:lblOffset val="100"/>
      </c:catAx>
      <c:valAx>
        <c:axId val="7154521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Memory</a:t>
                </a:r>
              </a:p>
              <a:p>
                <a:pPr>
                  <a:defRPr sz="2000"/>
                </a:pPr>
                <a:r>
                  <a:rPr lang="en-US" sz="2000"/>
                  <a:t>(GB)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7153484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20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Sheet1!$B$15</c:f>
              <c:strCache>
                <c:ptCount val="1"/>
                <c:pt idx="0">
                  <c:v>1k node graph</c:v>
                </c:pt>
              </c:strCache>
            </c:strRef>
          </c:tx>
          <c:cat>
            <c:numRef>
              <c:f>Sheet1!$C$14:$E$14</c:f>
              <c:numCache>
                <c:formatCode>General</c:formatCode>
                <c:ptCount val="3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</c:numCache>
            </c:numRef>
          </c:cat>
          <c:val>
            <c:numRef>
              <c:f>Sheet1!$C$15:$E$15</c:f>
              <c:numCache>
                <c:formatCode>General</c:formatCode>
                <c:ptCount val="3"/>
                <c:pt idx="0">
                  <c:v>8.0000000000000002E-3</c:v>
                </c:pt>
                <c:pt idx="1">
                  <c:v>2.4E-2</c:v>
                </c:pt>
                <c:pt idx="2">
                  <c:v>0.192</c:v>
                </c:pt>
              </c:numCache>
            </c:numRef>
          </c:val>
        </c:ser>
        <c:ser>
          <c:idx val="1"/>
          <c:order val="1"/>
          <c:tx>
            <c:strRef>
              <c:f>Sheet1!$B$16</c:f>
              <c:strCache>
                <c:ptCount val="1"/>
                <c:pt idx="0">
                  <c:v>10k node graph</c:v>
                </c:pt>
              </c:strCache>
            </c:strRef>
          </c:tx>
          <c:cat>
            <c:numRef>
              <c:f>Sheet1!$C$14:$E$14</c:f>
              <c:numCache>
                <c:formatCode>General</c:formatCode>
                <c:ptCount val="3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</c:numCache>
            </c:numRef>
          </c:cat>
          <c:val>
            <c:numRef>
              <c:f>Sheet1!$C$16:$E$16</c:f>
              <c:numCache>
                <c:formatCode>General</c:formatCode>
                <c:ptCount val="3"/>
                <c:pt idx="0">
                  <c:v>2.4E-2</c:v>
                </c:pt>
                <c:pt idx="1">
                  <c:v>0.216</c:v>
                </c:pt>
                <c:pt idx="2">
                  <c:v>1.9279999999999999</c:v>
                </c:pt>
              </c:numCache>
            </c:numRef>
          </c:val>
        </c:ser>
        <c:ser>
          <c:idx val="2"/>
          <c:order val="2"/>
          <c:tx>
            <c:strRef>
              <c:f>Sheet1!$B$17</c:f>
              <c:strCache>
                <c:ptCount val="1"/>
                <c:pt idx="0">
                  <c:v>30k node graph</c:v>
                </c:pt>
              </c:strCache>
            </c:strRef>
          </c:tx>
          <c:cat>
            <c:numRef>
              <c:f>Sheet1!$C$14:$E$14</c:f>
              <c:numCache>
                <c:formatCode>General</c:formatCode>
                <c:ptCount val="3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</c:numCache>
            </c:numRef>
          </c:cat>
          <c:val>
            <c:numRef>
              <c:f>Sheet1!$C$17:$E$17</c:f>
              <c:numCache>
                <c:formatCode>General</c:formatCode>
                <c:ptCount val="3"/>
                <c:pt idx="0">
                  <c:v>7.1999999999999995E-2</c:v>
                </c:pt>
                <c:pt idx="1">
                  <c:v>0.63200000000000001</c:v>
                </c:pt>
                <c:pt idx="2">
                  <c:v>5.7839999999999998</c:v>
                </c:pt>
              </c:numCache>
            </c:numRef>
          </c:val>
        </c:ser>
        <c:ser>
          <c:idx val="3"/>
          <c:order val="3"/>
          <c:tx>
            <c:strRef>
              <c:f>Sheet1!$B$18</c:f>
              <c:strCache>
                <c:ptCount val="1"/>
                <c:pt idx="0">
                  <c:v>internet</c:v>
                </c:pt>
              </c:strCache>
            </c:strRef>
          </c:tx>
          <c:cat>
            <c:numRef>
              <c:f>Sheet1!$C$14:$E$14</c:f>
              <c:numCache>
                <c:formatCode>General</c:formatCode>
                <c:ptCount val="3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</c:numCache>
            </c:numRef>
          </c:cat>
          <c:val>
            <c:numRef>
              <c:f>Sheet1!$C$18:$E$18</c:f>
              <c:numCache>
                <c:formatCode>General</c:formatCode>
                <c:ptCount val="3"/>
                <c:pt idx="0">
                  <c:v>9.6000000000000002E-2</c:v>
                </c:pt>
                <c:pt idx="1">
                  <c:v>0.72</c:v>
                </c:pt>
              </c:numCache>
            </c:numRef>
          </c:val>
        </c:ser>
        <c:marker val="1"/>
        <c:axId val="33617024"/>
        <c:axId val="33618944"/>
      </c:lineChart>
      <c:catAx>
        <c:axId val="336170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Set size</a:t>
                </a:r>
                <a:r>
                  <a:rPr lang="en-US" sz="1800" baseline="0"/>
                  <a:t> (nodes)</a:t>
                </a:r>
                <a:endParaRPr lang="en-US" sz="18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33618944"/>
        <c:crossesAt val="0.1"/>
        <c:auto val="1"/>
        <c:lblAlgn val="ctr"/>
        <c:lblOffset val="100"/>
      </c:catAx>
      <c:valAx>
        <c:axId val="3361894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sz="1800"/>
                  <a:t>Memory</a:t>
                </a:r>
              </a:p>
              <a:p>
                <a:pPr>
                  <a:defRPr sz="1800"/>
                </a:pPr>
                <a:r>
                  <a:rPr lang="en-US" sz="1800"/>
                  <a:t>(GB)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3361702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Sheet1!$H$15</c:f>
              <c:strCache>
                <c:ptCount val="1"/>
                <c:pt idx="0">
                  <c:v>1k node graph</c:v>
                </c:pt>
              </c:strCache>
            </c:strRef>
          </c:tx>
          <c:cat>
            <c:numRef>
              <c:f>Sheet1!$I$14:$L$14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Sheet1!$I$15:$L$15</c:f>
              <c:numCache>
                <c:formatCode>General</c:formatCode>
                <c:ptCount val="4"/>
                <c:pt idx="0">
                  <c:v>4.4400000000000004</c:v>
                </c:pt>
                <c:pt idx="1">
                  <c:v>6.6</c:v>
                </c:pt>
                <c:pt idx="2">
                  <c:v>8.27</c:v>
                </c:pt>
              </c:numCache>
            </c:numRef>
          </c:val>
        </c:ser>
        <c:ser>
          <c:idx val="1"/>
          <c:order val="1"/>
          <c:tx>
            <c:strRef>
              <c:f>Sheet1!$H$16</c:f>
              <c:strCache>
                <c:ptCount val="1"/>
                <c:pt idx="0">
                  <c:v>10k node graph</c:v>
                </c:pt>
              </c:strCache>
            </c:strRef>
          </c:tx>
          <c:cat>
            <c:numRef>
              <c:f>Sheet1!$I$14:$L$14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Sheet1!$I$16:$L$16</c:f>
              <c:numCache>
                <c:formatCode>General</c:formatCode>
                <c:ptCount val="4"/>
                <c:pt idx="0">
                  <c:v>792.57500000000005</c:v>
                </c:pt>
                <c:pt idx="1">
                  <c:v>902.64499999999998</c:v>
                </c:pt>
                <c:pt idx="2">
                  <c:v>1075.25</c:v>
                </c:pt>
                <c:pt idx="3">
                  <c:v>1005.8499999999998</c:v>
                </c:pt>
              </c:numCache>
            </c:numRef>
          </c:val>
        </c:ser>
        <c:ser>
          <c:idx val="2"/>
          <c:order val="2"/>
          <c:tx>
            <c:strRef>
              <c:f>Sheet1!$H$17</c:f>
              <c:strCache>
                <c:ptCount val="1"/>
                <c:pt idx="0">
                  <c:v>30k node graph</c:v>
                </c:pt>
              </c:strCache>
            </c:strRef>
          </c:tx>
          <c:cat>
            <c:numRef>
              <c:f>Sheet1!$I$14:$L$14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Sheet1!$I$17:$L$17</c:f>
              <c:numCache>
                <c:formatCode>General</c:formatCode>
                <c:ptCount val="4"/>
                <c:pt idx="0">
                  <c:v>6730.06</c:v>
                </c:pt>
                <c:pt idx="1">
                  <c:v>9879.4599999999919</c:v>
                </c:pt>
                <c:pt idx="2">
                  <c:v>11875.3</c:v>
                </c:pt>
              </c:numCache>
            </c:numRef>
          </c:val>
        </c:ser>
        <c:marker val="1"/>
        <c:axId val="71681920"/>
        <c:axId val="71770112"/>
      </c:lineChart>
      <c:catAx>
        <c:axId val="716819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Set size (nodes)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71770112"/>
        <c:crosses val="autoZero"/>
        <c:auto val="1"/>
        <c:lblAlgn val="ctr"/>
        <c:lblOffset val="100"/>
      </c:catAx>
      <c:valAx>
        <c:axId val="7177011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sz="1800"/>
                  <a:t>Time</a:t>
                </a:r>
              </a:p>
              <a:p>
                <a:pPr>
                  <a:defRPr sz="1800"/>
                </a:pPr>
                <a:r>
                  <a:rPr lang="en-US" sz="1800"/>
                  <a:t>(secs)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168192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600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Sheet1!$H$15</c:f>
              <c:strCache>
                <c:ptCount val="1"/>
                <c:pt idx="0">
                  <c:v>1k node graph</c:v>
                </c:pt>
              </c:strCache>
            </c:strRef>
          </c:tx>
          <c:cat>
            <c:numRef>
              <c:f>Sheet1!$I$14:$L$14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Sheet1!$I$15:$L$15</c:f>
              <c:numCache>
                <c:formatCode>General</c:formatCode>
                <c:ptCount val="4"/>
                <c:pt idx="0">
                  <c:v>11.155799999999999</c:v>
                </c:pt>
                <c:pt idx="1">
                  <c:v>12.7628</c:v>
                </c:pt>
                <c:pt idx="2">
                  <c:v>16.802</c:v>
                </c:pt>
              </c:numCache>
            </c:numRef>
          </c:val>
        </c:ser>
        <c:ser>
          <c:idx val="1"/>
          <c:order val="1"/>
          <c:tx>
            <c:strRef>
              <c:f>Sheet1!$H$16</c:f>
              <c:strCache>
                <c:ptCount val="1"/>
                <c:pt idx="0">
                  <c:v>10k node graph</c:v>
                </c:pt>
              </c:strCache>
            </c:strRef>
          </c:tx>
          <c:cat>
            <c:numRef>
              <c:f>Sheet1!$I$14:$L$14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Sheet1!$I$16:$L$16</c:f>
              <c:numCache>
                <c:formatCode>General</c:formatCode>
                <c:ptCount val="4"/>
                <c:pt idx="0">
                  <c:v>1691.78</c:v>
                </c:pt>
                <c:pt idx="1">
                  <c:v>2244.23</c:v>
                </c:pt>
                <c:pt idx="2">
                  <c:v>1678.29</c:v>
                </c:pt>
              </c:numCache>
            </c:numRef>
          </c:val>
        </c:ser>
        <c:ser>
          <c:idx val="2"/>
          <c:order val="2"/>
          <c:tx>
            <c:strRef>
              <c:f>Sheet1!$H$17</c:f>
              <c:strCache>
                <c:ptCount val="1"/>
                <c:pt idx="0">
                  <c:v>30k node graph</c:v>
                </c:pt>
              </c:strCache>
            </c:strRef>
          </c:tx>
          <c:cat>
            <c:numRef>
              <c:f>Sheet1!$I$14:$L$14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Sheet1!$I$17:$L$17</c:f>
              <c:numCache>
                <c:formatCode>General</c:formatCode>
                <c:ptCount val="4"/>
                <c:pt idx="0">
                  <c:v>14303.6</c:v>
                </c:pt>
                <c:pt idx="1">
                  <c:v>21212.9</c:v>
                </c:pt>
                <c:pt idx="2">
                  <c:v>26339.3</c:v>
                </c:pt>
              </c:numCache>
            </c:numRef>
          </c:val>
        </c:ser>
        <c:ser>
          <c:idx val="3"/>
          <c:order val="3"/>
          <c:tx>
            <c:strRef>
              <c:f>Sheet1!$H$18</c:f>
              <c:strCache>
                <c:ptCount val="1"/>
                <c:pt idx="0">
                  <c:v>Internet</c:v>
                </c:pt>
              </c:strCache>
            </c:strRef>
          </c:tx>
          <c:cat>
            <c:numRef>
              <c:f>Sheet1!$I$14:$L$14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Sheet1!$I$18:$L$18</c:f>
              <c:numCache>
                <c:formatCode>General</c:formatCode>
                <c:ptCount val="4"/>
                <c:pt idx="0">
                  <c:v>20546.8</c:v>
                </c:pt>
                <c:pt idx="1">
                  <c:v>28953.8</c:v>
                </c:pt>
              </c:numCache>
            </c:numRef>
          </c:val>
        </c:ser>
        <c:marker val="1"/>
        <c:axId val="34699904"/>
        <c:axId val="34711424"/>
      </c:lineChart>
      <c:catAx>
        <c:axId val="346999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Set Size (nodes)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4711424"/>
        <c:crosses val="autoZero"/>
        <c:auto val="1"/>
        <c:lblAlgn val="ctr"/>
        <c:lblOffset val="100"/>
      </c:catAx>
      <c:valAx>
        <c:axId val="3471142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 dirty="0" smtClean="0"/>
                  <a:t>Time</a:t>
                </a:r>
              </a:p>
              <a:p>
                <a:pPr>
                  <a:defRPr sz="1600"/>
                </a:pPr>
                <a:r>
                  <a:rPr lang="en-US" sz="1600" dirty="0" smtClean="0"/>
                  <a:t>(</a:t>
                </a:r>
                <a:r>
                  <a:rPr lang="en-US" sz="1600" dirty="0" err="1" smtClean="0"/>
                  <a:t>secs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469990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756-6612-4750-A941-58C8102FC7C2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EFD-6F90-4945-A10A-6A2FBDC77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756-6612-4750-A941-58C8102FC7C2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EFD-6F90-4945-A10A-6A2FBDC77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756-6612-4750-A941-58C8102FC7C2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EFD-6F90-4945-A10A-6A2FBDC77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756-6612-4750-A941-58C8102FC7C2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EFD-6F90-4945-A10A-6A2FBDC77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756-6612-4750-A941-58C8102FC7C2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EFD-6F90-4945-A10A-6A2FBDC77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756-6612-4750-A941-58C8102FC7C2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EFD-6F90-4945-A10A-6A2FBDC77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756-6612-4750-A941-58C8102FC7C2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EFD-6F90-4945-A10A-6A2FBDC77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756-6612-4750-A941-58C8102FC7C2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EFD-6F90-4945-A10A-6A2FBDC77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756-6612-4750-A941-58C8102FC7C2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EFD-6F90-4945-A10A-6A2FBDC77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756-6612-4750-A941-58C8102FC7C2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EFD-6F90-4945-A10A-6A2FBDC77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756-6612-4750-A941-58C8102FC7C2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EFD-6F90-4945-A10A-6A2FBDC77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756-6612-4750-A941-58C8102FC7C2}" type="datetimeFigureOut">
              <a:rPr lang="en-US" smtClean="0"/>
              <a:pPr/>
              <a:t>12/5/2009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CEFD-6F90-4945-A10A-6A2FBDC77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289925" algn="l"/>
              </a:tabLst>
            </a:pPr>
            <a:r>
              <a:rPr lang="en-US" sz="1400" dirty="0" smtClean="0"/>
              <a:t>Andrew Stone  -- Colorado State University 	</a:t>
            </a:r>
            <a:r>
              <a:rPr lang="en-US" dirty="0" smtClean="0"/>
              <a:t>Slide </a:t>
            </a:r>
            <a:fld id="{5C46379F-106B-45FA-B27E-4F5964B2DD0C}" type="slidenum">
              <a:rPr lang="en-US" smtClean="0"/>
              <a:pPr>
                <a:tabLst>
                  <a:tab pos="8289925" algn="l"/>
                </a:tabLst>
              </a:pPr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16069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Andrew Stone, Michelle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Strout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Steven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DiBenedetto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and Daniel Massey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3909" y="5257800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December 5, 2009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3850" y="5650468"/>
            <a:ext cx="2207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FRACTAL Workshop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914400"/>
            <a:ext cx="8839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Towards Scalable Simulation </a:t>
            </a: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Of Complex Network Routing </a:t>
            </a:r>
            <a:r>
              <a:rPr lang="en-US" sz="4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Policies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400" y="4338935"/>
            <a:ext cx="343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Colorado State University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89154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topologies a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 input to Mr. </a:t>
            </a:r>
            <a:r>
              <a:rPr lang="en-US" sz="5400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Sim</a:t>
            </a:r>
            <a:endParaRPr lang="en-US" sz="54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1336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Map files list the edges in the network graph and the policies (labels) that are on those edges.</a:t>
            </a:r>
          </a:p>
        </p:txBody>
      </p:sp>
      <p:sp>
        <p:nvSpPr>
          <p:cNvPr id="44" name="Oval 43"/>
          <p:cNvSpPr/>
          <p:nvPr/>
        </p:nvSpPr>
        <p:spPr>
          <a:xfrm>
            <a:off x="3349052" y="3200400"/>
            <a:ext cx="489679" cy="4343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45" name="Oval 44"/>
          <p:cNvSpPr/>
          <p:nvPr/>
        </p:nvSpPr>
        <p:spPr>
          <a:xfrm>
            <a:off x="4468318" y="4286250"/>
            <a:ext cx="489679" cy="4343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46" name="Oval 45"/>
          <p:cNvSpPr/>
          <p:nvPr/>
        </p:nvSpPr>
        <p:spPr>
          <a:xfrm>
            <a:off x="2579557" y="4431030"/>
            <a:ext cx="489679" cy="4343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47" name="Oval 46"/>
          <p:cNvSpPr/>
          <p:nvPr/>
        </p:nvSpPr>
        <p:spPr>
          <a:xfrm>
            <a:off x="3139190" y="5589270"/>
            <a:ext cx="489679" cy="4343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5</a:t>
            </a:r>
            <a:endParaRPr lang="en-US" sz="2400" b="1" dirty="0"/>
          </a:p>
        </p:txBody>
      </p:sp>
      <p:cxnSp>
        <p:nvCxnSpPr>
          <p:cNvPr id="48" name="Straight Connector 21"/>
          <p:cNvCxnSpPr>
            <a:stCxn id="44" idx="5"/>
            <a:endCxn id="45" idx="1"/>
          </p:cNvCxnSpPr>
          <p:nvPr/>
        </p:nvCxnSpPr>
        <p:spPr>
          <a:xfrm rot="16200000" flipH="1">
            <a:off x="3764162" y="3573989"/>
            <a:ext cx="778725" cy="77301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600200" y="5589270"/>
            <a:ext cx="489679" cy="4343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4</a:t>
            </a:r>
            <a:endParaRPr lang="en-US" sz="2400" b="1" dirty="0"/>
          </a:p>
        </p:txBody>
      </p:sp>
      <p:cxnSp>
        <p:nvCxnSpPr>
          <p:cNvPr id="52" name="Straight Connector 21"/>
          <p:cNvCxnSpPr>
            <a:stCxn id="45" idx="0"/>
            <a:endCxn id="44" idx="6"/>
          </p:cNvCxnSpPr>
          <p:nvPr/>
        </p:nvCxnSpPr>
        <p:spPr>
          <a:xfrm rot="16200000" flipV="1">
            <a:off x="3841604" y="3414697"/>
            <a:ext cx="868680" cy="874426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21"/>
          <p:cNvCxnSpPr>
            <a:stCxn id="46" idx="1"/>
            <a:endCxn id="44" idx="2"/>
          </p:cNvCxnSpPr>
          <p:nvPr/>
        </p:nvCxnSpPr>
        <p:spPr>
          <a:xfrm rot="5400000" flipH="1" flipV="1">
            <a:off x="2461627" y="3607213"/>
            <a:ext cx="1077067" cy="697783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21"/>
          <p:cNvCxnSpPr>
            <a:stCxn id="44" idx="3"/>
            <a:endCxn id="46" idx="0"/>
          </p:cNvCxnSpPr>
          <p:nvPr/>
        </p:nvCxnSpPr>
        <p:spPr>
          <a:xfrm rot="5400000">
            <a:off x="2692633" y="3702897"/>
            <a:ext cx="859897" cy="596368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21"/>
          <p:cNvCxnSpPr>
            <a:stCxn id="46" idx="3"/>
            <a:endCxn id="50" idx="7"/>
          </p:cNvCxnSpPr>
          <p:nvPr/>
        </p:nvCxnSpPr>
        <p:spPr>
          <a:xfrm rot="5400000">
            <a:off x="1909161" y="4910769"/>
            <a:ext cx="851115" cy="633103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21"/>
          <p:cNvCxnSpPr>
            <a:stCxn id="46" idx="4"/>
            <a:endCxn id="47" idx="1"/>
          </p:cNvCxnSpPr>
          <p:nvPr/>
        </p:nvCxnSpPr>
        <p:spPr>
          <a:xfrm rot="16200000" flipH="1">
            <a:off x="2623896" y="5065870"/>
            <a:ext cx="787507" cy="386506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21"/>
          <p:cNvCxnSpPr>
            <a:stCxn id="45" idx="2"/>
            <a:endCxn id="46" idx="7"/>
          </p:cNvCxnSpPr>
          <p:nvPr/>
        </p:nvCxnSpPr>
        <p:spPr>
          <a:xfrm rot="10800000">
            <a:off x="2997525" y="4494638"/>
            <a:ext cx="1470794" cy="8783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21"/>
          <p:cNvCxnSpPr>
            <a:stCxn id="46" idx="6"/>
            <a:endCxn id="45" idx="3"/>
          </p:cNvCxnSpPr>
          <p:nvPr/>
        </p:nvCxnSpPr>
        <p:spPr>
          <a:xfrm>
            <a:off x="3069236" y="4648200"/>
            <a:ext cx="1470794" cy="8783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21"/>
          <p:cNvCxnSpPr>
            <a:stCxn id="50" idx="0"/>
            <a:endCxn id="46" idx="2"/>
          </p:cNvCxnSpPr>
          <p:nvPr/>
        </p:nvCxnSpPr>
        <p:spPr>
          <a:xfrm rot="5400000" flipH="1" flipV="1">
            <a:off x="1741763" y="4751476"/>
            <a:ext cx="941070" cy="734518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21"/>
          <p:cNvCxnSpPr>
            <a:stCxn id="47" idx="0"/>
            <a:endCxn id="46" idx="5"/>
          </p:cNvCxnSpPr>
          <p:nvPr/>
        </p:nvCxnSpPr>
        <p:spPr>
          <a:xfrm rot="16200000" flipV="1">
            <a:off x="2797024" y="5002264"/>
            <a:ext cx="787507" cy="386506"/>
          </a:xfrm>
          <a:prstGeom prst="curvedConnector3">
            <a:avLst>
              <a:gd name="adj1" fmla="val 54902"/>
            </a:avLst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10062" y="4792980"/>
            <a:ext cx="28284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49511" y="3562350"/>
            <a:ext cx="28284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09144" y="4937760"/>
            <a:ext cx="28284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98364" y="3489960"/>
            <a:ext cx="28284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99282" y="3851910"/>
            <a:ext cx="25929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08685" y="3851910"/>
            <a:ext cx="25782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89420" y="5154930"/>
            <a:ext cx="25782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159833" y="5154930"/>
            <a:ext cx="25782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58915" y="4213860"/>
            <a:ext cx="24458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28869" y="4575810"/>
            <a:ext cx="24458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38800" y="2743200"/>
            <a:ext cx="2362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Courier New" pitchFamily="49" charset="0"/>
                <a:cs typeface="Courier New" pitchFamily="49" charset="0"/>
              </a:rPr>
              <a:t>SimpleNet.map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1 2 c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2 1 p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1 3 c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3 1 p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2 3 r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3 2 r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2 4 c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4 2 p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2 5 c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5 2 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118475" algn="l"/>
              </a:tabLst>
            </a:pPr>
            <a:r>
              <a:rPr lang="en-US" sz="1400" dirty="0" smtClean="0"/>
              <a:t>Andrew Stone  -- Colorado State University 	</a:t>
            </a:r>
            <a:r>
              <a:rPr lang="en-US" dirty="0" smtClean="0"/>
              <a:t>Slide </a:t>
            </a:r>
            <a:fld id="{5C46379F-106B-45FA-B27E-4F5964B2DD0C}" type="slidenum">
              <a:rPr lang="en-US" smtClean="0"/>
              <a:pPr>
                <a:tabLst>
                  <a:tab pos="8118475" algn="l"/>
                </a:tabLst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7964" y="381000"/>
            <a:ext cx="7251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Simulation Segmentation</a:t>
            </a:r>
            <a:endParaRPr lang="en-US" sz="54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1524000"/>
            <a:ext cx="5257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Doing all </a:t>
            </a:r>
            <a:r>
              <a:rPr lang="en-US" sz="2000" dirty="0" err="1" smtClean="0"/>
              <a:t>all</a:t>
            </a:r>
            <a:r>
              <a:rPr lang="en-US" sz="2000" dirty="0" smtClean="0"/>
              <a:t>-routes simulation on an internet-scale graph uses an enormous amount of memory.  </a:t>
            </a:r>
            <a:r>
              <a:rPr lang="en-US" sz="2000" dirty="0" smtClean="0"/>
              <a:t>O(n^2) me requirement for tables.</a:t>
            </a:r>
            <a:endParaRPr lang="en-US" sz="2000" dirty="0" smtClean="0"/>
          </a:p>
          <a:p>
            <a:endParaRPr lang="en-US" sz="600" dirty="0" smtClean="0"/>
          </a:p>
          <a:p>
            <a:r>
              <a:rPr lang="en-US" sz="2000" dirty="0" smtClean="0"/>
              <a:t>Swapping kills performance, so this is not a feasible way to solve the routing problem.</a:t>
            </a:r>
          </a:p>
        </p:txBody>
      </p:sp>
      <p:cxnSp>
        <p:nvCxnSpPr>
          <p:cNvPr id="17" name="Straight Connector 21"/>
          <p:cNvCxnSpPr/>
          <p:nvPr/>
        </p:nvCxnSpPr>
        <p:spPr>
          <a:xfrm rot="5400000" flipH="1" flipV="1">
            <a:off x="1536716" y="4912653"/>
            <a:ext cx="512002" cy="39454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1066800" y="4712732"/>
            <a:ext cx="2286000" cy="1600200"/>
            <a:chOff x="1295400" y="7162800"/>
            <a:chExt cx="3962400" cy="2590800"/>
          </a:xfrm>
        </p:grpSpPr>
        <p:sp>
          <p:nvSpPr>
            <p:cNvPr id="8" name="Oval 7"/>
            <p:cNvSpPr/>
            <p:nvPr/>
          </p:nvSpPr>
          <p:spPr>
            <a:xfrm>
              <a:off x="2895600" y="71628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80010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133600" y="81534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667000" y="91440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cxnSp>
          <p:nvCxnSpPr>
            <p:cNvPr id="12" name="Straight Connector 21"/>
            <p:cNvCxnSpPr>
              <a:stCxn id="8" idx="5"/>
              <a:endCxn id="9" idx="1"/>
            </p:cNvCxnSpPr>
            <p:nvPr/>
          </p:nvCxnSpPr>
          <p:spPr>
            <a:xfrm rot="16200000" flipH="1">
              <a:off x="3285845" y="7618085"/>
              <a:ext cx="514910" cy="384830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724400" y="72390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295400" y="90678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0" y="92964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cxnSp>
          <p:nvCxnSpPr>
            <p:cNvPr id="16" name="Straight Connector 21"/>
            <p:cNvCxnSpPr>
              <a:stCxn id="9" idx="0"/>
              <a:endCxn id="8" idx="6"/>
            </p:cNvCxnSpPr>
            <p:nvPr/>
          </p:nvCxnSpPr>
          <p:spPr>
            <a:xfrm rot="16200000" flipV="1">
              <a:off x="3371850" y="7448550"/>
              <a:ext cx="609600" cy="495300"/>
            </a:xfrm>
            <a:prstGeom prst="curvedConnector2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21"/>
            <p:cNvCxnSpPr>
              <a:stCxn id="8" idx="3"/>
              <a:endCxn id="10" idx="0"/>
            </p:cNvCxnSpPr>
            <p:nvPr/>
          </p:nvCxnSpPr>
          <p:spPr>
            <a:xfrm rot="5400000">
              <a:off x="2386831" y="7566515"/>
              <a:ext cx="600355" cy="573415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21"/>
            <p:cNvCxnSpPr>
              <a:stCxn id="9" idx="6"/>
              <a:endCxn id="13" idx="4"/>
            </p:cNvCxnSpPr>
            <p:nvPr/>
          </p:nvCxnSpPr>
          <p:spPr>
            <a:xfrm flipV="1">
              <a:off x="4191000" y="7696200"/>
              <a:ext cx="800100" cy="533400"/>
            </a:xfrm>
            <a:prstGeom prst="curvedConnector2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21"/>
            <p:cNvCxnSpPr>
              <a:stCxn id="15" idx="1"/>
              <a:endCxn id="9" idx="5"/>
            </p:cNvCxnSpPr>
            <p:nvPr/>
          </p:nvCxnSpPr>
          <p:spPr>
            <a:xfrm rot="16200000" flipV="1">
              <a:off x="3895445" y="8608685"/>
              <a:ext cx="972110" cy="537230"/>
            </a:xfrm>
            <a:prstGeom prst="curvedConnector3">
              <a:avLst>
                <a:gd name="adj1" fmla="val 50000"/>
              </a:avLst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1"/>
            <p:cNvCxnSpPr>
              <a:stCxn id="10" idx="3"/>
              <a:endCxn id="14" idx="7"/>
            </p:cNvCxnSpPr>
            <p:nvPr/>
          </p:nvCxnSpPr>
          <p:spPr>
            <a:xfrm rot="5400000">
              <a:off x="1685645" y="8608685"/>
              <a:ext cx="591110" cy="461030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0" idx="4"/>
              <a:endCxn id="11" idx="1"/>
            </p:cNvCxnSpPr>
            <p:nvPr/>
          </p:nvCxnSpPr>
          <p:spPr>
            <a:xfrm rot="16200000" flipH="1">
              <a:off x="2272530" y="8738369"/>
              <a:ext cx="600355" cy="344815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1"/>
            <p:cNvCxnSpPr>
              <a:stCxn id="9" idx="4"/>
              <a:endCxn id="15" idx="2"/>
            </p:cNvCxnSpPr>
            <p:nvPr/>
          </p:nvCxnSpPr>
          <p:spPr>
            <a:xfrm rot="16200000" flipH="1">
              <a:off x="3714750" y="8667750"/>
              <a:ext cx="1066800" cy="647700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1"/>
            <p:cNvCxnSpPr>
              <a:stCxn id="13" idx="3"/>
              <a:endCxn id="9" idx="7"/>
            </p:cNvCxnSpPr>
            <p:nvPr/>
          </p:nvCxnSpPr>
          <p:spPr>
            <a:xfrm rot="5400000">
              <a:off x="4238345" y="7503785"/>
              <a:ext cx="438710" cy="689630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Connector 21"/>
            <p:cNvCxnSpPr>
              <a:stCxn id="9" idx="2"/>
              <a:endCxn id="10" idx="7"/>
            </p:cNvCxnSpPr>
            <p:nvPr/>
          </p:nvCxnSpPr>
          <p:spPr>
            <a:xfrm rot="10800000">
              <a:off x="2588886" y="8220356"/>
              <a:ext cx="1068715" cy="9245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1"/>
            <p:cNvCxnSpPr>
              <a:stCxn id="10" idx="6"/>
              <a:endCxn id="9" idx="3"/>
            </p:cNvCxnSpPr>
            <p:nvPr/>
          </p:nvCxnSpPr>
          <p:spPr>
            <a:xfrm>
              <a:off x="2667000" y="8382000"/>
              <a:ext cx="1068715" cy="9245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1"/>
            <p:cNvCxnSpPr>
              <a:stCxn id="14" idx="0"/>
              <a:endCxn id="10" idx="2"/>
            </p:cNvCxnSpPr>
            <p:nvPr/>
          </p:nvCxnSpPr>
          <p:spPr>
            <a:xfrm rot="5400000" flipH="1" flipV="1">
              <a:off x="1504950" y="8439150"/>
              <a:ext cx="685800" cy="571500"/>
            </a:xfrm>
            <a:prstGeom prst="curvedConnector2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Connector 21"/>
            <p:cNvCxnSpPr>
              <a:stCxn id="11" idx="0"/>
              <a:endCxn id="10" idx="5"/>
            </p:cNvCxnSpPr>
            <p:nvPr/>
          </p:nvCxnSpPr>
          <p:spPr>
            <a:xfrm rot="16200000" flipV="1">
              <a:off x="2461116" y="8671415"/>
              <a:ext cx="600355" cy="344815"/>
            </a:xfrm>
            <a:prstGeom prst="curvedConnector3">
              <a:avLst>
                <a:gd name="adj1" fmla="val 50000"/>
              </a:avLst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5410200" y="4712732"/>
            <a:ext cx="2286000" cy="1600200"/>
            <a:chOff x="1295400" y="7162800"/>
            <a:chExt cx="3962400" cy="2590800"/>
          </a:xfrm>
        </p:grpSpPr>
        <p:sp>
          <p:nvSpPr>
            <p:cNvPr id="67" name="Oval 66"/>
            <p:cNvSpPr/>
            <p:nvPr/>
          </p:nvSpPr>
          <p:spPr>
            <a:xfrm>
              <a:off x="2895600" y="71628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3657600" y="80010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2133600" y="81534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2667000" y="91440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cxnSp>
          <p:nvCxnSpPr>
            <p:cNvPr id="71" name="Straight Connector 21"/>
            <p:cNvCxnSpPr>
              <a:stCxn id="67" idx="5"/>
              <a:endCxn id="68" idx="1"/>
            </p:cNvCxnSpPr>
            <p:nvPr/>
          </p:nvCxnSpPr>
          <p:spPr>
            <a:xfrm rot="16200000" flipH="1">
              <a:off x="3285845" y="7618085"/>
              <a:ext cx="514910" cy="384830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4724400" y="72390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1295400" y="90678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4572000" y="92964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cxnSp>
          <p:nvCxnSpPr>
            <p:cNvPr id="75" name="Straight Connector 21"/>
            <p:cNvCxnSpPr>
              <a:stCxn id="68" idx="0"/>
              <a:endCxn id="67" idx="6"/>
            </p:cNvCxnSpPr>
            <p:nvPr/>
          </p:nvCxnSpPr>
          <p:spPr>
            <a:xfrm rot="16200000" flipV="1">
              <a:off x="3371850" y="7448550"/>
              <a:ext cx="609600" cy="495300"/>
            </a:xfrm>
            <a:prstGeom prst="curvedConnector2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Connector 21"/>
            <p:cNvCxnSpPr>
              <a:stCxn id="67" idx="3"/>
              <a:endCxn id="69" idx="0"/>
            </p:cNvCxnSpPr>
            <p:nvPr/>
          </p:nvCxnSpPr>
          <p:spPr>
            <a:xfrm rot="5400000">
              <a:off x="2386831" y="7566515"/>
              <a:ext cx="600355" cy="573415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Straight Connector 21"/>
            <p:cNvCxnSpPr>
              <a:stCxn id="68" idx="6"/>
              <a:endCxn id="72" idx="4"/>
            </p:cNvCxnSpPr>
            <p:nvPr/>
          </p:nvCxnSpPr>
          <p:spPr>
            <a:xfrm flipV="1">
              <a:off x="4191000" y="7696200"/>
              <a:ext cx="800100" cy="533400"/>
            </a:xfrm>
            <a:prstGeom prst="curvedConnector2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Straight Connector 21"/>
            <p:cNvCxnSpPr>
              <a:stCxn id="74" idx="1"/>
              <a:endCxn id="68" idx="5"/>
            </p:cNvCxnSpPr>
            <p:nvPr/>
          </p:nvCxnSpPr>
          <p:spPr>
            <a:xfrm rot="16200000" flipV="1">
              <a:off x="3895445" y="8608685"/>
              <a:ext cx="972110" cy="537230"/>
            </a:xfrm>
            <a:prstGeom prst="curvedConnector3">
              <a:avLst>
                <a:gd name="adj1" fmla="val 50000"/>
              </a:avLst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21"/>
            <p:cNvCxnSpPr>
              <a:stCxn id="69" idx="3"/>
              <a:endCxn id="73" idx="7"/>
            </p:cNvCxnSpPr>
            <p:nvPr/>
          </p:nvCxnSpPr>
          <p:spPr>
            <a:xfrm rot="5400000">
              <a:off x="1685645" y="8608685"/>
              <a:ext cx="591110" cy="461030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Connector 21"/>
            <p:cNvCxnSpPr>
              <a:stCxn id="69" idx="4"/>
              <a:endCxn id="70" idx="1"/>
            </p:cNvCxnSpPr>
            <p:nvPr/>
          </p:nvCxnSpPr>
          <p:spPr>
            <a:xfrm rot="16200000" flipH="1">
              <a:off x="2272530" y="8738369"/>
              <a:ext cx="600355" cy="344815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Connector 21"/>
            <p:cNvCxnSpPr>
              <a:stCxn id="68" idx="4"/>
              <a:endCxn id="74" idx="2"/>
            </p:cNvCxnSpPr>
            <p:nvPr/>
          </p:nvCxnSpPr>
          <p:spPr>
            <a:xfrm rot="16200000" flipH="1">
              <a:off x="3714750" y="8667750"/>
              <a:ext cx="1066800" cy="647700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Connector 21"/>
            <p:cNvCxnSpPr>
              <a:stCxn id="72" idx="3"/>
              <a:endCxn id="68" idx="7"/>
            </p:cNvCxnSpPr>
            <p:nvPr/>
          </p:nvCxnSpPr>
          <p:spPr>
            <a:xfrm rot="5400000">
              <a:off x="4238345" y="7503785"/>
              <a:ext cx="438710" cy="689630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Connector 21"/>
            <p:cNvCxnSpPr>
              <a:stCxn id="68" idx="2"/>
              <a:endCxn id="69" idx="7"/>
            </p:cNvCxnSpPr>
            <p:nvPr/>
          </p:nvCxnSpPr>
          <p:spPr>
            <a:xfrm rot="10800000">
              <a:off x="2588886" y="8220356"/>
              <a:ext cx="1068715" cy="9245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21"/>
            <p:cNvCxnSpPr>
              <a:stCxn id="69" idx="6"/>
              <a:endCxn id="68" idx="3"/>
            </p:cNvCxnSpPr>
            <p:nvPr/>
          </p:nvCxnSpPr>
          <p:spPr>
            <a:xfrm>
              <a:off x="2667000" y="8382000"/>
              <a:ext cx="1068715" cy="9245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Connector 21"/>
            <p:cNvCxnSpPr>
              <a:stCxn id="73" idx="0"/>
              <a:endCxn id="69" idx="2"/>
            </p:cNvCxnSpPr>
            <p:nvPr/>
          </p:nvCxnSpPr>
          <p:spPr>
            <a:xfrm rot="5400000" flipH="1" flipV="1">
              <a:off x="1504950" y="8439150"/>
              <a:ext cx="685800" cy="571500"/>
            </a:xfrm>
            <a:prstGeom prst="curvedConnector2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Straight Connector 21"/>
            <p:cNvCxnSpPr>
              <a:stCxn id="70" idx="0"/>
              <a:endCxn id="69" idx="5"/>
            </p:cNvCxnSpPr>
            <p:nvPr/>
          </p:nvCxnSpPr>
          <p:spPr>
            <a:xfrm rot="16200000" flipV="1">
              <a:off x="2461116" y="8671415"/>
              <a:ext cx="600355" cy="344815"/>
            </a:xfrm>
            <a:prstGeom prst="curvedConnector3">
              <a:avLst>
                <a:gd name="adj1" fmla="val 50000"/>
              </a:avLst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609600" y="4103132"/>
            <a:ext cx="361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First just find routes to these nodes: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953000" y="4038600"/>
            <a:ext cx="328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Then find routes to these nodes:</a:t>
            </a:r>
            <a:endParaRPr lang="en-US" b="1" dirty="0"/>
          </a:p>
        </p:txBody>
      </p:sp>
      <p:graphicFrame>
        <p:nvGraphicFramePr>
          <p:cNvPr id="95" name="Table 94"/>
          <p:cNvGraphicFramePr>
            <a:graphicFrameLocks noGrp="1"/>
          </p:cNvGraphicFramePr>
          <p:nvPr/>
        </p:nvGraphicFramePr>
        <p:xfrm>
          <a:off x="228600" y="1295400"/>
          <a:ext cx="3276600" cy="1864240"/>
        </p:xfrm>
        <a:graphic>
          <a:graphicData uri="http://schemas.openxmlformats.org/drawingml/2006/table">
            <a:tbl>
              <a:tblPr/>
              <a:tblGrid>
                <a:gridCol w="1592791"/>
                <a:gridCol w="1683809"/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network</a:t>
                      </a:r>
                    </a:p>
                  </a:txBody>
                  <a:tcPr marL="7088" marR="7088" marT="70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memory usage</a:t>
                      </a:r>
                    </a:p>
                  </a:txBody>
                  <a:tcPr marL="7088" marR="7088" marT="70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1k nodes</a:t>
                      </a:r>
                    </a:p>
                  </a:txBody>
                  <a:tcPr marL="7088" marR="7088" marT="70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.8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GB</a:t>
                      </a:r>
                    </a:p>
                  </a:txBody>
                  <a:tcPr marL="7088" marR="7088" marT="70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10k nodes</a:t>
                      </a:r>
                    </a:p>
                  </a:txBody>
                  <a:tcPr marL="7088" marR="7088" marT="70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6.88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GB</a:t>
                      </a:r>
                    </a:p>
                  </a:txBody>
                  <a:tcPr marL="7088" marR="7088" marT="70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30k nodes</a:t>
                      </a:r>
                    </a:p>
                  </a:txBody>
                  <a:tcPr marL="7088" marR="7088" marT="70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could not test</a:t>
                      </a:r>
                    </a:p>
                  </a:txBody>
                  <a:tcPr marL="7088" marR="7088" marT="70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internet</a:t>
                      </a:r>
                    </a:p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(33k nodes)</a:t>
                      </a:r>
                    </a:p>
                  </a:txBody>
                  <a:tcPr marL="7088" marR="7088" marT="70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could not test</a:t>
                      </a:r>
                    </a:p>
                    <a:p>
                      <a:pPr algn="l" fontAlgn="b"/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88" marR="7088" marT="70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304800" y="3403937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Due to how we model the routing problem it is possible to do a set of simulations that each only solve the problem for a set of routes.</a:t>
            </a:r>
          </a:p>
          <a:p>
            <a:endParaRPr lang="en-US" sz="2000" dirty="0"/>
          </a:p>
        </p:txBody>
      </p:sp>
      <p:sp>
        <p:nvSpPr>
          <p:cNvPr id="54" name="Rectangle 5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058150" algn="l"/>
              </a:tabLst>
            </a:pPr>
            <a:r>
              <a:rPr lang="en-US" sz="1400" dirty="0" smtClean="0"/>
              <a:t>Andrew Stone  -- Colorado State University 	</a:t>
            </a:r>
            <a:r>
              <a:rPr lang="en-US" dirty="0" smtClean="0"/>
              <a:t>Slide </a:t>
            </a:r>
            <a:fld id="{5C46379F-106B-45FA-B27E-4F5964B2DD0C}" type="slidenum">
              <a:rPr lang="en-US" smtClean="0"/>
              <a:pPr>
                <a:tabLst>
                  <a:tab pos="8058150" algn="l"/>
                </a:tabLst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399" y="294382"/>
            <a:ext cx="88392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Segmented simulation: memory usage,</a:t>
            </a:r>
          </a:p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simple policy</a:t>
            </a:r>
            <a:endParaRPr 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9" name="Chart 8"/>
          <p:cNvGraphicFramePr/>
          <p:nvPr/>
        </p:nvGraphicFramePr>
        <p:xfrm>
          <a:off x="457200" y="1295400"/>
          <a:ext cx="8305799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058150" algn="l"/>
              </a:tabLst>
            </a:pPr>
            <a:r>
              <a:rPr lang="en-US" sz="1400" dirty="0" smtClean="0"/>
              <a:t>Andrew Stone  -- Colorado State University 	</a:t>
            </a:r>
            <a:r>
              <a:rPr lang="en-US" dirty="0" smtClean="0"/>
              <a:t>Slide </a:t>
            </a:r>
            <a:fld id="{5C46379F-106B-45FA-B27E-4F5964B2DD0C}" type="slidenum">
              <a:rPr lang="en-US" smtClean="0"/>
              <a:pPr>
                <a:tabLst>
                  <a:tab pos="8058150" algn="l"/>
                </a:tabLst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399" y="294382"/>
            <a:ext cx="88392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Segmented simulation: memory usage,</a:t>
            </a:r>
          </a:p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realistic policy</a:t>
            </a:r>
            <a:endParaRPr 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058150" algn="l"/>
              </a:tabLst>
            </a:pPr>
            <a:r>
              <a:rPr lang="en-US" sz="1400" dirty="0" smtClean="0"/>
              <a:t>Andrew Stone  -- Colorado State University 	</a:t>
            </a:r>
            <a:r>
              <a:rPr lang="en-US" dirty="0" smtClean="0"/>
              <a:t>Slide </a:t>
            </a:r>
            <a:fld id="{5C46379F-106B-45FA-B27E-4F5964B2DD0C}" type="slidenum">
              <a:rPr lang="en-US" smtClean="0"/>
              <a:pPr>
                <a:tabLst>
                  <a:tab pos="8058150" algn="l"/>
                </a:tabLst>
              </a:pPr>
              <a:t>13</a:t>
            </a:fld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304800" y="1524000"/>
          <a:ext cx="8381999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399" y="381000"/>
            <a:ext cx="88392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Segmented simulation: execution </a:t>
            </a:r>
            <a:r>
              <a:rPr 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time</a:t>
            </a:r>
          </a:p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Simple policy</a:t>
            </a:r>
            <a:endParaRPr 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914400" y="1447800"/>
          <a:ext cx="73152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058150" algn="l"/>
              </a:tabLst>
            </a:pPr>
            <a:r>
              <a:rPr lang="en-US" sz="1400" dirty="0" smtClean="0"/>
              <a:t>Andrew Stone  -- Colorado State University 	</a:t>
            </a:r>
            <a:r>
              <a:rPr lang="en-US" dirty="0" smtClean="0"/>
              <a:t>Slide </a:t>
            </a:r>
            <a:fld id="{5C46379F-106B-45FA-B27E-4F5964B2DD0C}" type="slidenum">
              <a:rPr lang="en-US" smtClean="0"/>
              <a:pPr>
                <a:tabLst>
                  <a:tab pos="8058150" algn="l"/>
                </a:tabLst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399" y="381000"/>
            <a:ext cx="88392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Segmented simulation: execution </a:t>
            </a:r>
            <a:r>
              <a:rPr 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time</a:t>
            </a:r>
          </a:p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realistic policy</a:t>
            </a:r>
            <a:endParaRPr 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058150" algn="l"/>
              </a:tabLst>
            </a:pPr>
            <a:r>
              <a:rPr lang="en-US" sz="1400" dirty="0" smtClean="0"/>
              <a:t>Andrew Stone  -- Colorado State University 	</a:t>
            </a:r>
            <a:r>
              <a:rPr lang="en-US" dirty="0" smtClean="0"/>
              <a:t>Slide </a:t>
            </a:r>
            <a:fld id="{5C46379F-106B-45FA-B27E-4F5964B2DD0C}" type="slidenum">
              <a:rPr lang="en-US" smtClean="0"/>
              <a:pPr>
                <a:tabLst>
                  <a:tab pos="8058150" algn="l"/>
                </a:tabLst>
              </a:pPr>
              <a:t>15</a:t>
            </a:fld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304800" y="1752600"/>
          <a:ext cx="83820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34947" y="381000"/>
            <a:ext cx="4217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Current Status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447800"/>
            <a:ext cx="8839200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we have:</a:t>
            </a:r>
          </a:p>
          <a:p>
            <a:pPr>
              <a:tabLst>
                <a:tab pos="461963" algn="l"/>
              </a:tabLst>
            </a:pPr>
            <a:r>
              <a:rPr lang="en-US" sz="2000" dirty="0" smtClean="0"/>
              <a:t>	A C++ library framework for writing routing algebras</a:t>
            </a:r>
          </a:p>
          <a:p>
            <a:pPr>
              <a:tabLst>
                <a:tab pos="461963" algn="l"/>
              </a:tabLst>
            </a:pPr>
            <a:r>
              <a:rPr lang="en-US" sz="2000" dirty="0" smtClean="0"/>
              <a:t>	A way to do lexical compositions of routing algebras</a:t>
            </a:r>
          </a:p>
          <a:p>
            <a:pPr>
              <a:tabLst>
                <a:tab pos="461963" algn="l"/>
              </a:tabLst>
            </a:pPr>
            <a:r>
              <a:rPr lang="en-US" sz="2000" dirty="0" smtClean="0"/>
              <a:t>	A simulator that can perform the simulation in a segmented fashion</a:t>
            </a:r>
          </a:p>
          <a:p>
            <a:endParaRPr lang="en-US" sz="2000" dirty="0"/>
          </a:p>
          <a:p>
            <a:r>
              <a:rPr lang="en-US" sz="2000" b="1" dirty="0" smtClean="0"/>
              <a:t>Future work</a:t>
            </a:r>
            <a:endParaRPr lang="en-US" sz="2000" dirty="0" smtClean="0"/>
          </a:p>
          <a:p>
            <a:pPr marL="914400" indent="-914400"/>
            <a:r>
              <a:rPr lang="en-US" sz="2000" dirty="0" smtClean="0"/>
              <a:t>	adding parallelization and studying how we can improve performance further.</a:t>
            </a:r>
          </a:p>
          <a:p>
            <a:endParaRPr lang="en-US" sz="2000" dirty="0"/>
          </a:p>
          <a:p>
            <a:r>
              <a:rPr lang="en-US" sz="2000" b="1" dirty="0" smtClean="0"/>
              <a:t>Our Goal:</a:t>
            </a:r>
          </a:p>
          <a:p>
            <a:pPr>
              <a:tabLst>
                <a:tab pos="461963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To make it feasible to do an overnight simulation of an large scale (10k-100k)</a:t>
            </a:r>
          </a:p>
          <a:p>
            <a:pPr marL="461963" indent="-461963">
              <a:tabLst>
                <a:tab pos="461963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graph with a handful of machines.</a:t>
            </a:r>
          </a:p>
          <a:p>
            <a:pPr marL="461963" indent="-461963">
              <a:tabLst>
                <a:tab pos="461963" algn="l"/>
              </a:tabLst>
            </a:pPr>
            <a:endParaRPr lang="en-US" sz="1100" dirty="0" smtClean="0"/>
          </a:p>
          <a:p>
            <a:pPr marL="461963" indent="-461963">
              <a:tabLst>
                <a:tab pos="461963" algn="l"/>
              </a:tabLst>
            </a:pPr>
            <a:r>
              <a:rPr lang="en-US" sz="2000" dirty="0" smtClean="0"/>
              <a:t>	We have this for a simple policy, we need to look at more complex ones.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058150" algn="l"/>
              </a:tabLst>
            </a:pPr>
            <a:r>
              <a:rPr lang="en-US" sz="1400" dirty="0" smtClean="0"/>
              <a:t>Andrew Stone  -- Colorado State University 	</a:t>
            </a:r>
            <a:r>
              <a:rPr lang="en-US" dirty="0" smtClean="0"/>
              <a:t>Slide </a:t>
            </a:r>
            <a:fld id="{5C46379F-106B-45FA-B27E-4F5964B2DD0C}" type="slidenum">
              <a:rPr lang="en-US" smtClean="0"/>
              <a:pPr>
                <a:tabLst>
                  <a:tab pos="8058150" algn="l"/>
                </a:tabLst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295400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People who create/research networks are interested in the </a:t>
            </a:r>
            <a:r>
              <a:rPr lang="en-US" sz="2000" b="1" dirty="0" smtClean="0"/>
              <a:t>routing problem</a:t>
            </a:r>
            <a:r>
              <a:rPr lang="en-US" sz="2000" dirty="0" smtClean="0"/>
              <a:t>.  </a:t>
            </a:r>
          </a:p>
          <a:p>
            <a:endParaRPr lang="en-US" sz="2000" dirty="0"/>
          </a:p>
          <a:p>
            <a:r>
              <a:rPr lang="en-US" sz="2000" dirty="0" smtClean="0"/>
              <a:t>Particularly they want to know:</a:t>
            </a:r>
          </a:p>
          <a:p>
            <a:pPr marL="457200" indent="-457200"/>
            <a:r>
              <a:rPr lang="en-US" sz="2000" dirty="0" smtClean="0"/>
              <a:t>	- how </a:t>
            </a:r>
            <a:r>
              <a:rPr lang="en-US" sz="2000" b="1" dirty="0" smtClean="0"/>
              <a:t>policy</a:t>
            </a:r>
            <a:r>
              <a:rPr lang="en-US" sz="2000" dirty="0" smtClean="0"/>
              <a:t> affects routing tables</a:t>
            </a:r>
          </a:p>
          <a:p>
            <a:pPr marL="457200" indent="-457200"/>
            <a:r>
              <a:rPr lang="en-US" sz="2000" dirty="0"/>
              <a:t>	</a:t>
            </a:r>
            <a:r>
              <a:rPr lang="en-US" sz="2000" dirty="0" smtClean="0"/>
              <a:t>- how </a:t>
            </a:r>
            <a:r>
              <a:rPr lang="en-US" sz="2000" b="1" dirty="0" smtClean="0"/>
              <a:t>topology</a:t>
            </a:r>
            <a:r>
              <a:rPr lang="en-US" sz="2000" dirty="0" smtClean="0"/>
              <a:t> affects routing tables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3330714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Especially interested on large scale networks (10k – 100k nodes)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4114800"/>
            <a:ext cx="6997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Policies today are more complicated than they used to be.</a:t>
            </a:r>
          </a:p>
          <a:p>
            <a:pPr marL="457200" indent="-457200"/>
            <a:r>
              <a:rPr lang="en-US" sz="2000" dirty="0"/>
              <a:t>	</a:t>
            </a:r>
            <a:r>
              <a:rPr lang="en-US" sz="2000" dirty="0" smtClean="0"/>
              <a:t>No longer just shortest path.  ISPs consider economic factors.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62545" y="457200"/>
            <a:ext cx="3762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Problem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4992469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Solution</a:t>
            </a:r>
            <a:r>
              <a:rPr lang="en-US" sz="2000" dirty="0" smtClean="0"/>
              <a:t>:  Create a routing simulator that can solve what routing tables converge to when there are different </a:t>
            </a:r>
            <a:r>
              <a:rPr lang="en-US" sz="2000" b="1" dirty="0" smtClean="0"/>
              <a:t>policies</a:t>
            </a:r>
            <a:r>
              <a:rPr lang="en-US" sz="2000" dirty="0" smtClean="0"/>
              <a:t> and </a:t>
            </a:r>
            <a:r>
              <a:rPr lang="en-US" sz="2000" b="1" dirty="0" smtClean="0"/>
              <a:t>topologies</a:t>
            </a:r>
            <a:endParaRPr lang="en-US" sz="2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514600" y="5879068"/>
            <a:ext cx="4379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We’ve created such a Simulator: Mr. </a:t>
            </a:r>
            <a:r>
              <a:rPr lang="en-US" sz="2000" dirty="0" err="1" smtClean="0"/>
              <a:t>Sim</a:t>
            </a:r>
            <a:endParaRPr lang="en-US" sz="2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724400" y="1353740"/>
            <a:ext cx="4003334" cy="2922390"/>
            <a:chOff x="5326797" y="1219200"/>
            <a:chExt cx="4003334" cy="2922390"/>
          </a:xfrm>
        </p:grpSpPr>
        <p:sp>
          <p:nvSpPr>
            <p:cNvPr id="19" name="Oval 18"/>
            <p:cNvSpPr/>
            <p:nvPr/>
          </p:nvSpPr>
          <p:spPr>
            <a:xfrm>
              <a:off x="7079397" y="153293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7993797" y="244733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088797" y="206633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29591" y="2218730"/>
              <a:ext cx="8005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 1: 1</a:t>
              </a:r>
            </a:p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 2: 1</a:t>
              </a:r>
            </a:p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 4: 4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0" y="1219200"/>
              <a:ext cx="8005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 2: 2</a:t>
              </a:r>
            </a:p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 3: 3</a:t>
              </a:r>
            </a:p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 4: 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26797" y="1752600"/>
              <a:ext cx="8005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 1: 1</a:t>
              </a:r>
            </a:p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 3: 1</a:t>
              </a:r>
            </a:p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 4: 4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7079397" y="320933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65197" y="3218260"/>
              <a:ext cx="8005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 1: 2</a:t>
              </a:r>
            </a:p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 2: 2</a:t>
              </a:r>
            </a:p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 3: 3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Straight Connector 26"/>
            <p:cNvCxnSpPr>
              <a:stCxn id="21" idx="6"/>
              <a:endCxn id="19" idx="3"/>
            </p:cNvCxnSpPr>
            <p:nvPr/>
          </p:nvCxnSpPr>
          <p:spPr>
            <a:xfrm flipV="1">
              <a:off x="6622197" y="1923175"/>
              <a:ext cx="535315" cy="37175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5"/>
              <a:endCxn id="25" idx="1"/>
            </p:cNvCxnSpPr>
            <p:nvPr/>
          </p:nvCxnSpPr>
          <p:spPr>
            <a:xfrm rot="16200000" flipH="1">
              <a:off x="6440942" y="2559715"/>
              <a:ext cx="819710" cy="61343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0" idx="1"/>
              <a:endCxn id="19" idx="5"/>
            </p:cNvCxnSpPr>
            <p:nvPr/>
          </p:nvCxnSpPr>
          <p:spPr>
            <a:xfrm rot="16200000" flipV="1">
              <a:off x="7507742" y="1950115"/>
              <a:ext cx="591110" cy="53723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>
            <a:stCxn id="20" idx="3"/>
            <a:endCxn id="25" idx="7"/>
          </p:cNvCxnSpPr>
          <p:nvPr/>
        </p:nvCxnSpPr>
        <p:spPr>
          <a:xfrm rot="5400000">
            <a:off x="6981545" y="2922855"/>
            <a:ext cx="438710" cy="5372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289925" algn="l"/>
              </a:tabLst>
            </a:pPr>
            <a:r>
              <a:rPr lang="en-US" sz="1400" dirty="0" smtClean="0"/>
              <a:t>Andrew Stone  -- Colorado State University 	</a:t>
            </a:r>
            <a:r>
              <a:rPr lang="en-US" dirty="0" smtClean="0"/>
              <a:t>Slide </a:t>
            </a:r>
            <a:fld id="{5C46379F-106B-45FA-B27E-4F5964B2DD0C}" type="slidenum">
              <a:rPr lang="en-US" smtClean="0"/>
              <a:pPr>
                <a:tabLst>
                  <a:tab pos="8289925" algn="l"/>
                </a:tabLst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34600" y="1371600"/>
            <a:ext cx="8305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talk is all about a </a:t>
            </a:r>
            <a:r>
              <a:rPr lang="en-US" b="1" dirty="0" smtClean="0"/>
              <a:t>programming model </a:t>
            </a:r>
            <a:r>
              <a:rPr lang="en-US" dirty="0" smtClean="0"/>
              <a:t>for writing routing policies</a:t>
            </a:r>
          </a:p>
          <a:p>
            <a:r>
              <a:rPr lang="en-US" dirty="0" smtClean="0"/>
              <a:t>We use this model in our simulator.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Specifically I’ll talk about:</a:t>
            </a:r>
            <a:endParaRPr lang="en-US" dirty="0"/>
          </a:p>
          <a:p>
            <a:endParaRPr lang="en-US" sz="800" dirty="0" smtClean="0"/>
          </a:p>
          <a:p>
            <a:r>
              <a:rPr lang="en-US" dirty="0" smtClean="0"/>
              <a:t>	How our simulator models a network</a:t>
            </a:r>
          </a:p>
          <a:p>
            <a:endParaRPr lang="en-US" sz="600" dirty="0"/>
          </a:p>
          <a:p>
            <a:r>
              <a:rPr lang="en-US" dirty="0" smtClean="0"/>
              <a:t>	How policies are modeled</a:t>
            </a:r>
          </a:p>
          <a:p>
            <a:r>
              <a:rPr lang="en-US" sz="500" dirty="0" smtClean="0"/>
              <a:t> </a:t>
            </a:r>
          </a:p>
          <a:p>
            <a:r>
              <a:rPr lang="en-US" dirty="0" smtClean="0"/>
              <a:t>	How topologies are modeled</a:t>
            </a:r>
          </a:p>
          <a:p>
            <a:endParaRPr lang="en-US" sz="500" dirty="0" smtClean="0"/>
          </a:p>
          <a:p>
            <a:r>
              <a:rPr lang="en-US" dirty="0" smtClean="0"/>
              <a:t>	What performance issues are there with simulation and how do we overcome these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05867" y="457200"/>
            <a:ext cx="5728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About </a:t>
            </a:r>
            <a:r>
              <a:rPr lang="en-US" sz="5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Metarouting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7924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Metarouting</a:t>
            </a:r>
            <a:r>
              <a:rPr lang="en-US" sz="2000" dirty="0" smtClean="0"/>
              <a:t> is a technique to formalize routing policies</a:t>
            </a:r>
          </a:p>
          <a:p>
            <a:endParaRPr lang="en-US" sz="2000" dirty="0" smtClean="0"/>
          </a:p>
          <a:p>
            <a:r>
              <a:rPr lang="en-US" sz="2000" dirty="0" smtClean="0"/>
              <a:t>There is an analogy to be drawn between </a:t>
            </a:r>
            <a:r>
              <a:rPr lang="en-US" sz="2000" b="1" dirty="0" smtClean="0"/>
              <a:t>data-flow analysis </a:t>
            </a:r>
            <a:r>
              <a:rPr lang="en-US" sz="2000" dirty="0" smtClean="0"/>
              <a:t>and </a:t>
            </a:r>
            <a:r>
              <a:rPr lang="en-US" sz="2000" b="1" dirty="0" err="1" smtClean="0"/>
              <a:t>metarouting</a:t>
            </a:r>
            <a:r>
              <a:rPr lang="en-US" sz="2000" b="1" dirty="0" smtClean="0"/>
              <a:t> </a:t>
            </a:r>
            <a:r>
              <a:rPr lang="en-US" sz="2000" dirty="0" smtClean="0"/>
              <a:t>(MR has something similar to a meet and transfer function)</a:t>
            </a:r>
          </a:p>
          <a:p>
            <a:endParaRPr lang="en-US" sz="2000" dirty="0" smtClean="0"/>
          </a:p>
          <a:p>
            <a:r>
              <a:rPr lang="en-US" sz="2000" dirty="0" smtClean="0"/>
              <a:t>Data-flow analysis has lattice theoretic frameworks</a:t>
            </a:r>
          </a:p>
          <a:p>
            <a:r>
              <a:rPr lang="en-US" sz="2000" dirty="0" err="1" smtClean="0"/>
              <a:t>Metarouting</a:t>
            </a:r>
            <a:r>
              <a:rPr lang="en-US" sz="2000" dirty="0" smtClean="0"/>
              <a:t> has routing algebras</a:t>
            </a:r>
          </a:p>
          <a:p>
            <a:endParaRPr lang="en-US" sz="2000" dirty="0" smtClean="0"/>
          </a:p>
          <a:p>
            <a:r>
              <a:rPr lang="en-US" sz="2000" dirty="0" smtClean="0"/>
              <a:t>For data-flow analysis people have built implementation frameworks</a:t>
            </a:r>
          </a:p>
          <a:p>
            <a:r>
              <a:rPr lang="en-US" sz="2000" dirty="0" smtClean="0"/>
              <a:t>In Mr. </a:t>
            </a:r>
            <a:r>
              <a:rPr lang="en-US" sz="2000" dirty="0" err="1" smtClean="0"/>
              <a:t>Sim</a:t>
            </a:r>
            <a:r>
              <a:rPr lang="en-US" sz="2000" dirty="0" smtClean="0"/>
              <a:t> we attempt to do the same for </a:t>
            </a:r>
            <a:r>
              <a:rPr lang="en-US" sz="2000" dirty="0" err="1" smtClean="0"/>
              <a:t>metarouting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What I'll talk about:</a:t>
            </a:r>
          </a:p>
          <a:p>
            <a:r>
              <a:rPr lang="en-US" sz="2000" dirty="0" smtClean="0"/>
              <a:t>	what a routing simulation looks like</a:t>
            </a:r>
          </a:p>
          <a:p>
            <a:r>
              <a:rPr lang="en-US" sz="2000" dirty="0" smtClean="0"/>
              <a:t>	how </a:t>
            </a:r>
            <a:r>
              <a:rPr lang="en-US" sz="2000" b="1" dirty="0" smtClean="0"/>
              <a:t>routing algebras </a:t>
            </a:r>
            <a:r>
              <a:rPr lang="en-US" sz="2000" dirty="0" smtClean="0"/>
              <a:t>are formalized</a:t>
            </a:r>
          </a:p>
          <a:p>
            <a:r>
              <a:rPr lang="en-US" sz="2000" dirty="0" smtClean="0"/>
              <a:t>	how  our </a:t>
            </a:r>
            <a:r>
              <a:rPr lang="en-US" sz="2000" b="1" dirty="0" smtClean="0"/>
              <a:t>implementation framework </a:t>
            </a:r>
            <a:r>
              <a:rPr lang="en-US" sz="2000" dirty="0" smtClean="0"/>
              <a:t>is used to specify policies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289925" algn="l"/>
              </a:tabLst>
            </a:pPr>
            <a:r>
              <a:rPr lang="en-US" sz="1400" dirty="0" smtClean="0"/>
              <a:t>Andrew Stone  -- Colorado State University 	</a:t>
            </a:r>
            <a:r>
              <a:rPr lang="en-US" dirty="0" smtClean="0"/>
              <a:t>Slide </a:t>
            </a:r>
            <a:fld id="{5C46379F-106B-45FA-B27E-4F5964B2DD0C}" type="slidenum">
              <a:rPr lang="en-US" smtClean="0"/>
              <a:pPr>
                <a:tabLst>
                  <a:tab pos="8289925" algn="l"/>
                </a:tabLst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2670" y="600670"/>
            <a:ext cx="7842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a topology is modeled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1676400"/>
            <a:ext cx="7229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Nodes = autonomous systems</a:t>
            </a:r>
          </a:p>
          <a:p>
            <a:r>
              <a:rPr lang="en-US" sz="2400" dirty="0" smtClean="0"/>
              <a:t>Edges = connections</a:t>
            </a:r>
          </a:p>
          <a:p>
            <a:r>
              <a:rPr lang="en-US" sz="2400" dirty="0" smtClean="0"/>
              <a:t>Edge labels describe the connection and influence policy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2743200" y="3048000"/>
            <a:ext cx="5334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3962400" y="4191000"/>
            <a:ext cx="5334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14" name="Oval 13"/>
          <p:cNvSpPr/>
          <p:nvPr/>
        </p:nvSpPr>
        <p:spPr>
          <a:xfrm>
            <a:off x="1905000" y="4343400"/>
            <a:ext cx="5334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18" name="Oval 17"/>
          <p:cNvSpPr/>
          <p:nvPr/>
        </p:nvSpPr>
        <p:spPr>
          <a:xfrm>
            <a:off x="2514600" y="5562600"/>
            <a:ext cx="5334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6</a:t>
            </a:r>
            <a:endParaRPr lang="en-US" sz="2400" b="1" dirty="0"/>
          </a:p>
        </p:txBody>
      </p:sp>
      <p:cxnSp>
        <p:nvCxnSpPr>
          <p:cNvPr id="22" name="Straight Connector 21"/>
          <p:cNvCxnSpPr>
            <a:stCxn id="12" idx="5"/>
            <a:endCxn id="13" idx="1"/>
          </p:cNvCxnSpPr>
          <p:nvPr/>
        </p:nvCxnSpPr>
        <p:spPr>
          <a:xfrm rot="16200000" flipH="1">
            <a:off x="3209645" y="3427085"/>
            <a:ext cx="819710" cy="84203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953000" y="3200400"/>
            <a:ext cx="5334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25" name="Oval 24"/>
          <p:cNvSpPr/>
          <p:nvPr/>
        </p:nvSpPr>
        <p:spPr>
          <a:xfrm>
            <a:off x="838200" y="5562600"/>
            <a:ext cx="5334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5</a:t>
            </a:r>
            <a:endParaRPr lang="en-US" sz="2400" b="1" dirty="0"/>
          </a:p>
        </p:txBody>
      </p:sp>
      <p:sp>
        <p:nvSpPr>
          <p:cNvPr id="26" name="Oval 25"/>
          <p:cNvSpPr/>
          <p:nvPr/>
        </p:nvSpPr>
        <p:spPr>
          <a:xfrm>
            <a:off x="4724400" y="5638800"/>
            <a:ext cx="5334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7</a:t>
            </a:r>
            <a:endParaRPr lang="en-US" sz="2400" b="1" dirty="0"/>
          </a:p>
        </p:txBody>
      </p:sp>
      <p:cxnSp>
        <p:nvCxnSpPr>
          <p:cNvPr id="64" name="Straight Connector 21"/>
          <p:cNvCxnSpPr>
            <a:stCxn id="13" idx="0"/>
            <a:endCxn id="12" idx="6"/>
          </p:cNvCxnSpPr>
          <p:nvPr/>
        </p:nvCxnSpPr>
        <p:spPr>
          <a:xfrm rot="16200000" flipV="1">
            <a:off x="3295650" y="3257550"/>
            <a:ext cx="914400" cy="952500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21"/>
          <p:cNvCxnSpPr>
            <a:stCxn id="14" idx="1"/>
            <a:endCxn id="12" idx="2"/>
          </p:cNvCxnSpPr>
          <p:nvPr/>
        </p:nvCxnSpPr>
        <p:spPr>
          <a:xfrm rot="5400000" flipH="1" flipV="1">
            <a:off x="1796280" y="3463436"/>
            <a:ext cx="1133755" cy="760085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21"/>
          <p:cNvCxnSpPr>
            <a:stCxn id="12" idx="3"/>
            <a:endCxn id="14" idx="0"/>
          </p:cNvCxnSpPr>
          <p:nvPr/>
        </p:nvCxnSpPr>
        <p:spPr>
          <a:xfrm rot="5400000">
            <a:off x="2043931" y="3566015"/>
            <a:ext cx="905155" cy="649615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21"/>
          <p:cNvCxnSpPr>
            <a:stCxn id="13" idx="6"/>
            <a:endCxn id="24" idx="4"/>
          </p:cNvCxnSpPr>
          <p:nvPr/>
        </p:nvCxnSpPr>
        <p:spPr>
          <a:xfrm flipV="1">
            <a:off x="4495800" y="3657600"/>
            <a:ext cx="723900" cy="762000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21"/>
          <p:cNvCxnSpPr>
            <a:stCxn id="26" idx="1"/>
            <a:endCxn id="13" idx="5"/>
          </p:cNvCxnSpPr>
          <p:nvPr/>
        </p:nvCxnSpPr>
        <p:spPr>
          <a:xfrm rot="16200000" flipV="1">
            <a:off x="4047845" y="4951085"/>
            <a:ext cx="1124510" cy="384830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21"/>
          <p:cNvCxnSpPr>
            <a:stCxn id="14" idx="3"/>
            <a:endCxn id="25" idx="7"/>
          </p:cNvCxnSpPr>
          <p:nvPr/>
        </p:nvCxnSpPr>
        <p:spPr>
          <a:xfrm rot="5400000">
            <a:off x="1190345" y="4836785"/>
            <a:ext cx="895910" cy="68963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21"/>
          <p:cNvCxnSpPr>
            <a:stCxn id="14" idx="4"/>
            <a:endCxn id="18" idx="1"/>
          </p:cNvCxnSpPr>
          <p:nvPr/>
        </p:nvCxnSpPr>
        <p:spPr>
          <a:xfrm rot="16200000" flipH="1">
            <a:off x="1967730" y="5004569"/>
            <a:ext cx="828955" cy="421015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Connector 21"/>
          <p:cNvCxnSpPr>
            <a:stCxn id="13" idx="4"/>
            <a:endCxn id="26" idx="2"/>
          </p:cNvCxnSpPr>
          <p:nvPr/>
        </p:nvCxnSpPr>
        <p:spPr>
          <a:xfrm rot="16200000" flipH="1">
            <a:off x="3867150" y="5010150"/>
            <a:ext cx="1219200" cy="49530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Connector 21"/>
          <p:cNvCxnSpPr>
            <a:endCxn id="13" idx="7"/>
          </p:cNvCxnSpPr>
          <p:nvPr/>
        </p:nvCxnSpPr>
        <p:spPr>
          <a:xfrm rot="10800000" flipV="1">
            <a:off x="4417686" y="3657599"/>
            <a:ext cx="727731" cy="600355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Connector 21"/>
          <p:cNvCxnSpPr>
            <a:stCxn id="13" idx="2"/>
            <a:endCxn id="14" idx="7"/>
          </p:cNvCxnSpPr>
          <p:nvPr/>
        </p:nvCxnSpPr>
        <p:spPr>
          <a:xfrm rot="10800000">
            <a:off x="2360286" y="4410356"/>
            <a:ext cx="1602115" cy="9245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Connector 21"/>
          <p:cNvCxnSpPr>
            <a:stCxn id="14" idx="6"/>
            <a:endCxn id="13" idx="3"/>
          </p:cNvCxnSpPr>
          <p:nvPr/>
        </p:nvCxnSpPr>
        <p:spPr>
          <a:xfrm>
            <a:off x="2438400" y="4572000"/>
            <a:ext cx="1602115" cy="9245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Connector 21"/>
          <p:cNvCxnSpPr>
            <a:stCxn id="25" idx="0"/>
            <a:endCxn id="14" idx="2"/>
          </p:cNvCxnSpPr>
          <p:nvPr/>
        </p:nvCxnSpPr>
        <p:spPr>
          <a:xfrm rot="5400000" flipH="1" flipV="1">
            <a:off x="1009650" y="4667250"/>
            <a:ext cx="990600" cy="800100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Straight Connector 21"/>
          <p:cNvCxnSpPr>
            <a:stCxn id="18" idx="0"/>
            <a:endCxn id="14" idx="5"/>
          </p:cNvCxnSpPr>
          <p:nvPr/>
        </p:nvCxnSpPr>
        <p:spPr>
          <a:xfrm rot="16200000" flipV="1">
            <a:off x="2156316" y="4937615"/>
            <a:ext cx="828955" cy="421015"/>
          </a:xfrm>
          <a:prstGeom prst="curvedConnector3">
            <a:avLst>
              <a:gd name="adj1" fmla="val 54902"/>
            </a:avLst>
          </a:prstGeom>
          <a:ln w="15875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638800" y="3962400"/>
            <a:ext cx="33362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Examples of connections</a:t>
            </a:r>
          </a:p>
          <a:p>
            <a:r>
              <a:rPr lang="en-US" sz="2400" dirty="0" smtClean="0"/>
              <a:t>c: customer connection</a:t>
            </a:r>
          </a:p>
          <a:p>
            <a:r>
              <a:rPr lang="en-US" sz="2400" dirty="0" smtClean="0"/>
              <a:t>r: peer connection</a:t>
            </a:r>
          </a:p>
          <a:p>
            <a:r>
              <a:rPr lang="en-US" sz="2400" dirty="0" smtClean="0"/>
              <a:t>p: provider connection</a:t>
            </a:r>
            <a:endParaRPr lang="en-US" sz="2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066800" y="4724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981200" y="3429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590800" y="4876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886200" y="3352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648200" y="4953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953000" y="3962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362200" y="37338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352800" y="37338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495800" y="37338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191000" y="5029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133600" y="51054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447800" y="51054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971800" y="41148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048000" y="44958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289925" algn="l"/>
              </a:tabLst>
            </a:pPr>
            <a:r>
              <a:rPr lang="en-US" sz="1400" dirty="0" smtClean="0"/>
              <a:t>Andrew Stone  -- Colorado State University 	</a:t>
            </a:r>
            <a:r>
              <a:rPr lang="en-US" dirty="0" smtClean="0"/>
              <a:t>Slide </a:t>
            </a:r>
            <a:fld id="{5C46379F-106B-45FA-B27E-4F5964B2DD0C}" type="slidenum">
              <a:rPr lang="en-US" smtClean="0"/>
              <a:pPr>
                <a:tabLst>
                  <a:tab pos="8289925" algn="l"/>
                </a:tabLst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" y="24016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Nodes propagate routes to neighbors. </a:t>
            </a:r>
            <a:r>
              <a:rPr lang="en-US" dirty="0"/>
              <a:t> </a:t>
            </a:r>
            <a:r>
              <a:rPr lang="en-US" dirty="0" smtClean="0"/>
              <a:t>Neighbors update their routing tables based on the propagated information.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914400" y="3962400"/>
            <a:ext cx="3657600" cy="1828800"/>
            <a:chOff x="914400" y="3962400"/>
            <a:chExt cx="3657600" cy="1828800"/>
          </a:xfrm>
        </p:grpSpPr>
        <p:sp>
          <p:nvSpPr>
            <p:cNvPr id="16" name="Oval 15"/>
            <p:cNvSpPr/>
            <p:nvPr/>
          </p:nvSpPr>
          <p:spPr>
            <a:xfrm>
              <a:off x="1981200" y="53340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914400" y="45720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514600" y="39624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038600" y="48768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cxnSp>
          <p:nvCxnSpPr>
            <p:cNvPr id="18" name="Straight Connector 21"/>
            <p:cNvCxnSpPr>
              <a:stCxn id="14" idx="0"/>
              <a:endCxn id="15" idx="2"/>
            </p:cNvCxnSpPr>
            <p:nvPr/>
          </p:nvCxnSpPr>
          <p:spPr>
            <a:xfrm rot="5400000" flipH="1" flipV="1">
              <a:off x="1657350" y="3714750"/>
              <a:ext cx="381000" cy="1333500"/>
            </a:xfrm>
            <a:prstGeom prst="curvedConnector2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21"/>
            <p:cNvCxnSpPr>
              <a:stCxn id="15" idx="3"/>
              <a:endCxn id="14" idx="7"/>
            </p:cNvCxnSpPr>
            <p:nvPr/>
          </p:nvCxnSpPr>
          <p:spPr>
            <a:xfrm rot="5400000">
              <a:off x="1838045" y="3884285"/>
              <a:ext cx="286310" cy="1223030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1"/>
            <p:cNvCxnSpPr>
              <a:stCxn id="14" idx="4"/>
              <a:endCxn id="16" idx="2"/>
            </p:cNvCxnSpPr>
            <p:nvPr/>
          </p:nvCxnSpPr>
          <p:spPr>
            <a:xfrm rot="16200000" flipH="1">
              <a:off x="1314450" y="4895850"/>
              <a:ext cx="533400" cy="800100"/>
            </a:xfrm>
            <a:prstGeom prst="curvedConnector2">
              <a:avLst/>
            </a:prstGeom>
            <a:ln w="15875">
              <a:headEnd type="triangle" w="lg" len="lg"/>
              <a:tailEnd type="non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1"/>
            <p:cNvCxnSpPr>
              <a:stCxn id="16" idx="1"/>
              <a:endCxn id="14" idx="5"/>
            </p:cNvCxnSpPr>
            <p:nvPr/>
          </p:nvCxnSpPr>
          <p:spPr>
            <a:xfrm rot="16200000" flipV="1">
              <a:off x="1495145" y="4836785"/>
              <a:ext cx="438710" cy="689630"/>
            </a:xfrm>
            <a:prstGeom prst="straightConnector1">
              <a:avLst/>
            </a:prstGeom>
            <a:ln w="15875">
              <a:headEnd type="triangle" w="lg" len="lg"/>
              <a:tailEnd type="non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21"/>
            <p:cNvCxnSpPr>
              <a:stCxn id="17" idx="1"/>
              <a:endCxn id="15" idx="5"/>
            </p:cNvCxnSpPr>
            <p:nvPr/>
          </p:nvCxnSpPr>
          <p:spPr>
            <a:xfrm rot="16200000" flipV="1">
              <a:off x="3247745" y="4074785"/>
              <a:ext cx="591110" cy="1146830"/>
            </a:xfrm>
            <a:prstGeom prst="straightConnector1">
              <a:avLst/>
            </a:prstGeom>
            <a:ln w="15875">
              <a:headEnd type="triangle" w="lg" len="lg"/>
              <a:tailEnd type="non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21"/>
            <p:cNvCxnSpPr>
              <a:stCxn id="17" idx="3"/>
              <a:endCxn id="16" idx="7"/>
            </p:cNvCxnSpPr>
            <p:nvPr/>
          </p:nvCxnSpPr>
          <p:spPr>
            <a:xfrm rot="5400000">
              <a:off x="3209645" y="4493885"/>
              <a:ext cx="133910" cy="1680230"/>
            </a:xfrm>
            <a:prstGeom prst="straightConnector1">
              <a:avLst/>
            </a:prstGeom>
            <a:ln w="15875">
              <a:headEnd type="none"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21"/>
            <p:cNvCxnSpPr>
              <a:stCxn id="16" idx="6"/>
              <a:endCxn id="17" idx="4"/>
            </p:cNvCxnSpPr>
            <p:nvPr/>
          </p:nvCxnSpPr>
          <p:spPr>
            <a:xfrm flipV="1">
              <a:off x="2514600" y="5334000"/>
              <a:ext cx="1790700" cy="228600"/>
            </a:xfrm>
            <a:prstGeom prst="curvedConnector2">
              <a:avLst/>
            </a:prstGeom>
            <a:ln w="15875">
              <a:headEnd type="none"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Connector 21"/>
            <p:cNvCxnSpPr>
              <a:stCxn id="15" idx="6"/>
              <a:endCxn id="17" idx="0"/>
            </p:cNvCxnSpPr>
            <p:nvPr/>
          </p:nvCxnSpPr>
          <p:spPr>
            <a:xfrm>
              <a:off x="3048000" y="4191000"/>
              <a:ext cx="1257300" cy="685800"/>
            </a:xfrm>
            <a:prstGeom prst="curvedConnector2">
              <a:avLst/>
            </a:prstGeom>
            <a:ln w="15875">
              <a:headEnd type="triangle" w="lg" len="lg"/>
              <a:tailEnd type="non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371600" y="41148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71600" y="51816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81400" y="541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100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57400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52800" y="45720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752600" y="49530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24200" y="50292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aphicFrame>
        <p:nvGraphicFramePr>
          <p:cNvPr id="77" name="Table 76"/>
          <p:cNvGraphicFramePr>
            <a:graphicFrameLocks noGrp="1"/>
          </p:cNvGraphicFramePr>
          <p:nvPr/>
        </p:nvGraphicFramePr>
        <p:xfrm>
          <a:off x="761999" y="3154680"/>
          <a:ext cx="198120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491"/>
                <a:gridCol w="484909"/>
                <a:gridCol w="685801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Dest</a:t>
                      </a:r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Nh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7" name="Rounded Rectangular Callout 116"/>
          <p:cNvSpPr/>
          <p:nvPr/>
        </p:nvSpPr>
        <p:spPr>
          <a:xfrm>
            <a:off x="4191000" y="3124200"/>
            <a:ext cx="2057400" cy="609600"/>
          </a:xfrm>
          <a:prstGeom prst="wedgeRoundRectCallout">
            <a:avLst>
              <a:gd name="adj1" fmla="val -107979"/>
              <a:gd name="adj2" fmla="val 10057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Hey 4, I’ve got this route to 1</a:t>
            </a:r>
            <a:endParaRPr lang="en-US" dirty="0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4648199" y="5288280"/>
          <a:ext cx="198120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491"/>
                <a:gridCol w="484909"/>
                <a:gridCol w="685801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Nh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9" name="Rounded Rectangular Callout 118"/>
          <p:cNvSpPr/>
          <p:nvPr/>
        </p:nvSpPr>
        <p:spPr>
          <a:xfrm>
            <a:off x="5029200" y="4114800"/>
            <a:ext cx="3581400" cy="990600"/>
          </a:xfrm>
          <a:prstGeom prst="wedgeRoundRectCallout">
            <a:avLst>
              <a:gd name="adj1" fmla="val -63961"/>
              <a:gd name="adj2" fmla="val 4292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Great, I’ll update my table to include that.   The sig changes to R though.</a:t>
            </a:r>
            <a:endParaRPr lang="en-US" dirty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4648200" y="5288280"/>
          <a:ext cx="198120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491"/>
                <a:gridCol w="484909"/>
                <a:gridCol w="685801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Nh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/>
        </p:nvGraphicFramePr>
        <p:xfrm>
          <a:off x="152400" y="5562600"/>
          <a:ext cx="198120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491"/>
                <a:gridCol w="484909"/>
                <a:gridCol w="685801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Nh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289925" algn="l"/>
              </a:tabLst>
            </a:pPr>
            <a:r>
              <a:rPr lang="en-US" sz="1400" dirty="0" smtClean="0"/>
              <a:t>Andrew Stone  -- Colorado State University 	</a:t>
            </a:r>
            <a:r>
              <a:rPr lang="en-US" dirty="0" smtClean="0"/>
              <a:t>Slide </a:t>
            </a:r>
            <a:fld id="{5C46379F-106B-45FA-B27E-4F5964B2DD0C}" type="slidenum">
              <a:rPr lang="en-US" smtClean="0"/>
              <a:pPr>
                <a:tabLst>
                  <a:tab pos="8289925" algn="l"/>
                </a:tabLst>
              </a:pPr>
              <a:t>5</a:t>
            </a:fld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88602" y="152400"/>
            <a:ext cx="5510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Propagating routes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200" y="1066800"/>
            <a:ext cx="8991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029200" algn="l"/>
              </a:tabLst>
            </a:pPr>
            <a:r>
              <a:rPr lang="en-US" sz="2000" dirty="0" smtClean="0"/>
              <a:t>A route is: (destination, next-hop, signature)            = {C, R, P}   L = {c, r, p}</a:t>
            </a:r>
          </a:p>
          <a:p>
            <a:pPr>
              <a:tabLst>
                <a:tab pos="5029200" algn="l"/>
              </a:tabLst>
            </a:pPr>
            <a:endParaRPr lang="en-US" sz="500" dirty="0" smtClean="0"/>
          </a:p>
          <a:p>
            <a:pPr>
              <a:tabLst>
                <a:tab pos="5029200" algn="l"/>
              </a:tabLst>
            </a:pPr>
            <a:endParaRPr lang="en-US" sz="500" dirty="0" smtClean="0"/>
          </a:p>
          <a:p>
            <a:pPr>
              <a:tabLst>
                <a:tab pos="5029200" algn="l"/>
              </a:tabLst>
            </a:pPr>
            <a:r>
              <a:rPr lang="en-US" sz="2000" dirty="0" smtClean="0"/>
              <a:t>Signature determines how 	    C &lt; R &lt; P	</a:t>
            </a:r>
          </a:p>
          <a:p>
            <a:pPr>
              <a:tabLst>
                <a:tab pos="5029200" algn="l"/>
              </a:tabLst>
            </a:pPr>
            <a:r>
              <a:rPr lang="en-US" sz="2000" dirty="0" smtClean="0"/>
              <a:t>preferred a route is	    smaller is more preferred.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24200" y="2362200"/>
            <a:ext cx="2590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143000"/>
            <a:ext cx="228600" cy="271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3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1524000"/>
            <a:ext cx="24597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8602" y="152400"/>
            <a:ext cx="5510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Propagating routes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066800"/>
            <a:ext cx="8991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029200" algn="l"/>
              </a:tabLst>
            </a:pPr>
            <a:r>
              <a:rPr lang="en-US" sz="2000" dirty="0" smtClean="0"/>
              <a:t>A route is: (destination, next-hop, signature)            = {C, R, P}   L = {c, r, p}</a:t>
            </a:r>
          </a:p>
          <a:p>
            <a:pPr>
              <a:tabLst>
                <a:tab pos="5029200" algn="l"/>
              </a:tabLst>
            </a:pPr>
            <a:endParaRPr lang="en-US" sz="500" dirty="0" smtClean="0"/>
          </a:p>
          <a:p>
            <a:pPr>
              <a:tabLst>
                <a:tab pos="5029200" algn="l"/>
              </a:tabLst>
            </a:pPr>
            <a:endParaRPr lang="en-US" sz="500" dirty="0" smtClean="0"/>
          </a:p>
          <a:p>
            <a:pPr>
              <a:tabLst>
                <a:tab pos="5029200" algn="l"/>
              </a:tabLst>
            </a:pPr>
            <a:r>
              <a:rPr lang="en-US" sz="2000" dirty="0" smtClean="0"/>
              <a:t>Signature determines how 	    C &lt; R &lt; P	</a:t>
            </a:r>
          </a:p>
          <a:p>
            <a:pPr>
              <a:tabLst>
                <a:tab pos="5029200" algn="l"/>
              </a:tabLst>
            </a:pPr>
            <a:r>
              <a:rPr lang="en-US" sz="2000" dirty="0" smtClean="0"/>
              <a:t>preferred a route is	    smaller is more preferred.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24384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When a route is propagated it is compared against any existing routes to the same destination.  The table is only updated if the new route is more preferred than the current one.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124200" y="2362200"/>
            <a:ext cx="2590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 123"/>
          <p:cNvGrpSpPr/>
          <p:nvPr/>
        </p:nvGrpSpPr>
        <p:grpSpPr>
          <a:xfrm>
            <a:off x="914400" y="3962400"/>
            <a:ext cx="3657600" cy="1828800"/>
            <a:chOff x="914400" y="3962400"/>
            <a:chExt cx="3657600" cy="1828800"/>
          </a:xfrm>
        </p:grpSpPr>
        <p:sp>
          <p:nvSpPr>
            <p:cNvPr id="16" name="Oval 15"/>
            <p:cNvSpPr/>
            <p:nvPr/>
          </p:nvSpPr>
          <p:spPr>
            <a:xfrm>
              <a:off x="1981200" y="53340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914400" y="45720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514600" y="39624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038600" y="48768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cxnSp>
          <p:nvCxnSpPr>
            <p:cNvPr id="18" name="Straight Connector 21"/>
            <p:cNvCxnSpPr>
              <a:stCxn id="14" idx="0"/>
              <a:endCxn id="15" idx="2"/>
            </p:cNvCxnSpPr>
            <p:nvPr/>
          </p:nvCxnSpPr>
          <p:spPr>
            <a:xfrm rot="5400000" flipH="1" flipV="1">
              <a:off x="1657350" y="3714750"/>
              <a:ext cx="381000" cy="1333500"/>
            </a:xfrm>
            <a:prstGeom prst="curvedConnector2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21"/>
            <p:cNvCxnSpPr>
              <a:stCxn id="15" idx="3"/>
              <a:endCxn id="14" idx="7"/>
            </p:cNvCxnSpPr>
            <p:nvPr/>
          </p:nvCxnSpPr>
          <p:spPr>
            <a:xfrm rot="5400000">
              <a:off x="1838045" y="3884285"/>
              <a:ext cx="286310" cy="1223030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1"/>
            <p:cNvCxnSpPr>
              <a:stCxn id="14" idx="4"/>
              <a:endCxn id="16" idx="2"/>
            </p:cNvCxnSpPr>
            <p:nvPr/>
          </p:nvCxnSpPr>
          <p:spPr>
            <a:xfrm rot="16200000" flipH="1">
              <a:off x="1314450" y="4895850"/>
              <a:ext cx="533400" cy="800100"/>
            </a:xfrm>
            <a:prstGeom prst="curvedConnector2">
              <a:avLst/>
            </a:prstGeom>
            <a:ln w="15875">
              <a:headEnd type="triangle" w="lg" len="lg"/>
              <a:tailEnd type="non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1"/>
            <p:cNvCxnSpPr>
              <a:stCxn id="16" idx="1"/>
              <a:endCxn id="14" idx="5"/>
            </p:cNvCxnSpPr>
            <p:nvPr/>
          </p:nvCxnSpPr>
          <p:spPr>
            <a:xfrm rot="16200000" flipV="1">
              <a:off x="1495145" y="4836785"/>
              <a:ext cx="438710" cy="689630"/>
            </a:xfrm>
            <a:prstGeom prst="straightConnector1">
              <a:avLst/>
            </a:prstGeom>
            <a:ln w="15875">
              <a:headEnd type="triangle" w="lg" len="lg"/>
              <a:tailEnd type="non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21"/>
            <p:cNvCxnSpPr>
              <a:stCxn id="17" idx="1"/>
              <a:endCxn id="15" idx="5"/>
            </p:cNvCxnSpPr>
            <p:nvPr/>
          </p:nvCxnSpPr>
          <p:spPr>
            <a:xfrm rot="16200000" flipV="1">
              <a:off x="3247745" y="4074785"/>
              <a:ext cx="591110" cy="1146830"/>
            </a:xfrm>
            <a:prstGeom prst="straightConnector1">
              <a:avLst/>
            </a:prstGeom>
            <a:ln w="15875">
              <a:headEnd type="triangle" w="lg" len="lg"/>
              <a:tailEnd type="non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21"/>
            <p:cNvCxnSpPr>
              <a:stCxn id="17" idx="3"/>
              <a:endCxn id="16" idx="7"/>
            </p:cNvCxnSpPr>
            <p:nvPr/>
          </p:nvCxnSpPr>
          <p:spPr>
            <a:xfrm rot="5400000">
              <a:off x="3209645" y="4493885"/>
              <a:ext cx="133910" cy="1680230"/>
            </a:xfrm>
            <a:prstGeom prst="straightConnector1">
              <a:avLst/>
            </a:prstGeom>
            <a:ln w="15875">
              <a:headEnd type="none"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21"/>
            <p:cNvCxnSpPr>
              <a:stCxn id="16" idx="6"/>
              <a:endCxn id="17" idx="4"/>
            </p:cNvCxnSpPr>
            <p:nvPr/>
          </p:nvCxnSpPr>
          <p:spPr>
            <a:xfrm flipV="1">
              <a:off x="2514600" y="5334000"/>
              <a:ext cx="1790700" cy="228600"/>
            </a:xfrm>
            <a:prstGeom prst="curvedConnector2">
              <a:avLst/>
            </a:prstGeom>
            <a:ln w="15875">
              <a:headEnd type="none"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Connector 21"/>
            <p:cNvCxnSpPr>
              <a:stCxn id="15" idx="6"/>
              <a:endCxn id="17" idx="0"/>
            </p:cNvCxnSpPr>
            <p:nvPr/>
          </p:nvCxnSpPr>
          <p:spPr>
            <a:xfrm>
              <a:off x="3048000" y="4191000"/>
              <a:ext cx="1257300" cy="685800"/>
            </a:xfrm>
            <a:prstGeom prst="curvedConnector2">
              <a:avLst/>
            </a:prstGeom>
            <a:ln w="15875">
              <a:headEnd type="triangle" w="lg" len="lg"/>
              <a:tailEnd type="non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371600" y="41148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71600" y="51816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81400" y="541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100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57400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52800" y="45720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752600" y="49530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24200" y="50292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4648199" y="5288280"/>
          <a:ext cx="198120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491"/>
                <a:gridCol w="484909"/>
                <a:gridCol w="685801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Nh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4648200" y="5288280"/>
          <a:ext cx="198120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491"/>
                <a:gridCol w="484909"/>
                <a:gridCol w="685801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Nh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/>
        </p:nvGraphicFramePr>
        <p:xfrm>
          <a:off x="152400" y="5562600"/>
          <a:ext cx="198120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491"/>
                <a:gridCol w="484909"/>
                <a:gridCol w="685801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Nh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ounded Rectangular Callout 35"/>
          <p:cNvSpPr/>
          <p:nvPr/>
        </p:nvSpPr>
        <p:spPr>
          <a:xfrm>
            <a:off x="3505200" y="3429000"/>
            <a:ext cx="2438400" cy="609600"/>
          </a:xfrm>
          <a:prstGeom prst="wedgeRoundRectCallout">
            <a:avLst>
              <a:gd name="adj1" fmla="val -93750"/>
              <a:gd name="adj2" fmla="val 27194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Hey 4, do you want to use this route to 1?</a:t>
            </a:r>
            <a:endParaRPr lang="en-US" dirty="0"/>
          </a:p>
        </p:txBody>
      </p:sp>
      <p:sp>
        <p:nvSpPr>
          <p:cNvPr id="39" name="Rounded Rectangular Callout 38"/>
          <p:cNvSpPr/>
          <p:nvPr/>
        </p:nvSpPr>
        <p:spPr>
          <a:xfrm>
            <a:off x="6096000" y="3733800"/>
            <a:ext cx="2667000" cy="1295400"/>
          </a:xfrm>
          <a:prstGeom prst="wedgeRoundRectCallout">
            <a:avLst>
              <a:gd name="adj1" fmla="val -107104"/>
              <a:gd name="adj2" fmla="val 5200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way, the route that way will have a signature of P!  I’ll keep what I’ve got.</a:t>
            </a:r>
            <a:endParaRPr lang="en-US" dirty="0"/>
          </a:p>
        </p:txBody>
      </p:sp>
      <p:pic>
        <p:nvPicPr>
          <p:cNvPr id="37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143000"/>
            <a:ext cx="228600" cy="271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1524000"/>
            <a:ext cx="24597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4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289925" algn="l"/>
              </a:tabLst>
            </a:pPr>
            <a:r>
              <a:rPr lang="en-US" sz="1400" dirty="0" smtClean="0"/>
              <a:t>Andrew Stone  -- Colorado State University 	</a:t>
            </a:r>
            <a:r>
              <a:rPr lang="en-US" dirty="0" smtClean="0"/>
              <a:t>Slide </a:t>
            </a:r>
            <a:fld id="{5C46379F-106B-45FA-B27E-4F5964B2DD0C}" type="slidenum">
              <a:rPr lang="en-US" smtClean="0"/>
              <a:pPr>
                <a:tabLst>
                  <a:tab pos="8289925" algn="l"/>
                </a:tabLst>
              </a:pPr>
              <a:t>6</a:t>
            </a:fld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761999" y="3154680"/>
          <a:ext cx="198120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491"/>
                <a:gridCol w="484909"/>
                <a:gridCol w="685801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Dest</a:t>
                      </a:r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Nh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41991" y="600670"/>
            <a:ext cx="4403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simple policy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2042279"/>
            <a:ext cx="3657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 our example:</a:t>
            </a:r>
          </a:p>
          <a:p>
            <a:r>
              <a:rPr lang="en-US" sz="2000" dirty="0" smtClean="0"/>
              <a:t>Routes are assigned some signature (C, R, P, or </a:t>
            </a:r>
            <a:r>
              <a:rPr lang="el-GR" sz="2000" i="1" dirty="0" smtClean="0"/>
              <a:t>ϕ</a:t>
            </a:r>
            <a:r>
              <a:rPr lang="en-US" sz="2000" dirty="0" smtClean="0"/>
              <a:t>).  Edges have some label (c, r, or p).</a:t>
            </a:r>
          </a:p>
          <a:p>
            <a:endParaRPr lang="en-US" sz="2000" dirty="0"/>
          </a:p>
          <a:p>
            <a:r>
              <a:rPr lang="en-US" sz="2000" dirty="0" smtClean="0"/>
              <a:t>When propagating a new route, the signature is updated using the label operator.</a:t>
            </a:r>
          </a:p>
          <a:p>
            <a:endParaRPr lang="en-US" sz="2000" dirty="0"/>
          </a:p>
          <a:p>
            <a:r>
              <a:rPr lang="en-US" sz="2000" dirty="0" smtClean="0"/>
              <a:t>The label operator is a function: (signature) X (label) -&gt; (signature)</a:t>
            </a:r>
            <a:endParaRPr lang="en-US" sz="2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90600" y="1981200"/>
          <a:ext cx="32766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</a:tblGrid>
              <a:tr h="51435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i="1" dirty="0" smtClean="0"/>
                        <a:t>ϕ</a:t>
                      </a:r>
                      <a:endParaRPr lang="en-US" sz="240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i="1" dirty="0" smtClean="0"/>
                        <a:t>ϕ</a:t>
                      </a:r>
                      <a:endParaRPr lang="el-GR" sz="24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i="1" dirty="0" smtClean="0"/>
                        <a:t>ϕ</a:t>
                      </a:r>
                      <a:endParaRPr lang="el-GR" sz="24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i="1" dirty="0" smtClean="0"/>
                        <a:t>ϕ</a:t>
                      </a:r>
                      <a:endParaRPr lang="el-GR" sz="24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i="1" dirty="0" smtClean="0"/>
                        <a:t>ϕ</a:t>
                      </a:r>
                      <a:endParaRPr lang="el-GR" sz="24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i="1" dirty="0" smtClean="0"/>
                        <a:t>ϕ</a:t>
                      </a:r>
                      <a:endParaRPr lang="el-GR" sz="24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i="1" dirty="0" smtClean="0"/>
                        <a:t>ϕ</a:t>
                      </a:r>
                      <a:endParaRPr lang="el-GR" sz="24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81200" y="1524000"/>
            <a:ext cx="1811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old signature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3348335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label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123"/>
          <p:cNvGrpSpPr/>
          <p:nvPr/>
        </p:nvGrpSpPr>
        <p:grpSpPr>
          <a:xfrm>
            <a:off x="1524000" y="4648200"/>
            <a:ext cx="2819400" cy="1600200"/>
            <a:chOff x="914400" y="3962400"/>
            <a:chExt cx="3657600" cy="1828800"/>
          </a:xfrm>
        </p:grpSpPr>
        <p:sp>
          <p:nvSpPr>
            <p:cNvPr id="11" name="Oval 10"/>
            <p:cNvSpPr/>
            <p:nvPr/>
          </p:nvSpPr>
          <p:spPr>
            <a:xfrm>
              <a:off x="1981200" y="53340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914400" y="45720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514600" y="39624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038600" y="4876800"/>
              <a:ext cx="5334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cxnSp>
          <p:nvCxnSpPr>
            <p:cNvPr id="18" name="Straight Connector 21"/>
            <p:cNvCxnSpPr>
              <a:stCxn id="14" idx="0"/>
              <a:endCxn id="16" idx="2"/>
            </p:cNvCxnSpPr>
            <p:nvPr/>
          </p:nvCxnSpPr>
          <p:spPr>
            <a:xfrm rot="5400000" flipH="1" flipV="1">
              <a:off x="1657350" y="3714750"/>
              <a:ext cx="381000" cy="1333500"/>
            </a:xfrm>
            <a:prstGeom prst="curvedConnector2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21"/>
            <p:cNvCxnSpPr>
              <a:stCxn id="16" idx="3"/>
              <a:endCxn id="14" idx="7"/>
            </p:cNvCxnSpPr>
            <p:nvPr/>
          </p:nvCxnSpPr>
          <p:spPr>
            <a:xfrm rot="5400000">
              <a:off x="1838045" y="3884285"/>
              <a:ext cx="286310" cy="1223030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21"/>
            <p:cNvCxnSpPr>
              <a:stCxn id="14" idx="4"/>
              <a:endCxn id="11" idx="2"/>
            </p:cNvCxnSpPr>
            <p:nvPr/>
          </p:nvCxnSpPr>
          <p:spPr>
            <a:xfrm rot="16200000" flipH="1">
              <a:off x="1314450" y="4895850"/>
              <a:ext cx="533400" cy="800100"/>
            </a:xfrm>
            <a:prstGeom prst="curvedConnector2">
              <a:avLst/>
            </a:prstGeom>
            <a:ln w="15875">
              <a:headEnd type="triangle" w="lg" len="lg"/>
              <a:tailEnd type="non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1"/>
            <p:cNvCxnSpPr>
              <a:stCxn id="11" idx="1"/>
              <a:endCxn id="14" idx="5"/>
            </p:cNvCxnSpPr>
            <p:nvPr/>
          </p:nvCxnSpPr>
          <p:spPr>
            <a:xfrm rot="16200000" flipV="1">
              <a:off x="1495145" y="4836785"/>
              <a:ext cx="438710" cy="689630"/>
            </a:xfrm>
            <a:prstGeom prst="straightConnector1">
              <a:avLst/>
            </a:prstGeom>
            <a:ln w="15875">
              <a:headEnd type="triangle" w="lg" len="lg"/>
              <a:tailEnd type="non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7" idx="1"/>
              <a:endCxn id="16" idx="5"/>
            </p:cNvCxnSpPr>
            <p:nvPr/>
          </p:nvCxnSpPr>
          <p:spPr>
            <a:xfrm rot="16200000" flipV="1">
              <a:off x="3247745" y="4074785"/>
              <a:ext cx="591110" cy="1146830"/>
            </a:xfrm>
            <a:prstGeom prst="straightConnector1">
              <a:avLst/>
            </a:prstGeom>
            <a:ln w="15875">
              <a:headEnd type="triangle" w="lg" len="lg"/>
              <a:tailEnd type="non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1"/>
            <p:cNvCxnSpPr>
              <a:stCxn id="17" idx="3"/>
              <a:endCxn id="11" idx="7"/>
            </p:cNvCxnSpPr>
            <p:nvPr/>
          </p:nvCxnSpPr>
          <p:spPr>
            <a:xfrm rot="5400000">
              <a:off x="3209645" y="4493885"/>
              <a:ext cx="133910" cy="1680230"/>
            </a:xfrm>
            <a:prstGeom prst="straightConnector1">
              <a:avLst/>
            </a:prstGeom>
            <a:ln w="15875">
              <a:headEnd type="none"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1"/>
            <p:cNvCxnSpPr>
              <a:stCxn id="11" idx="6"/>
              <a:endCxn id="17" idx="4"/>
            </p:cNvCxnSpPr>
            <p:nvPr/>
          </p:nvCxnSpPr>
          <p:spPr>
            <a:xfrm flipV="1">
              <a:off x="2514600" y="5334000"/>
              <a:ext cx="1790700" cy="228600"/>
            </a:xfrm>
            <a:prstGeom prst="curvedConnector2">
              <a:avLst/>
            </a:prstGeom>
            <a:ln w="15875">
              <a:headEnd type="none"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Connector 21"/>
            <p:cNvCxnSpPr>
              <a:stCxn id="16" idx="6"/>
              <a:endCxn id="17" idx="0"/>
            </p:cNvCxnSpPr>
            <p:nvPr/>
          </p:nvCxnSpPr>
          <p:spPr>
            <a:xfrm>
              <a:off x="3048000" y="4191000"/>
              <a:ext cx="1257300" cy="685800"/>
            </a:xfrm>
            <a:prstGeom prst="curvedConnector2">
              <a:avLst/>
            </a:prstGeom>
            <a:ln w="15875">
              <a:headEnd type="triangle" w="lg" len="lg"/>
              <a:tailEnd type="non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71600" y="41148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71600" y="51816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81400" y="541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00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2800" y="45720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2600" y="49530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24200" y="50292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289925" algn="l"/>
              </a:tabLst>
            </a:pPr>
            <a:r>
              <a:rPr lang="en-US" sz="1400" dirty="0" smtClean="0"/>
              <a:t>Andrew Stone  -- Colorado State University 	</a:t>
            </a:r>
            <a:r>
              <a:rPr lang="en-US" dirty="0" smtClean="0"/>
              <a:t>Slide </a:t>
            </a:r>
            <a:fld id="{5C46379F-106B-45FA-B27E-4F5964B2DD0C}" type="slidenum">
              <a:rPr lang="en-US" smtClean="0"/>
              <a:pPr>
                <a:tabLst>
                  <a:tab pos="8289925" algn="l"/>
                </a:tabLst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77722" y="381000"/>
            <a:ext cx="4932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Routing Algebras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2667000"/>
            <a:ext cx="2828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Set of possible signatures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3316069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Preference relation (partial ordering of sigs)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4267200"/>
            <a:ext cx="2361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Set of possible labels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49853" y="2678668"/>
            <a:ext cx="1707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 operator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3352800"/>
            <a:ext cx="335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Originator set (possible signatures initial routes can have)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1" y="50292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Routing algebras can be composed.  It’s been shown that if certain properties of the algebra hold convergence is guaranteed.  Specifically that the operator is strictly monotonic.</a:t>
            </a:r>
          </a:p>
        </p:txBody>
      </p:sp>
      <p:pic>
        <p:nvPicPr>
          <p:cNvPr id="5149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600200"/>
            <a:ext cx="3257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50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590800"/>
            <a:ext cx="4095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51" name="Picture 3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352800"/>
            <a:ext cx="4381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52" name="Picture 3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210050"/>
            <a:ext cx="409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53" name="Picture 3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2590800"/>
            <a:ext cx="40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54" name="Picture 3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8200" y="3352800"/>
            <a:ext cx="400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289925" algn="l"/>
              </a:tabLst>
            </a:pPr>
            <a:r>
              <a:rPr lang="en-US" sz="1400" dirty="0" smtClean="0"/>
              <a:t>Andrew Stone  -- Colorado State University 	</a:t>
            </a:r>
            <a:r>
              <a:rPr lang="en-US" dirty="0" smtClean="0"/>
              <a:t>Slide </a:t>
            </a:r>
            <a:fld id="{5C46379F-106B-45FA-B27E-4F5964B2DD0C}" type="slidenum">
              <a:rPr lang="en-US" smtClean="0"/>
              <a:pPr>
                <a:tabLst>
                  <a:tab pos="8289925" algn="l"/>
                </a:tabLst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09300" y="381000"/>
            <a:ext cx="4669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Mr. </a:t>
            </a:r>
            <a:r>
              <a:rPr lang="en-US" sz="5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Sim</a:t>
            </a:r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Classes: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2769275"/>
            <a:ext cx="89455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framework includes the following abstract classes:</a:t>
            </a:r>
          </a:p>
          <a:p>
            <a:r>
              <a:rPr lang="en-US" sz="2000" dirty="0" smtClean="0"/>
              <a:t>	</a:t>
            </a:r>
            <a:r>
              <a:rPr lang="en-US" sz="2000" b="1" dirty="0" smtClean="0"/>
              <a:t>Signature</a:t>
            </a:r>
          </a:p>
          <a:p>
            <a:r>
              <a:rPr lang="en-US" sz="2000" b="1" dirty="0" smtClean="0"/>
              <a:t>	Label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PreferenceRelation</a:t>
            </a:r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LabelOperator</a:t>
            </a:r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NetworkReader</a:t>
            </a:r>
            <a:endParaRPr lang="en-US" sz="2000" b="1" dirty="0" smtClean="0"/>
          </a:p>
          <a:p>
            <a:endParaRPr lang="en-US" sz="2000" dirty="0"/>
          </a:p>
          <a:p>
            <a:r>
              <a:rPr lang="en-US" sz="2000" dirty="0" smtClean="0"/>
              <a:t>Algebra</a:t>
            </a:r>
          </a:p>
          <a:p>
            <a:r>
              <a:rPr lang="en-US" sz="2000" dirty="0" smtClean="0"/>
              <a:t>	Algebra is passed a </a:t>
            </a:r>
            <a:r>
              <a:rPr lang="en-US" sz="2000" dirty="0" err="1" smtClean="0"/>
              <a:t>PreferenceRelation</a:t>
            </a:r>
            <a:r>
              <a:rPr lang="en-US" sz="2000" dirty="0" smtClean="0"/>
              <a:t>, </a:t>
            </a:r>
            <a:r>
              <a:rPr lang="en-US" sz="2000" dirty="0" err="1" smtClean="0"/>
              <a:t>LabelOperator</a:t>
            </a:r>
            <a:r>
              <a:rPr lang="en-US" sz="2000" dirty="0" smtClean="0"/>
              <a:t>, and </a:t>
            </a:r>
            <a:r>
              <a:rPr lang="en-US" sz="2000" dirty="0" err="1" smtClean="0"/>
              <a:t>NetworkReader</a:t>
            </a:r>
            <a:endParaRPr lang="en-US" sz="2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81000" y="1792069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Mr. </a:t>
            </a:r>
            <a:r>
              <a:rPr lang="en-US" sz="2000" dirty="0" err="1" smtClean="0"/>
              <a:t>Sim</a:t>
            </a:r>
            <a:r>
              <a:rPr lang="en-US" sz="2000" dirty="0" smtClean="0"/>
              <a:t> model’s routing algebras in a C++ framework.  Users override these classes to define various properties of the algebra.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289925" algn="l"/>
              </a:tabLst>
            </a:pPr>
            <a:r>
              <a:rPr lang="en-US" sz="1400" dirty="0" smtClean="0"/>
              <a:t>Andrew Stone  -- Colorado State University 	</a:t>
            </a:r>
            <a:r>
              <a:rPr lang="en-US" dirty="0" smtClean="0"/>
              <a:t>Slide </a:t>
            </a:r>
            <a:fld id="{5C46379F-106B-45FA-B27E-4F5964B2DD0C}" type="slidenum">
              <a:rPr lang="en-US" smtClean="0"/>
              <a:pPr>
                <a:tabLst>
                  <a:tab pos="8289925" algn="l"/>
                </a:tabLst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1112</Words>
  <Application>Microsoft Office PowerPoint</Application>
  <PresentationFormat>On-screen Show (4:3)</PresentationFormat>
  <Paragraphs>333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stonea</dc:creator>
  <cp:lastModifiedBy>stonea</cp:lastModifiedBy>
  <cp:revision>175</cp:revision>
  <dcterms:created xsi:type="dcterms:W3CDTF">2009-12-02T17:43:41Z</dcterms:created>
  <dcterms:modified xsi:type="dcterms:W3CDTF">2009-12-06T00:03:22Z</dcterms:modified>
</cp:coreProperties>
</file>