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2940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5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ff6aceb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ff6aceb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62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ff6aceb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ff6aceb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588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7506e8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7506e8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9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7506e8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7506e8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 plots are of log returns, i use them to show the significant negative correlations at lag 12 and 24, they indicate annual seasonality but very weak as they are just around -0.1 ~ -0.15.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 x in EACF plots that i circled red also shows some weak seasonality at lag 11 (like the column of x if there is strong seasonality).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also ran DF test and Ljung box tests to show the series is already stationary, therefore an ARIMA(p,1,q) cannot be fitted.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according to the EACF triangle, i still keep the AR,MA parts to be (0,0,0) but in order to account for the seasonality, i opt for some seasonal components in the model, hence the seasonal part is (1,0,1) with period = 12 (annual seasonality).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4192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7506e84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7506e84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forecast went down deeper at first but after that goes same trend as Auto arima model, but with smoother movements.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is around 0.5%, not very small, considering the standard deviation of log returns is 0.9% and the data moves in range from -3.9% to +6.5% (min to max log returns).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percentage error is good as it is only 0.3%.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test the residuals by ACF plot and Ljung box test to make sure they have no intercorrelations, are white noise series, indicating a well fit model.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8015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7506e8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27506e8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GARCH model residuals main points: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ACF on log returns - no correlation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ACF on absolute log returns - correlation at lag 1 and minor correlation at lat 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on squared log returns - correlation at lag 1 (show on the left)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40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7506e8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7506e8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GARCH Model residuals main points: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GARCH Residuals are more uniform except 2 spikes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First peak is around year 2001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Second peak is around year 2008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659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16b311b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16b311b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GARCH model scaled residuals: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ACACF of squared residuals had one significant lag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Box test showed that we  cannot reject white noise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Squared residuals look more uniform. Red line of estimated volatility shows 2 peaks at year 2001 and 2008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	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9233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7506e8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27506e8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BackTesting on GARCH model provided following results, which were later on compared to other modes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RMSE out of sample Forecasts:0.007394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MAE of out of sample Forecasts:0.005234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Mean Absolute Percentage Error:1.9097%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70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27506e84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27506e84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backtest function to compare all 3 models.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lowest and the best value for RMSE and Mean Absolute Error was achieved by SARIMA(0,0,0)(1,0,1)[12]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24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ff6ace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1ff6ace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229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d16b311b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d16b311b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lowest and the best value for Mean Absolute Percentage Error was also achieved SARIMA(0,0,0)(1,0,1)[12]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overall model for Monthly Sales for Retail and Food Services was awarded to  SARIMA(0,0,0)(1,0,1)[12]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43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7506e8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7506e84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803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7506e8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7506e8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ff6aceb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ff6aceb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26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ff6aceb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ff6aceb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45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ff6aceb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ff6aceb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7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ff6aceb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ff6aceb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9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ff6aceb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ff6aceb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25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ff6aceb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ff6aceb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95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1ff6aceb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1ff6aceb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53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&amp; Food Services Time Series Analysis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Dominick Amalraj, Long Nguyen, Michal Chowaniak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 </a:t>
            </a: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7434550" y="963450"/>
            <a:ext cx="1623600" cy="3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stable less variance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plot decays to zero quickly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series shows some unusual movements in sales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3450"/>
            <a:ext cx="3572476" cy="40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975" y="944775"/>
            <a:ext cx="3572476" cy="40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ARIMA </a:t>
            </a: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6158575" y="984775"/>
            <a:ext cx="2640000" cy="3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Auto ARIMA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BIC Criterion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SARIMA(0,0,0)(0,0,2)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Autoregressive or Moving Average Components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Seasonality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of Residuals near zero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Normally Distributed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Box Ljung Test accepts hypothesis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 Analysis shows an adequate model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4775"/>
            <a:ext cx="5794049" cy="191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01275"/>
            <a:ext cx="5794049" cy="219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ARIMA Model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6408550" y="1090825"/>
            <a:ext cx="26436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 out of sample Forecasts: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0.01022818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MAE of out of sample Forecasts: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0.007300325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Absolute Percentage Error: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2.190401%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825"/>
            <a:ext cx="5771324" cy="39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64700" y="52925"/>
            <a:ext cx="9016500" cy="50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/>
              <a:t>   </a:t>
            </a:r>
            <a:r>
              <a:rPr lang="en" sz="2400" b="1"/>
              <a:t>EACF plot</a:t>
            </a:r>
            <a:endParaRPr sz="2400" b="1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5" y="780800"/>
            <a:ext cx="2871924" cy="19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152" y="780800"/>
            <a:ext cx="2945999" cy="19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139475" y="2814375"/>
            <a:ext cx="8847000" cy="22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Analysis of log returns series:</a:t>
            </a: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ACF and PACF plots show negative correlations at lag 12 and 24 but just around -0.15, hence weak seasonality.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EACF plot also only shows weak seasonality at lag 11.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Dickey-Fuller test rejects the null hypothesis of non-stationary.</a:t>
            </a:r>
            <a:endParaRPr sz="130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Ljung-Box test at lag 6 and 12 cannot reject the null hypothesis of independence.</a:t>
            </a:r>
            <a:endParaRPr sz="13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So, the series is stationary and an SARIMA(0,0,0)(1,0,1)[12] model appears to be a good fit by EACF plot with triangle from (1,1).</a:t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900" y="780800"/>
            <a:ext cx="2833575" cy="19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64700" y="52925"/>
            <a:ext cx="9034200" cy="50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/>
              <a:t>             </a:t>
            </a:r>
            <a:r>
              <a:rPr lang="en" sz="1600" b="1"/>
              <a:t>EACF - SARIMA(0,0,0)(1,0,1)[12] model</a:t>
            </a:r>
            <a:endParaRPr sz="1600" b="1"/>
          </a:p>
        </p:txBody>
      </p:sp>
      <p:sp>
        <p:nvSpPr>
          <p:cNvPr id="229" name="Google Shape;229;p26"/>
          <p:cNvSpPr txBox="1"/>
          <p:nvPr/>
        </p:nvSpPr>
        <p:spPr>
          <a:xfrm>
            <a:off x="5411125" y="1061275"/>
            <a:ext cx="3652500" cy="3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7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Backtesting results: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7747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774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RMSE of out-of-sample forecasts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0.005461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Mean absolute error of out-of-sample forecasts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0.004000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Mean Absolute Percentage error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0.319433%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Symmetric Mean Absolute Percentage error</a:t>
            </a: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0.947480%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Residuals analysis:</a:t>
            </a:r>
            <a:endParaRPr sz="12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ACF plot shows insignificant correlations.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Ljung-Box test at lag 6 and 12 cannot reject the null hypothesis of independence.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So the residuals are white noise.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0" y="1155725"/>
            <a:ext cx="5231699" cy="3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204700" y="4474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GARCH Model 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4909925" y="1567550"/>
            <a:ext cx="3815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on log returns - no correlation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on absolute log returns - correlation at lag 1 and minor correlation at lag 22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on squared log returns - correlation at lag 1 (show on the left)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Indicates Garch Model 1 would be best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fGARCH function found combing ARMA(1,1)GARCH(1,1) was best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0" y="1361575"/>
            <a:ext cx="4248975" cy="3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GARCH Model - Residuals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5110200" y="1572275"/>
            <a:ext cx="3226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Residuals are uniform except 2 peaks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peak is around year 2001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Second peak is around year 2008</a:t>
            </a:r>
            <a:endParaRPr sz="1800"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50" y="1504875"/>
            <a:ext cx="4122249" cy="34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GARCH Model - Scaled Residuals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5034175" y="1307850"/>
            <a:ext cx="3302100" cy="3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of squared residuals, one significant lag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Box test - cannot reject white noise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Squared residuals look more uniform. Red line of estimated volatility shows 2 peaks at year 2001 and 2008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419600" cy="33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ARMA(1,1)Garch(1,1) - Backtest and Evaluation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6015650" y="1269100"/>
            <a:ext cx="28824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BackTesting: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RMSE out of sample Forecasts: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0.007394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MAE of out of sample Forecasts: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0.005234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Mean Absolute Percentage Error: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1.9097%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1269100"/>
            <a:ext cx="5318074" cy="35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00" y="1423775"/>
            <a:ext cx="8286750" cy="34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Description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Dates Back to 1992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Monthly Data (Starting on the first)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December 1, 2018 last data point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Adjusted and Non-Adjusted Sales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Trends and Seasonality of Retail &amp; Food Services Sales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data with even time increments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pic>
        <p:nvPicPr>
          <p:cNvPr id="271" name="Google Shape;271;p3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25" y="1458975"/>
            <a:ext cx="8075526" cy="33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Time plot shows a linear growth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No Autoregressive or moving average exhibited in time series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Were not able to identify a model that involves the sudden and random drop in retail sales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Intervention Model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best overall model for Monthly Sales for Retail and Food Services index was SARIMA(0,0,0)(1,0,1)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ARMA(1,1)Garch(1,1) performed next best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models did an adequate job based on the backtesting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was difficult based on no exhibits of an autocorrelated or moving average series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Intervention model would be good to test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Plot of Non-Adjusted Data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6031100" y="948275"/>
            <a:ext cx="2844900" cy="4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a linear increasing trend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goes through similar trends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Seasonality is evident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Signs of an Autocorrelation time series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Non-Stationary time series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 circumstance &amp; decrease in sales in 2009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follow pattern throughout time series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275"/>
            <a:ext cx="5552476" cy="40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Plot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5902125" y="902775"/>
            <a:ext cx="3019500" cy="4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shows the linear increasing path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Decrease in trend plot shows unusual circumstance in time series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Seasonality shows similar patterns of linear trend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775"/>
            <a:ext cx="5486101" cy="40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Sales 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6091775" y="940700"/>
            <a:ext cx="2685600" cy="4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overall normal distribution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 side of histogram is lower than the distribution on the left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Slightly skewed to the left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0700"/>
            <a:ext cx="5486101" cy="405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Plot of Adjusted Data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5993175" y="948275"/>
            <a:ext cx="2875200" cy="4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Smoother time plot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variance and sudden jumps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same overall trend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Non-stationary and no sign of an autocorrelation time series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to use in forecasting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300"/>
            <a:ext cx="5486101" cy="404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Plot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6008325" y="1153150"/>
            <a:ext cx="23280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Trend shows linear increasing path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Seasonality little different, yet still high presence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Unusual circumstance still evident in observed and trend plot 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0" y="1153125"/>
            <a:ext cx="5486101" cy="38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Adjusted Sales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6258675" y="1153125"/>
            <a:ext cx="2267400" cy="3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as normally distributed as non-adjusted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variance so more uniform distribution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Due to less variance, adjusted sales was used for our modeling approaches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25" y="1153125"/>
            <a:ext cx="5486101" cy="383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and PACF Plot 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7267650" y="1016550"/>
            <a:ext cx="1767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ACF decays to zero slowly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Shows it is a non-stationary time series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Autoregressive time series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PACF decays to zero quickly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of a Moving Average Time Series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550" y="1016550"/>
            <a:ext cx="3457975" cy="39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925" y="1016550"/>
            <a:ext cx="3208325" cy="39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Office PowerPoint</Application>
  <PresentationFormat>On-screen Show (16:9)</PresentationFormat>
  <Paragraphs>157</Paragraphs>
  <Slides>22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Verdana</vt:lpstr>
      <vt:lpstr>Montserrat</vt:lpstr>
      <vt:lpstr>Arial</vt:lpstr>
      <vt:lpstr>Lato</vt:lpstr>
      <vt:lpstr>Focus</vt:lpstr>
      <vt:lpstr>Retail &amp; Food Services Time Series Analysis</vt:lpstr>
      <vt:lpstr>Data Set Description </vt:lpstr>
      <vt:lpstr>Time Plot of Non-Adjusted Data</vt:lpstr>
      <vt:lpstr>Decomposition Plot</vt:lpstr>
      <vt:lpstr>Histogram of Sales </vt:lpstr>
      <vt:lpstr>Time Plot of Adjusted Data</vt:lpstr>
      <vt:lpstr>Decomposition Plot</vt:lpstr>
      <vt:lpstr>Histogram of Adjusted Sales</vt:lpstr>
      <vt:lpstr>ACF and PACF Plot </vt:lpstr>
      <vt:lpstr>Data Transformations </vt:lpstr>
      <vt:lpstr>Auto ARIMA </vt:lpstr>
      <vt:lpstr>Auto ARIMA Model</vt:lpstr>
      <vt:lpstr>PowerPoint Presentation</vt:lpstr>
      <vt:lpstr>PowerPoint Presentation</vt:lpstr>
      <vt:lpstr>GARCH Model </vt:lpstr>
      <vt:lpstr>GARCH Model - Residuals</vt:lpstr>
      <vt:lpstr>GARCH Model - Scaled Residuals </vt:lpstr>
      <vt:lpstr>ARMA(1,1)Garch(1,1) - Backtest and Evaluation</vt:lpstr>
      <vt:lpstr>Model Comparison</vt:lpstr>
      <vt:lpstr>Model Comparison</vt:lpstr>
      <vt:lpstr>Limitations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&amp; Food Services Time Series Analysis</dc:title>
  <dc:creator>Dominick Amalraj</dc:creator>
  <cp:lastModifiedBy>Dominick Amalraj</cp:lastModifiedBy>
  <cp:revision>1</cp:revision>
  <dcterms:modified xsi:type="dcterms:W3CDTF">2019-03-13T00:43:52Z</dcterms:modified>
</cp:coreProperties>
</file>