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69" r:id="rId4"/>
    <p:sldId id="270" r:id="rId5"/>
    <p:sldId id="272" r:id="rId6"/>
    <p:sldId id="284" r:id="rId7"/>
    <p:sldId id="262" r:id="rId8"/>
    <p:sldId id="260" r:id="rId9"/>
    <p:sldId id="279" r:id="rId10"/>
    <p:sldId id="286" r:id="rId11"/>
    <p:sldId id="273" r:id="rId12"/>
    <p:sldId id="275" r:id="rId13"/>
    <p:sldId id="276" r:id="rId14"/>
    <p:sldId id="277" r:id="rId15"/>
    <p:sldId id="278" r:id="rId16"/>
    <p:sldId id="280" r:id="rId17"/>
    <p:sldId id="285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508" autoAdjust="0"/>
  </p:normalViewPr>
  <p:slideViewPr>
    <p:cSldViewPr>
      <p:cViewPr varScale="1">
        <p:scale>
          <a:sx n="91" d="100"/>
          <a:sy n="91" d="100"/>
        </p:scale>
        <p:origin x="34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Koodali et al (2015) </c:v>
                </c:pt>
                <c:pt idx="1">
                  <c:v>Resul Das et al (2009) </c:v>
                </c:pt>
                <c:pt idx="2">
                  <c:v>Akin Ozcift et al (2011</c:v>
                </c:pt>
                <c:pt idx="3">
                  <c:v>Abdullah, A. Sheik et al (2012) </c:v>
                </c:pt>
                <c:pt idx="4">
                  <c:v>My model (2019)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95.77</c:v>
                </c:pt>
                <c:pt idx="1">
                  <c:v>89.1</c:v>
                </c:pt>
                <c:pt idx="2">
                  <c:v>80.489999999999995</c:v>
                </c:pt>
                <c:pt idx="3">
                  <c:v>63.22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2-44B0-ADAE-B04E96416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079184"/>
        <c:axId val="434815360"/>
      </c:barChart>
      <c:catAx>
        <c:axId val="43407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815360"/>
        <c:crosses val="autoZero"/>
        <c:auto val="1"/>
        <c:lblAlgn val="ctr"/>
        <c:lblOffset val="100"/>
        <c:noMultiLvlLbl val="0"/>
      </c:catAx>
      <c:valAx>
        <c:axId val="4348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7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3/18/2019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3/18/2019</a:t>
            </a:r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My name is Michal Chowaniak, I am going to present analysis about heart diseases.</a:t>
            </a:r>
          </a:p>
          <a:p>
            <a:endParaRPr lang="en-US" sz="2000" dirty="0"/>
          </a:p>
          <a:p>
            <a:r>
              <a:rPr lang="en-US" sz="2000" dirty="0"/>
              <a:t>First I am going to talk about a few facts about heart diseases, than </a:t>
            </a:r>
          </a:p>
          <a:p>
            <a:endParaRPr lang="en-US" sz="2000" dirty="0"/>
          </a:p>
          <a:p>
            <a:r>
              <a:rPr lang="en-US" sz="2000" dirty="0"/>
              <a:t>Literature review, data set, preprocessing, feature selection, scores and models, results and conclusions and recommendations</a:t>
            </a:r>
          </a:p>
          <a:p>
            <a:endParaRPr lang="en-US" sz="2000" dirty="0"/>
          </a:p>
          <a:p>
            <a:endParaRPr lang="en-US" sz="2000" baseline="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2BEA6-CF8C-40E6-8FC9-DCB1BB40E7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8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- </a:t>
            </a:r>
            <a:r>
              <a:rPr lang="en-US" sz="1200" dirty="0"/>
              <a:t>Your doctor told you that you have heart disease and you really have it</a:t>
            </a:r>
          </a:p>
          <a:p>
            <a:endParaRPr lang="en-US" sz="1200" dirty="0"/>
          </a:p>
          <a:p>
            <a:r>
              <a:rPr lang="en-US" sz="1200" dirty="0"/>
              <a:t>And </a:t>
            </a:r>
            <a:r>
              <a:rPr lang="en-US" sz="1200" dirty="0">
                <a:effectLst/>
              </a:rPr>
              <a:t>Your doctor told you that you do NOT have heart disease, and in fact, you do NOT have it.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Recall –  </a:t>
            </a:r>
            <a:r>
              <a:rPr lang="en-US" sz="1200" dirty="0">
                <a:effectLst/>
              </a:rPr>
              <a:t>Your doctor told you that you do not have heart disease, but you have it.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AUC – how much better the model is over  50/50 chance.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E1A3-5C6C-4925-8433-C1FD038272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5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prepared 25 Random Forest models with various paraments, the best one was #23 with average accuracy of 0.87, auc 0.92 and recall 0.83.</a:t>
            </a:r>
          </a:p>
          <a:p>
            <a:endParaRPr lang="en-US" dirty="0"/>
          </a:p>
          <a:p>
            <a:r>
              <a:rPr lang="en-US" dirty="0"/>
              <a:t>I attempted to improve it by using grid search, but it was not better.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D18D-7546-498C-8EC0-D01FF86CB5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7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 prepared 24 Gradient Boosting models with various paraments, the best one was #15 with average accuracy of 0.85, auc 0.90 and recall 0.80.</a:t>
            </a:r>
          </a:p>
          <a:p>
            <a:endParaRPr lang="en-US" dirty="0"/>
          </a:p>
          <a:p>
            <a:r>
              <a:rPr lang="en-US" dirty="0"/>
              <a:t>I attempted to improve it by using grid search, but it was not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02A-828A-4C2C-A0B1-888C238371F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7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 prepared 12 different Ada Boost models, the best one was #3 with average accuracy of 0.85, auc 0.92 and recall 0.81.</a:t>
            </a:r>
          </a:p>
          <a:p>
            <a:endParaRPr lang="en-US" dirty="0"/>
          </a:p>
          <a:p>
            <a:r>
              <a:rPr lang="en-US" dirty="0"/>
              <a:t>I attempted to improve it by using grid search, but it was worse.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5F8-1B8A-41CF-9D0B-78B1B0AFF3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 prepared 19 Neural Networks models, the best one was #3 with average accuracy of 0.84, auc 0.90 and recall 0.80.</a:t>
            </a:r>
          </a:p>
          <a:p>
            <a:endParaRPr lang="en-US" dirty="0"/>
          </a:p>
          <a:p>
            <a:r>
              <a:rPr lang="en-US" dirty="0"/>
              <a:t>I attempted to improve it by using grid search, but it was not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66B-5BAE-44AE-A0DE-E7C8715600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8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 prepared 15 SVC models, the best one was #1 with average accuracy of 0.83, auc 0.90 and recall 0.79.</a:t>
            </a:r>
          </a:p>
          <a:p>
            <a:endParaRPr lang="en-US" dirty="0"/>
          </a:p>
          <a:p>
            <a:r>
              <a:rPr lang="en-US" dirty="0"/>
              <a:t>I attempted to improve it by using grid search, but it was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067C-03F0-44E1-8479-8993CEBA79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compares accuracy, auc, recall and precision scores for the best model with in each classifier.</a:t>
            </a:r>
          </a:p>
          <a:p>
            <a:endParaRPr lang="en-US" dirty="0"/>
          </a:p>
          <a:p>
            <a:r>
              <a:rPr lang="en-US" dirty="0"/>
              <a:t>As you can see they are statistically the same, however the best average scores were achieved by Random Forest.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EB74-CE43-493F-8459-D1D2F6F665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3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compares runtimes for the best model within each classifier.</a:t>
            </a:r>
          </a:p>
          <a:p>
            <a:endParaRPr lang="en-US" dirty="0"/>
          </a:p>
          <a:p>
            <a:r>
              <a:rPr lang="en-US" dirty="0"/>
              <a:t>Gradient Boosting and SVC performed the best, Random Forest was the worst, however it had best average scores.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BBDB-D510-43E9-B04C-DBF682AC85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2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the long runtime I chosen Random Forest as the best model</a:t>
            </a:r>
          </a:p>
          <a:p>
            <a:endParaRPr lang="en-US" dirty="0"/>
          </a:p>
          <a:p>
            <a:r>
              <a:rPr lang="en-US" dirty="0"/>
              <a:t>It is easy to explain,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can </a:t>
            </a:r>
            <a:r>
              <a:rPr lang="en-US" sz="1200" dirty="0"/>
              <a:t>correctly predicts the existence of heart disease or lack of it in 87 out of 100 cases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it can </a:t>
            </a:r>
            <a:r>
              <a:rPr lang="en-US" sz="1200" dirty="0"/>
              <a:t> correctly identify the heart disease in 83 out of 100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F7C0-CAAA-4993-B63A-97A19BA6FB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3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analysis showed that Random Forest and other classifiers could be helpful in diagnosing of heart diseases. </a:t>
            </a:r>
          </a:p>
          <a:p>
            <a:endParaRPr lang="en-US" dirty="0"/>
          </a:p>
          <a:p>
            <a:r>
              <a:rPr lang="en-US" dirty="0"/>
              <a:t>Health practitioners should really pay attention to those feature which turned out to be the most significant.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BBCF0-BFFC-436D-9F65-A552E44F98B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heart disease? It is because it is very important to avoid them. </a:t>
            </a:r>
          </a:p>
          <a:p>
            <a:endParaRPr lang="en-US" dirty="0"/>
          </a:p>
          <a:p>
            <a:r>
              <a:rPr lang="en-US" dirty="0"/>
              <a:t>They all start because fat in a blood narrows blood vessels, which leads to  serious consequences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1FB6C-7105-4B41-89D0-30E2D6E03C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6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lesson learnt is to avoid heart diseases by all cost so please </a:t>
            </a:r>
          </a:p>
          <a:p>
            <a:endParaRPr lang="en-US" dirty="0"/>
          </a:p>
          <a:p>
            <a:r>
              <a:rPr lang="en-US" dirty="0"/>
              <a:t>Stop smoking</a:t>
            </a:r>
          </a:p>
          <a:p>
            <a:r>
              <a:rPr lang="en-US" dirty="0"/>
              <a:t>Choose good nutrition</a:t>
            </a:r>
          </a:p>
          <a:p>
            <a:r>
              <a:rPr lang="en-US" dirty="0"/>
              <a:t>Lower cholesterol and blood pressure</a:t>
            </a:r>
          </a:p>
          <a:p>
            <a:r>
              <a:rPr lang="en-US" dirty="0"/>
              <a:t>Be physically active.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A19F-5D70-40B3-BABD-F16CB13696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5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the Center for Disease Control and Prevention heart diseases kill 610,000.00 people every year.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common cause of death in many states.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factors responsible for heart diseases among them are age, sex, family history, lifestyle, other diseases.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029F-A119-4521-9306-2E87D19220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‘ve read several articles about heart diseases and machine learning. The best one was written by Koodali and others published in 2015.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implemented J48 decision tree, Random Forest, Bagging, Rep Tree, Decision Stump, Cart, Naïve Bayes in Weka and achieved the highest accuracy of 95.77.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F481-3E4C-4892-94A0-62E84B711A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is from UCI Machine Learning repository, it’s called Cleveland Heart Disease, was donated in 1988,</a:t>
            </a:r>
          </a:p>
          <a:p>
            <a:endParaRPr lang="en-US" dirty="0"/>
          </a:p>
          <a:p>
            <a:r>
              <a:rPr lang="en-US" dirty="0"/>
              <a:t>Has 14 variables, 303 observations and a few missing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CC3D-DEA5-436C-A53B-01BB2A08A6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2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step included re-coding missing values to a mean and also binning target variables to 0 no disease and 1 disease present.</a:t>
            </a:r>
          </a:p>
          <a:p>
            <a:endParaRPr lang="en-US" dirty="0"/>
          </a:p>
          <a:p>
            <a:r>
              <a:rPr lang="en-US" dirty="0"/>
              <a:t>After that target variable was balanced 52 to 48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A526-47E7-40E6-8787-C08CFCE54E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6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run over 40 models  with different types of features selection methods.</a:t>
            </a:r>
          </a:p>
          <a:p>
            <a:endParaRPr lang="en-US" dirty="0"/>
          </a:p>
          <a:p>
            <a:r>
              <a:rPr lang="en-US" dirty="0"/>
              <a:t>At the end  the best one was SVC wrapper, which  selected 7 feature with decent preliminary accuracy scores.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1732-CE36-4EDC-9D46-D0C7FEE5F8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features selected by SVC wrapper, using chi-squared scores were: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Level of triglycerides, which is a level of fat in a blood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Smoker/nonsmoker status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Angina which is decreased level of blood flow to heart muscle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42AC-A6F1-4838-9C97-563CD546B4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9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measures in this confusion matrix are</a:t>
            </a:r>
          </a:p>
          <a:p>
            <a:endParaRPr lang="en-US" dirty="0"/>
          </a:p>
          <a:p>
            <a:r>
              <a:rPr lang="en-US" dirty="0"/>
              <a:t>TP – true positive , which is used to calculate accuracy</a:t>
            </a:r>
          </a:p>
          <a:p>
            <a:endParaRPr lang="en-US" dirty="0"/>
          </a:p>
          <a:p>
            <a:r>
              <a:rPr lang="en-US" dirty="0"/>
              <a:t>FN  - false negative , which is used to calculate recall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goal is to have build a model with high accuracy and high recall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8E386-F80B-4519-804B-63210385CB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Chowaniak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Scores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76300" y="2057400"/>
            <a:ext cx="104393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 Scores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 - a measure of how many results were classified correctly, TP, TN,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Recall - a measure of how many truly relevant results are returned, FN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AUC - a measure of classification performance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5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292194" y="2286000"/>
            <a:ext cx="3443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Accuracy 0.87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AUC 0.92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Recall 0.83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8EE5F-5393-470E-95E3-295651EF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0" y="1905000"/>
            <a:ext cx="7915835" cy="4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Gradient Boosting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8335A-662A-453A-88B0-35FC346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7749540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A7C64-1B82-45C9-8643-D2F53E49B45C}"/>
              </a:ext>
            </a:extLst>
          </p:cNvPr>
          <p:cNvSpPr txBox="1"/>
          <p:nvPr/>
        </p:nvSpPr>
        <p:spPr>
          <a:xfrm>
            <a:off x="8292194" y="2286000"/>
            <a:ext cx="3443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Accuracy 0.85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AUC 0.90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Recall 0.80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Ada Boost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4FC7A-5878-44D2-A111-CD883B99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7467600" cy="4875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94776-F49C-4791-BD2D-738A23AD360C}"/>
              </a:ext>
            </a:extLst>
          </p:cNvPr>
          <p:cNvSpPr txBox="1"/>
          <p:nvPr/>
        </p:nvSpPr>
        <p:spPr>
          <a:xfrm>
            <a:off x="8292194" y="2286000"/>
            <a:ext cx="3443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Accuracy 0.85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AUC 0.92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Recall 0.81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98551-A189-4DF0-B18C-05099051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7" y="1752600"/>
            <a:ext cx="7286625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DC564-9DA8-4966-901E-BD1377393535}"/>
              </a:ext>
            </a:extLst>
          </p:cNvPr>
          <p:cNvSpPr txBox="1"/>
          <p:nvPr/>
        </p:nvSpPr>
        <p:spPr>
          <a:xfrm>
            <a:off x="8292194" y="2286000"/>
            <a:ext cx="3443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Accuracy 0.84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AUC 0.90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Recall 0.80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</a:t>
            </a:r>
            <a:r>
              <a:rPr lang="en-US" b="1" dirty="0"/>
              <a:t>Support Vector Classifier (SVC)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48E4E-2FCA-4833-AE8A-600560AA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1797"/>
            <a:ext cx="7286625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48504-E50D-4831-9F20-2393618EFB9F}"/>
              </a:ext>
            </a:extLst>
          </p:cNvPr>
          <p:cNvSpPr txBox="1"/>
          <p:nvPr/>
        </p:nvSpPr>
        <p:spPr>
          <a:xfrm>
            <a:off x="8292194" y="2286000"/>
            <a:ext cx="34431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Accuracy 0.83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AUC 0.90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Recall 0.79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118D-5305-4B71-9A02-35C53A7E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524000"/>
            <a:ext cx="11582400" cy="52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0DBBE-7BEB-424F-8366-D651AA5E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352" y="1981200"/>
            <a:ext cx="73072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685800" y="2209800"/>
            <a:ext cx="1043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Model – Random Forest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correctly predicts the existence of heart disease or lack of it in 87 out of 100 cases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probability that the model classifies a patient as having heart disease is 92%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can correctly identify the heart disease in 83 out of 100 cases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predicts the existence of heart disease correctly in 88 out of 100 cases. </a:t>
            </a:r>
          </a:p>
        </p:txBody>
      </p:sp>
    </p:spTree>
    <p:extLst>
      <p:ext uri="{BB962C8B-B14F-4D97-AF65-F5344CB8AC3E}">
        <p14:creationId xmlns:p14="http://schemas.microsoft.com/office/powerpoint/2010/main" val="35878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685800" y="2209800"/>
            <a:ext cx="10439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remember: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high level of triglycerides, which is a measure of a fat in a blood,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smoking,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angina, which is reduced blood flow to a heart muscle due to fat accumulated in arteries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chest pain. </a:t>
            </a:r>
          </a:p>
        </p:txBody>
      </p:sp>
    </p:spTree>
    <p:extLst>
      <p:ext uri="{BB962C8B-B14F-4D97-AF65-F5344CB8AC3E}">
        <p14:creationId xmlns:p14="http://schemas.microsoft.com/office/powerpoint/2010/main" val="729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39" y="454152"/>
            <a:ext cx="3932237" cy="990600"/>
          </a:xfrm>
        </p:spPr>
        <p:txBody>
          <a:bodyPr/>
          <a:lstStyle/>
          <a:p>
            <a:r>
              <a:rPr lang="en-US" dirty="0"/>
              <a:t>Heart Diseases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2286000"/>
            <a:ext cx="3932237" cy="4117848"/>
          </a:xfrm>
        </p:spPr>
        <p:txBody>
          <a:bodyPr/>
          <a:lstStyle/>
          <a:p>
            <a:r>
              <a:rPr lang="en-US" sz="2800" dirty="0"/>
              <a:t>Heart disease involve blocked or narrow blood vessels </a:t>
            </a:r>
          </a:p>
          <a:p>
            <a:endParaRPr lang="en-US" sz="2800" dirty="0"/>
          </a:p>
          <a:p>
            <a:r>
              <a:rPr lang="en-US" sz="2800" dirty="0"/>
              <a:t>Heart diseases lead to more serious conditions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70E4509-D707-4E5D-93DE-0A24B8FD7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r="1218"/>
          <a:stretch>
            <a:fillRect/>
          </a:stretch>
        </p:blipFill>
        <p:spPr>
          <a:xfrm rot="-5400000">
            <a:off x="914400" y="744051"/>
            <a:ext cx="5334000" cy="52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685800" y="2209800"/>
            <a:ext cx="1043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American Heart Association recommends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stop smoking,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choose good nutrition,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lower cholesterol,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lower blood pressure,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be physically active every day”.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10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39" y="454152"/>
            <a:ext cx="3932237" cy="990600"/>
          </a:xfrm>
        </p:spPr>
        <p:txBody>
          <a:bodyPr/>
          <a:lstStyle/>
          <a:p>
            <a:r>
              <a:rPr lang="en-US" dirty="0"/>
              <a:t>Heart Diseases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2286000"/>
            <a:ext cx="3932237" cy="4117848"/>
          </a:xfrm>
        </p:spPr>
        <p:txBody>
          <a:bodyPr/>
          <a:lstStyle/>
          <a:p>
            <a:r>
              <a:rPr lang="en-US" sz="2800" dirty="0"/>
              <a:t>Major Problem killing 610,000 people every year in USA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593BDCD-6FAF-4298-99B3-A627E6A1E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" y="1089202"/>
            <a:ext cx="6955442" cy="46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- Literature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905001"/>
            <a:ext cx="5486400" cy="4495832"/>
          </a:xfrm>
        </p:spPr>
        <p:txBody>
          <a:bodyPr>
            <a:normAutofit/>
          </a:bodyPr>
          <a:lstStyle/>
          <a:p>
            <a:r>
              <a:rPr lang="en-US" dirty="0"/>
              <a:t>Koodali et al (2015)  -  95.77% accuracy</a:t>
            </a:r>
          </a:p>
          <a:p>
            <a:r>
              <a:rPr lang="en-US" dirty="0"/>
              <a:t>Mythili T. et al (2013) -  decision tree best model</a:t>
            </a:r>
          </a:p>
          <a:p>
            <a:r>
              <a:rPr lang="en-US" dirty="0"/>
              <a:t>Abdullah, A. Sheik et al (2012) - 63.22% accuracy</a:t>
            </a:r>
          </a:p>
          <a:p>
            <a:r>
              <a:rPr lang="en-US" dirty="0"/>
              <a:t>Akin Ozcift et al (2011) -  80.49 accuracy</a:t>
            </a:r>
          </a:p>
          <a:p>
            <a:r>
              <a:rPr lang="en-US" dirty="0"/>
              <a:t>Resul Das et al (2009) - 89.1% accuracy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9D2245C-020D-454B-8FF0-874396C3B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165835"/>
              </p:ext>
            </p:extLst>
          </p:nvPr>
        </p:nvGraphicFramePr>
        <p:xfrm>
          <a:off x="6019800" y="1752600"/>
          <a:ext cx="5994400" cy="4885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02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Data 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905000"/>
            <a:ext cx="10972800" cy="44958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UCI Machine Learning Repository</a:t>
            </a:r>
          </a:p>
          <a:p>
            <a:r>
              <a:rPr lang="en-US" dirty="0"/>
              <a:t>Cleveland Heart Disease, 1988</a:t>
            </a:r>
          </a:p>
          <a:p>
            <a:r>
              <a:rPr lang="en-US" dirty="0"/>
              <a:t>14 variables</a:t>
            </a:r>
          </a:p>
          <a:p>
            <a:r>
              <a:rPr lang="en-US" dirty="0"/>
              <a:t>303 observations</a:t>
            </a:r>
          </a:p>
          <a:p>
            <a:r>
              <a:rPr lang="en-US" dirty="0"/>
              <a:t>Some missing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E2FA3-A452-4D95-A27C-8391AD5F9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76500"/>
            <a:ext cx="3810000" cy="35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Preprocessing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905000"/>
            <a:ext cx="4724400" cy="4495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Missing values replaced with mean</a:t>
            </a:r>
          </a:p>
          <a:p>
            <a:endParaRPr lang="en-US" dirty="0"/>
          </a:p>
          <a:p>
            <a:r>
              <a:rPr lang="en-US" dirty="0"/>
              <a:t>Target variable binned to binary</a:t>
            </a:r>
          </a:p>
          <a:p>
            <a:endParaRPr lang="en-US" dirty="0"/>
          </a:p>
          <a:p>
            <a:r>
              <a:rPr lang="en-US" dirty="0"/>
              <a:t>0 - 52%, 1 - 48%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FA445-A681-4E51-BD27-636C4349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47928"/>
            <a:ext cx="5915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82000" y="22860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SVC wrapper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Low number of variables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['sex', 'cp', 'fbs', 'exang', 'slope', 'ca', 'thal’]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Decent preliminary scores for each classifier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B13DB-B1DC-4B11-A810-A3177B98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7058"/>
            <a:ext cx="6553200" cy="4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Feature Selection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37FE71-117C-43D3-847B-B4F2BFA4C9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7313263"/>
              </p:ext>
            </p:extLst>
          </p:nvPr>
        </p:nvGraphicFramePr>
        <p:xfrm>
          <a:off x="609600" y="1676400"/>
          <a:ext cx="11049000" cy="4560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292305547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8402419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0248329"/>
                    </a:ext>
                  </a:extLst>
                </a:gridCol>
              </a:tblGrid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301059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cholestoral in mg/dl, level of triglycerides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78592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smoker ; 0 = not smoker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8280740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 induced angina (1 = yes; 0 = no)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6790444"/>
                  </a:ext>
                </a:extLst>
              </a:tr>
              <a:tr h="1028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chest pain type -- Value 1: typical angina; Value 2: atypical angina; Value 3: non-anginal pain; Value 4: asymptomatic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8549028"/>
                  </a:ext>
                </a:extLst>
              </a:tr>
              <a:tr h="824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slope of the peak exercise ST segment: 1: upsloping, 2: flat, 3: downsloping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085921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 male, 0=female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5018613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fasting blood sugar &gt; 120 mg/dl) (1 = true; 0 = false)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149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Diseases –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1B01-2480-4C6E-8BD3-274B6F4DE303}"/>
              </a:ext>
            </a:extLst>
          </p:cNvPr>
          <p:cNvSpPr txBox="1"/>
          <p:nvPr/>
        </p:nvSpPr>
        <p:spPr>
          <a:xfrm>
            <a:off x="8367823" y="2286000"/>
            <a:ext cx="344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4EA413-D867-4C4C-B520-50EC6074D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63133"/>
              </p:ext>
            </p:extLst>
          </p:nvPr>
        </p:nvGraphicFramePr>
        <p:xfrm>
          <a:off x="381000" y="1676400"/>
          <a:ext cx="11430000" cy="47894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09186">
                  <a:extLst>
                    <a:ext uri="{9D8B030D-6E8A-4147-A177-3AD203B41FA5}">
                      <a16:colId xmlns:a16="http://schemas.microsoft.com/office/drawing/2014/main" val="3930763444"/>
                    </a:ext>
                  </a:extLst>
                </a:gridCol>
                <a:gridCol w="3810407">
                  <a:extLst>
                    <a:ext uri="{9D8B030D-6E8A-4147-A177-3AD203B41FA5}">
                      <a16:colId xmlns:a16="http://schemas.microsoft.com/office/drawing/2014/main" val="2557294756"/>
                    </a:ext>
                  </a:extLst>
                </a:gridCol>
                <a:gridCol w="3810407">
                  <a:extLst>
                    <a:ext uri="{9D8B030D-6E8A-4147-A177-3AD203B41FA5}">
                      <a16:colId xmlns:a16="http://schemas.microsoft.com/office/drawing/2014/main" val="3618397069"/>
                    </a:ext>
                  </a:extLst>
                </a:gridCol>
              </a:tblGrid>
              <a:tr h="8573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Predicted/Actual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Fact: You have heart disease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Fact: You do not have heart disease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263564"/>
                  </a:ext>
                </a:extLst>
              </a:tr>
              <a:tr h="1966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thinks you have heart disease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TP- True Positive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told you that you have heart disease and you really have it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FP- False Positive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told you that you have heart disease, but in fact, you do not have it.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201079"/>
                  </a:ext>
                </a:extLst>
              </a:tr>
              <a:tr h="1966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thinks you do not have heart disease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FN – False Negative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told you that you do not have heart disease, but you have it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TN – True Negative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Your doctor told you that you do not have heart disease, and in fact, you do not have it.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6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397</TotalTime>
  <Words>1558</Words>
  <Application>Microsoft Office PowerPoint</Application>
  <PresentationFormat>Widescreen</PresentationFormat>
  <Paragraphs>325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Medium</vt:lpstr>
      <vt:lpstr>Medical Design 16x9</vt:lpstr>
      <vt:lpstr>Heart Diseases</vt:lpstr>
      <vt:lpstr>Heart Diseases</vt:lpstr>
      <vt:lpstr>Heart Diseases</vt:lpstr>
      <vt:lpstr>Heart Diseases - Literature Review</vt:lpstr>
      <vt:lpstr>Heart Diseases – Data Set</vt:lpstr>
      <vt:lpstr>Heart Diseases – Preprocessing</vt:lpstr>
      <vt:lpstr>Heart Diseases – Feature Selection</vt:lpstr>
      <vt:lpstr>Heart Diseases – Feature Selection</vt:lpstr>
      <vt:lpstr>Heart Diseases – Confusion Matrix</vt:lpstr>
      <vt:lpstr>Heart Diseases – Scores</vt:lpstr>
      <vt:lpstr>Heart Diseases – Random Forest</vt:lpstr>
      <vt:lpstr>Heart Diseases – Gradient Boosting</vt:lpstr>
      <vt:lpstr>Heart Diseases – Ada Boost</vt:lpstr>
      <vt:lpstr>Heart Diseases – Neural Network</vt:lpstr>
      <vt:lpstr>Heart Diseases – Support Vector Classifier (SVC)</vt:lpstr>
      <vt:lpstr>Heart Diseases – Results</vt:lpstr>
      <vt:lpstr>Heart Diseases – Results</vt:lpstr>
      <vt:lpstr>Heart Diseases – Results</vt:lpstr>
      <vt:lpstr>Heart Diseases – Recommendations</vt:lpstr>
      <vt:lpstr>Heart Diseases –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michal c</dc:creator>
  <cp:lastModifiedBy>michal c</cp:lastModifiedBy>
  <cp:revision>124</cp:revision>
  <dcterms:created xsi:type="dcterms:W3CDTF">2019-03-18T06:33:15Z</dcterms:created>
  <dcterms:modified xsi:type="dcterms:W3CDTF">2019-03-18T08:46:37Z</dcterms:modified>
</cp:coreProperties>
</file>