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DA76-B4D0-4713-A229-382AECF6A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F04C1-B8B8-4EEE-87C9-8400879A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3228-E56B-4231-BE39-7D3DAD4D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F422-A0B9-41C0-A0FF-222340E0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0825-35E5-475E-8224-6C62DCA7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79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3FD4-F871-4120-9E87-653E1B2A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1EFD9-DACE-4DD8-867C-1298FEE09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62FA-8AFD-47BC-A155-990E8023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8C1C-E987-4266-9E9F-1416C96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C3A0-72DD-4F85-883E-277AA5D0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16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73293-18A8-46C1-ABA4-5416905C3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7A634-6396-4D2E-92B0-8DF6980D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DB04-3035-4DF0-B6D9-488838C6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1157-D1B2-4701-BC74-99346066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02B4-47BE-461C-BF86-23FA4AA9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0661-39FF-4853-BAEF-A374C152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1F4A-C94A-4300-BAE8-A8FBAC60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3BC3-AC0D-45B0-A6BC-9C852C7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C50A-224A-4836-BF73-80658D45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BE9B-8058-4303-8E3A-D3702A16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53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820-A8A0-4A50-90D9-518AB65F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0F2F-70BD-4546-9477-DD3094E1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0F43-84B6-4EC2-8857-C5CD39F7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303D-C116-4E95-9381-4DF01F2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4813-09F5-456C-B6BB-7EE37617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2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5726-934B-45DB-8CAD-43D4C36B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BE9F-42A3-4DD8-BFD0-CE7BEFEB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67710-2AD8-4F16-9BC1-9C784571A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FCB2-A546-4D5C-BC74-7099240B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912B4-BE36-4967-9A80-F193A77A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B63DC-6C8C-471D-BD4D-132BB23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0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B22A-670D-4650-A05E-90178A42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B4F5-AD88-4F31-A766-73040218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5B539-A350-4E66-BFBD-E05394311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FA1B8-D693-4DC6-818B-1F129922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F022-2003-4150-B15F-0BD2355E8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37722-EFC8-4D05-80E3-BA5A895A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830B2-837B-4FBC-96CC-BFE0A4BA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E84AB-7DB1-45AD-B7B6-B54E7906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70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5BC8-E20A-44FA-A493-909C36F9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89A6D-8C94-486B-A579-6034A45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52076-39FC-4EFD-9097-A6C41747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B565D-A944-4F13-96B9-E6341FFE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17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6FE4E-5AB0-49CB-86A1-1C132B48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E2C9A-CFFE-4BF9-9820-5AB05806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9A30B-F316-43F5-B9F9-9623B3B9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7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DAA4-0332-49EB-B7F0-54D40969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C001-1F9E-40F8-9B84-B03F7AB4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34FCF-FEE2-4BE0-9D69-9D555ED6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454EC-091A-4990-B586-6B83A4E8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2601B-8E34-4246-8569-3B9B00DA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32B6-A2BF-4453-9059-C21EF4BE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2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8F93-C889-49F2-BCF3-84E49EE1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B0385-D73F-41C7-84E0-DE64283E6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8A10-E90A-41F1-B8A8-978E554D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0325-8E32-4734-A865-094E5F1A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AF8C-D67B-40EF-952C-4193FB12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81CB-1F76-448A-BD51-754216FE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C2A49-1B08-432F-AB51-4498097B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F820-71B5-4991-82B0-1ACAFDB7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D720-710E-409E-9076-B99F125B9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D5E8-4239-47CB-BE73-92F0A09A8D1A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1BE8-6FBE-4705-9F3E-9C2430FA2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9271-A75D-436E-8089-DC863F8C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1715-34D7-40B0-874A-A0CCBC267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vn.cas.mcmaster.ca/cs2c03/YOUR_Mac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svn.net/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ipiec@mcmaster.ca" TargetMode="External"/><Relationship Id="rId2" Type="http://schemas.openxmlformats.org/officeDocument/2006/relationships/hyperlink" Target="https://websvn.cas.mcmaster.ca/cs2c03/YOUR_Mac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abiejs@mcmaster.c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DBC4-7993-4417-BDFC-5E60B692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Tutorial 2</a:t>
            </a:r>
            <a:br>
              <a:rPr lang="en-CA" dirty="0"/>
            </a:br>
            <a:r>
              <a:rPr lang="en-CA" dirty="0"/>
              <a:t>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2DDCF-06EB-4A5E-A837-926CEC44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2020-01-17</a:t>
            </a:r>
          </a:p>
          <a:p>
            <a:endParaRPr lang="en-CA" dirty="0"/>
          </a:p>
          <a:p>
            <a:r>
              <a:rPr lang="en-CA" dirty="0" err="1"/>
              <a:t>Morteza</a:t>
            </a:r>
            <a:r>
              <a:rPr lang="en-CA" dirty="0"/>
              <a:t> </a:t>
            </a:r>
            <a:r>
              <a:rPr lang="en-CA" dirty="0" err="1"/>
              <a:t>Alipourlangouri</a:t>
            </a:r>
            <a:endParaRPr lang="en-CA" dirty="0"/>
          </a:p>
          <a:p>
            <a:r>
              <a:rPr lang="en-CA" dirty="0"/>
              <a:t>alipoum@mcmaster.ca</a:t>
            </a:r>
          </a:p>
        </p:txBody>
      </p:sp>
    </p:spTree>
    <p:extLst>
      <p:ext uri="{BB962C8B-B14F-4D97-AF65-F5344CB8AC3E}">
        <p14:creationId xmlns:p14="http://schemas.microsoft.com/office/powerpoint/2010/main" val="368831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5617-E77A-4F11-BA24-A96F1ED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1A2D-B25E-48DE-BA69-6BD6AC84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MacOS and Linux</a:t>
            </a:r>
          </a:p>
          <a:p>
            <a:pPr lvl="1"/>
            <a:r>
              <a:rPr lang="en-CA" dirty="0" err="1"/>
              <a:t>Svn</a:t>
            </a:r>
            <a:r>
              <a:rPr lang="en-CA" dirty="0"/>
              <a:t> </a:t>
            </a:r>
            <a:r>
              <a:rPr lang="en-CA" dirty="0" err="1"/>
              <a:t>st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Windows</a:t>
            </a:r>
          </a:p>
          <a:p>
            <a:pPr lvl="1"/>
            <a:r>
              <a:rPr lang="en-CA" dirty="0"/>
              <a:t>File icons</a:t>
            </a:r>
          </a:p>
        </p:txBody>
      </p:sp>
    </p:spTree>
    <p:extLst>
      <p:ext uri="{BB962C8B-B14F-4D97-AF65-F5344CB8AC3E}">
        <p14:creationId xmlns:p14="http://schemas.microsoft.com/office/powerpoint/2010/main" val="187646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FB5-F485-4068-870D-784BE74C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84D4-A6C4-4FC5-A66F-C30FE0A8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Forgot to commit!</a:t>
            </a:r>
          </a:p>
          <a:p>
            <a:pPr lvl="1"/>
            <a:r>
              <a:rPr lang="en-CA" dirty="0"/>
              <a:t>Always check the differences between your local copy and the server’s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Check the weblink to see your files there:</a:t>
            </a:r>
          </a:p>
          <a:p>
            <a:pPr lvl="2"/>
            <a:r>
              <a:rPr lang="en-CA" dirty="0">
                <a:hlinkClick r:id="rId2"/>
              </a:rPr>
              <a:t>https://websvn.cas.mcmaster.ca/cs2c03/YOUR_MacID</a:t>
            </a:r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57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A940-F943-4334-B3C6-9B5F9F10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Big-Oh Notation Definition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1A90-38B5-43D1-84C6-3B634EEE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functions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dirty="0"/>
              <a:t>and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/>
              <a:t>we say that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dirty="0"/>
              <a:t>is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if there are positive constants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/>
              <a:t> and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/>
              <a:t> such that 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dirty="0"/>
              <a:t>for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endParaRPr lang="en-US" altLang="en-US" b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/>
              <a:t>Example: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 dirty="0">
                <a:sym typeface="Symbol" panose="05050102010706020507" pitchFamily="18" charset="2"/>
              </a:rPr>
              <a:t> is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/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/>
            <a:r>
              <a:rPr lang="en-US" altLang="en-US" sz="2000" dirty="0"/>
              <a:t>Pick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 sz="2000" dirty="0"/>
          </a:p>
          <a:p>
            <a:endParaRPr lang="en-US" altLang="en-US" b="1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A2778-8982-4D67-8508-71CF18D7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32" y="2533119"/>
            <a:ext cx="5852002" cy="4389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9AA5E-4563-49A9-AB39-DF80FBFC0217}"/>
              </a:ext>
            </a:extLst>
          </p:cNvPr>
          <p:cNvSpPr txBox="1"/>
          <p:nvPr/>
        </p:nvSpPr>
        <p:spPr>
          <a:xfrm>
            <a:off x="0" y="6553499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Credit: Olga </a:t>
            </a:r>
            <a:r>
              <a:rPr lang="en-CA" dirty="0" err="1"/>
              <a:t>Veksler</a:t>
            </a:r>
            <a:r>
              <a:rPr lang="en-CA" dirty="0"/>
              <a:t>, UWO </a:t>
            </a:r>
            <a:r>
              <a:rPr lang="en-CA" dirty="0" err="1"/>
              <a:t>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426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5ED1-FCB8-45AC-9725-28AC7D90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E449-D7FC-4087-9412-5991BA23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Example: the function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not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/>
              <a:t>The above inequality cannot be </a:t>
            </a:r>
          </a:p>
          <a:p>
            <a:pPr marL="457200" lvl="1" indent="0">
              <a:buNone/>
            </a:pPr>
            <a:r>
              <a:rPr lang="en-US" altLang="en-US" sz="2000" dirty="0"/>
              <a:t>    satisfied since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dirty="0"/>
              <a:t> must be a constant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652B-4330-4BA6-8020-AE1E9AFC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01" y="522506"/>
            <a:ext cx="5027002" cy="4485388"/>
          </a:xfrm>
          <a:prstGeom prst="rect">
            <a:avLst/>
          </a:prstGeom>
        </p:spPr>
      </p:pic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3985AA6-8533-442F-B541-999A5C8C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13223"/>
              </p:ext>
            </p:extLst>
          </p:nvPr>
        </p:nvGraphicFramePr>
        <p:xfrm>
          <a:off x="452762" y="4519918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9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D36D-E0E5-44A4-874C-2E5CEC1C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to Big-Oh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C1531-9F33-4554-9D4D-8B63662AA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402" y="1253331"/>
                <a:ext cx="10515600" cy="4351338"/>
              </a:xfrm>
            </p:spPr>
            <p:txBody>
              <a:bodyPr/>
              <a:lstStyle/>
              <a:p>
                <a:pPr marL="0" inden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None/>
                </a:pPr>
                <a:r>
                  <a:rPr lang="en-US" altLang="en-US" dirty="0"/>
                  <a:t>big-Omega</a:t>
                </a:r>
              </a:p>
              <a:p>
                <a:pPr lvl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</a:pPr>
                <a:r>
                  <a:rPr lang="en-US" altLang="en-US" sz="2800" dirty="0"/>
                  <a:t>f(n) is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(g(n)) </a:t>
                </a:r>
                <a:r>
                  <a:rPr lang="en-US" altLang="en-US" sz="2800" dirty="0"/>
                  <a:t>if there are positive constants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en-US" sz="2800" dirty="0"/>
                  <a:t> and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2800" dirty="0"/>
                  <a:t>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 1 </a:t>
                </a:r>
                <a:r>
                  <a:rPr lang="en-US" altLang="en-US" sz="2800" dirty="0"/>
                  <a:t>such that 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en-US" sz="2800" dirty="0"/>
                  <a:t>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</a:t>
                </a:r>
                <a:r>
                  <a:rPr lang="en-US" altLang="en-US" sz="2800" dirty="0"/>
                  <a:t>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cg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en-US" altLang="en-US" sz="2800" dirty="0"/>
                  <a:t>for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en-US" sz="28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</a:t>
                </a:r>
                <a:r>
                  <a:rPr lang="en-US" altLang="en-US" sz="2800" dirty="0"/>
                  <a:t>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28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None/>
                </a:pPr>
                <a:r>
                  <a:rPr lang="en-US" altLang="en-US" dirty="0"/>
                  <a:t>big-Theta</a:t>
                </a:r>
              </a:p>
              <a:p>
                <a:pPr lvl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</a:pPr>
                <a:r>
                  <a:rPr lang="en-US" altLang="en-US" sz="2800" dirty="0"/>
                  <a:t>f(n) is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(g(n)) </a:t>
                </a:r>
                <a:r>
                  <a:rPr lang="en-US" altLang="en-US" sz="2800" dirty="0"/>
                  <a:t>if there are positive constants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𝒄</m:t>
                        </m:r>
                      </m:e>
                      <m:sup>
                        <m:r>
                          <a:rPr lang="en-CA" alt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en-US" sz="2800" dirty="0"/>
                  <a:t> and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2800" dirty="0"/>
                  <a:t>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 1 </a:t>
                </a:r>
                <a:r>
                  <a:rPr lang="en-US" altLang="en-US" sz="28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𝒄</m:t>
                        </m:r>
                      </m:e>
                      <m:sup>
                        <m:r>
                          <a:rPr lang="en-CA" alt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CA" altLang="en-US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</a:t>
                </a:r>
                <a:r>
                  <a:rPr lang="en-US" altLang="en-US" sz="2800" dirty="0"/>
                  <a:t>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en-US" sz="2800" dirty="0"/>
                  <a:t>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</a:t>
                </a:r>
                <a:r>
                  <a:rPr lang="en-US" altLang="en-US" sz="2800" dirty="0"/>
                  <a:t>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cg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 </a:t>
                </a:r>
                <a:r>
                  <a:rPr lang="en-US" altLang="en-US" sz="2800" dirty="0"/>
                  <a:t>for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altLang="en-US" sz="28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</a:t>
                </a:r>
                <a:r>
                  <a:rPr lang="en-US" altLang="en-US" sz="2800" dirty="0"/>
                  <a:t> </a:t>
                </a:r>
                <a:r>
                  <a:rPr lang="en-US" altLang="en-US" sz="28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28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28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C1531-9F33-4554-9D4D-8B63662AA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402" y="1253331"/>
                <a:ext cx="10515600" cy="4351338"/>
              </a:xfrm>
              <a:blipFill>
                <a:blip r:embed="rId2"/>
                <a:stretch>
                  <a:fillRect l="-1159" t="-2384" r="-16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59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ADC4-A67D-4A86-BCD1-C9CE747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60741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CA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7C71-D0D5-4077-A44E-B672DA11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760936"/>
            <a:ext cx="10515600" cy="5950582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is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 1 such that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endParaRPr lang="en-CA" dirty="0"/>
          </a:p>
          <a:p>
            <a:r>
              <a:rPr lang="en-US" altLang="en-US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is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 and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endParaRPr lang="en-US" altLang="en-US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is </a:t>
            </a:r>
            <a:r>
              <a:rPr lang="en-US" altLang="en-US" b="0" dirty="0"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</a:t>
            </a:r>
            <a:r>
              <a:rPr lang="en-US" altLang="en-US" b="0" dirty="0"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)) if it is 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) and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). We have already seen the former, for the latter recall that 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)) if there is a constant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0 and an integer constant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 1 such that f(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u="sng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 err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) for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5 and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altLang="en-US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65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E09D-715A-42DD-A289-C064A700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Important Functions Growth Rates</a:t>
            </a:r>
            <a:endParaRPr lang="en-CA" dirty="0"/>
          </a:p>
        </p:txBody>
      </p:sp>
      <p:graphicFrame>
        <p:nvGraphicFramePr>
          <p:cNvPr id="4" name="Group 125">
            <a:extLst>
              <a:ext uri="{FF2B5EF4-FFF2-40B4-BE49-F238E27FC236}">
                <a16:creationId xmlns:a16="http://schemas.microsoft.com/office/drawing/2014/main" id="{6CD1DDA8-C5F8-4195-967C-8E78CC564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02507"/>
              </p:ext>
            </p:extLst>
          </p:nvPr>
        </p:nvGraphicFramePr>
        <p:xfrm>
          <a:off x="1499587" y="1565273"/>
          <a:ext cx="8534400" cy="4927602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log(n)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nlog(n)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65536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32768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4.3x10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262144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1.8x10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16384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2097152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3.4x10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65536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16777218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1.2x10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6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36C4-FE12-4555-825F-1F1D2A5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Tilde Approximation vs Order of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E66DF-D4F0-4DFF-9F4B-436E500F2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08015"/>
                <a:ext cx="10515600" cy="19689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+1) ∽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type m:val="skw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−15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∽2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E66DF-D4F0-4DFF-9F4B-436E500F2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08015"/>
                <a:ext cx="10515600" cy="19689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tilde approximations">
            <a:extLst>
              <a:ext uri="{FF2B5EF4-FFF2-40B4-BE49-F238E27FC236}">
                <a16:creationId xmlns:a16="http://schemas.microsoft.com/office/drawing/2014/main" id="{D9A4453A-1C78-4B1C-B617-62F032AB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94" y="1280443"/>
            <a:ext cx="5969314" cy="27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lde approximations">
            <a:extLst>
              <a:ext uri="{FF2B5EF4-FFF2-40B4-BE49-F238E27FC236}">
                <a16:creationId xmlns:a16="http://schemas.microsoft.com/office/drawing/2014/main" id="{7FE56882-DC7D-49CA-9978-7412563E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26" y="1406788"/>
            <a:ext cx="5969314" cy="27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6154-5D9D-4894-A21E-16CFC876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72864-8212-44EB-98B2-71E1DBF31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=1;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∗=2)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;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++)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++;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goes from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; total number of operations: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goes from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; total number of operations: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goes from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; total number of operations: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goes from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; total number of operations: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goes from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; total number of operations: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Imagine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CA" dirty="0"/>
                  <a:t>;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repeated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CA" dirty="0"/>
                  <a:t>=5 times and for each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repeated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times</a:t>
                </a:r>
              </a:p>
              <a:p>
                <a:pPr marL="0" indent="0">
                  <a:buNone/>
                </a:pPr>
                <a:r>
                  <a:rPr lang="en-CA" dirty="0"/>
                  <a:t>The complexity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72864-8212-44EB-98B2-71E1DBF31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4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68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2E18-AB04-4437-AB09-144DE245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D35F-8290-4E51-8420-2DE2DD77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SVN</a:t>
            </a:r>
          </a:p>
          <a:p>
            <a:pPr lvl="1"/>
            <a:r>
              <a:rPr lang="en-CA" dirty="0"/>
              <a:t>Installation</a:t>
            </a:r>
          </a:p>
          <a:p>
            <a:pPr lvl="1"/>
            <a:r>
              <a:rPr lang="en-CA" dirty="0"/>
              <a:t>Basic features</a:t>
            </a:r>
          </a:p>
          <a:p>
            <a:pPr lvl="1"/>
            <a:endParaRPr lang="en-CA" dirty="0"/>
          </a:p>
          <a:p>
            <a:r>
              <a:rPr lang="en-CA" dirty="0"/>
              <a:t>Algorithm Complexity</a:t>
            </a:r>
          </a:p>
          <a:p>
            <a:pPr lvl="1"/>
            <a:r>
              <a:rPr lang="en-CA" dirty="0"/>
              <a:t>Big-Oh notation, Big-Omega notation, Big-Theta notation</a:t>
            </a:r>
          </a:p>
          <a:p>
            <a:pPr lvl="1"/>
            <a:r>
              <a:rPr lang="en-CA" dirty="0"/>
              <a:t>Tilde Approximation</a:t>
            </a:r>
          </a:p>
          <a:p>
            <a:pPr lvl="1"/>
            <a:r>
              <a:rPr lang="en-CA" dirty="0"/>
              <a:t>Order of Growth</a:t>
            </a:r>
          </a:p>
          <a:p>
            <a:pPr lvl="1"/>
            <a:r>
              <a:rPr lang="en-CA" dirty="0"/>
              <a:t>Coding exercise (Stack)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617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29F3-D36C-40C5-B15B-252E5D00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119B-C10B-4D13-902F-F4E21052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Windows (Strongly recommend)</a:t>
            </a:r>
          </a:p>
          <a:p>
            <a:pPr lvl="1"/>
            <a:r>
              <a:rPr lang="en-CA" dirty="0"/>
              <a:t>Download Link for TortoiseSVN</a:t>
            </a:r>
          </a:p>
          <a:p>
            <a:pPr lvl="1"/>
            <a:r>
              <a:rPr lang="en-CA" dirty="0">
                <a:hlinkClick r:id="rId2"/>
              </a:rPr>
              <a:t>https://tortoisesvn.net/downloads.html</a:t>
            </a:r>
            <a:endParaRPr lang="en-CA" dirty="0"/>
          </a:p>
          <a:p>
            <a:r>
              <a:rPr lang="en-CA" dirty="0"/>
              <a:t>MacOS</a:t>
            </a:r>
          </a:p>
          <a:p>
            <a:pPr lvl="1"/>
            <a:r>
              <a:rPr lang="en-CA" dirty="0" err="1"/>
              <a:t>Svn</a:t>
            </a:r>
            <a:r>
              <a:rPr lang="en-CA" dirty="0"/>
              <a:t> package is installed by default</a:t>
            </a:r>
          </a:p>
          <a:p>
            <a:r>
              <a:rPr lang="en-CA" dirty="0"/>
              <a:t>Linux</a:t>
            </a:r>
          </a:p>
          <a:p>
            <a:pPr lvl="1"/>
            <a:r>
              <a:rPr lang="en-CA" dirty="0"/>
              <a:t>Subversion </a:t>
            </a:r>
            <a:r>
              <a:rPr lang="en-CA" dirty="0" err="1"/>
              <a:t>pachage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3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7FD9-2B91-410A-B0BD-F55409C1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6EA4-223A-4BD9-9EEC-C5B547C3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Checkout a repository</a:t>
            </a:r>
          </a:p>
          <a:p>
            <a:r>
              <a:rPr lang="en-CA" dirty="0"/>
              <a:t>Add new files to the repository</a:t>
            </a:r>
          </a:p>
          <a:p>
            <a:r>
              <a:rPr lang="en-CA" dirty="0"/>
              <a:t>Commit local working copy</a:t>
            </a:r>
          </a:p>
          <a:p>
            <a:r>
              <a:rPr lang="en-CA" dirty="0"/>
              <a:t>Retrieve files from repository</a:t>
            </a:r>
          </a:p>
          <a:p>
            <a:r>
              <a:rPr lang="en-CA" dirty="0"/>
              <a:t>Check differences between your local and server’s working copy</a:t>
            </a:r>
          </a:p>
        </p:txBody>
      </p:sp>
    </p:spTree>
    <p:extLst>
      <p:ext uri="{BB962C8B-B14F-4D97-AF65-F5344CB8AC3E}">
        <p14:creationId xmlns:p14="http://schemas.microsoft.com/office/powerpoint/2010/main" val="254630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CABA-0571-4A8E-84C0-E084357A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34108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CA" dirty="0"/>
              <a:t>Checkout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6AA9-4932-41DB-B686-96C2F9C2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1146654" cy="542236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Checkout a repository</a:t>
            </a:r>
          </a:p>
          <a:p>
            <a:pPr lvl="1"/>
            <a:r>
              <a:rPr lang="en-CA" dirty="0">
                <a:hlinkClick r:id="rId2"/>
              </a:rPr>
              <a:t>https://websvn.cas.mcmaster.ca/cs2c03/YOUR_MacID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MacOS and Linux</a:t>
            </a:r>
          </a:p>
          <a:p>
            <a:pPr lvl="1"/>
            <a:r>
              <a:rPr lang="en-CA" dirty="0" err="1"/>
              <a:t>Svn</a:t>
            </a:r>
            <a:r>
              <a:rPr lang="en-CA" dirty="0"/>
              <a:t> co --username &lt;</a:t>
            </a:r>
            <a:r>
              <a:rPr lang="en-CA" dirty="0" err="1"/>
              <a:t>macID</a:t>
            </a:r>
            <a:r>
              <a:rPr lang="en-CA" dirty="0"/>
              <a:t>&gt; --password &lt;your password&gt; repo-</a:t>
            </a:r>
            <a:r>
              <a:rPr lang="en-CA" dirty="0" err="1"/>
              <a:t>url</a:t>
            </a:r>
            <a:r>
              <a:rPr lang="en-CA" dirty="0"/>
              <a:t> local-</a:t>
            </a:r>
            <a:r>
              <a:rPr lang="en-CA" dirty="0" err="1"/>
              <a:t>dir</a:t>
            </a:r>
            <a:endParaRPr lang="en-CA" dirty="0"/>
          </a:p>
          <a:p>
            <a:endParaRPr lang="en-CA" dirty="0"/>
          </a:p>
          <a:p>
            <a:r>
              <a:rPr lang="en-CA" dirty="0"/>
              <a:t>Windows</a:t>
            </a:r>
          </a:p>
          <a:p>
            <a:pPr lvl="1"/>
            <a:r>
              <a:rPr lang="en-CA" dirty="0"/>
              <a:t>Create a New Folder and rename it to your </a:t>
            </a:r>
            <a:r>
              <a:rPr lang="en-CA" dirty="0" err="1"/>
              <a:t>MacID</a:t>
            </a:r>
            <a:endParaRPr lang="en-CA" dirty="0"/>
          </a:p>
          <a:p>
            <a:pPr lvl="1"/>
            <a:r>
              <a:rPr lang="en-CA" dirty="0"/>
              <a:t>Copy all your assignments to the folder</a:t>
            </a:r>
          </a:p>
          <a:p>
            <a:pPr lvl="1"/>
            <a:r>
              <a:rPr lang="en-CA" dirty="0"/>
              <a:t>Right click on the folder and choose “SVN Checkout”</a:t>
            </a:r>
          </a:p>
          <a:p>
            <a:pPr lvl="1"/>
            <a:endParaRPr lang="en-CA" dirty="0"/>
          </a:p>
          <a:p>
            <a:r>
              <a:rPr lang="en-CA" sz="3200" b="1" dirty="0">
                <a:solidFill>
                  <a:srgbClr val="FF0000"/>
                </a:solidFill>
              </a:rPr>
              <a:t>If you don’t have access to SVN server, email Derek </a:t>
            </a:r>
            <a:r>
              <a:rPr lang="en-CA" sz="3200" b="1" dirty="0" err="1">
                <a:solidFill>
                  <a:srgbClr val="FF0000"/>
                </a:solidFill>
              </a:rPr>
              <a:t>Lipiec</a:t>
            </a:r>
            <a:r>
              <a:rPr lang="en-CA" sz="3200" b="1" dirty="0">
                <a:solidFill>
                  <a:srgbClr val="FF0000"/>
                </a:solidFill>
              </a:rPr>
              <a:t> (</a:t>
            </a:r>
            <a:r>
              <a:rPr lang="en-CA" sz="32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lipiec@mcmaster.ca</a:t>
            </a:r>
            <a:r>
              <a:rPr lang="en-CA" sz="3200" b="1" dirty="0">
                <a:solidFill>
                  <a:srgbClr val="FF0000"/>
                </a:solidFill>
              </a:rPr>
              <a:t>) or </a:t>
            </a:r>
            <a:r>
              <a:rPr lang="pl-PL" sz="3200" b="1" dirty="0">
                <a:solidFill>
                  <a:srgbClr val="FF0000"/>
                </a:solidFill>
              </a:rPr>
              <a:t>Sebastian</a:t>
            </a:r>
            <a:r>
              <a:rPr lang="en-CA" sz="3200" b="1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Rabiej</a:t>
            </a:r>
            <a:r>
              <a:rPr lang="en-CA" sz="3200" b="1" dirty="0">
                <a:solidFill>
                  <a:srgbClr val="FF0000"/>
                </a:solidFill>
              </a:rPr>
              <a:t> (</a:t>
            </a:r>
            <a:r>
              <a:rPr lang="pl-PL" sz="32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rabiejs@mcmaster.ca</a:t>
            </a:r>
            <a:r>
              <a:rPr lang="en-CA" sz="3200" b="1" dirty="0">
                <a:solidFill>
                  <a:srgbClr val="FF0000"/>
                </a:solidFill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77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7C8C-B1C5-4FF9-B356-686CF54F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9C9B-34D3-4EAB-9F51-DB1A9442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" y="1690688"/>
            <a:ext cx="3867150" cy="416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082AC-82F9-4AFE-8319-BA027089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39" y="1179474"/>
            <a:ext cx="5800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D8E2-3EC4-46A2-9127-0B0FB5AC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New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8C3-7F01-4BEC-AB3E-6453470E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MacOS and Linux</a:t>
            </a:r>
          </a:p>
          <a:p>
            <a:pPr lvl="1"/>
            <a:r>
              <a:rPr lang="en-CA" dirty="0" err="1"/>
              <a:t>Svn</a:t>
            </a:r>
            <a:r>
              <a:rPr lang="en-CA" dirty="0"/>
              <a:t> add file-name</a:t>
            </a:r>
          </a:p>
          <a:p>
            <a:pPr lvl="1"/>
            <a:endParaRPr lang="en-CA" dirty="0"/>
          </a:p>
          <a:p>
            <a:r>
              <a:rPr lang="en-CA" dirty="0"/>
              <a:t>Windows</a:t>
            </a:r>
          </a:p>
          <a:p>
            <a:pPr lvl="1"/>
            <a:r>
              <a:rPr lang="en-CA" dirty="0"/>
              <a:t>Right Click on the file and choose “TortoiseSVN -&gt; Add”.</a:t>
            </a:r>
          </a:p>
          <a:p>
            <a:pPr lvl="1"/>
            <a:endParaRPr lang="en-CA" dirty="0"/>
          </a:p>
          <a:p>
            <a:r>
              <a:rPr lang="en-CA" dirty="0"/>
              <a:t>Important: After the file has been added to the repository, the file </a:t>
            </a:r>
            <a:r>
              <a:rPr lang="en-CA" dirty="0">
                <a:solidFill>
                  <a:srgbClr val="FF0000"/>
                </a:solidFill>
              </a:rPr>
              <a:t>HAS NOT</a:t>
            </a:r>
            <a:r>
              <a:rPr lang="en-CA" dirty="0"/>
              <a:t> been uploaded to the server. You </a:t>
            </a:r>
            <a:r>
              <a:rPr lang="en-CA" dirty="0">
                <a:solidFill>
                  <a:srgbClr val="FF0000"/>
                </a:solidFill>
              </a:rPr>
              <a:t>MUST commit</a:t>
            </a:r>
            <a:r>
              <a:rPr lang="en-CA" dirty="0"/>
              <a:t> your local working copy.</a:t>
            </a:r>
          </a:p>
        </p:txBody>
      </p:sp>
    </p:spTree>
    <p:extLst>
      <p:ext uri="{BB962C8B-B14F-4D97-AF65-F5344CB8AC3E}">
        <p14:creationId xmlns:p14="http://schemas.microsoft.com/office/powerpoint/2010/main" val="240301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2130-86FE-4CA5-B18B-42DAE30D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 Local Working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A66D-A84D-473C-9599-C643ED37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MacOS and Linux</a:t>
            </a:r>
          </a:p>
          <a:p>
            <a:pPr lvl="1"/>
            <a:r>
              <a:rPr lang="en-CA" dirty="0" err="1"/>
              <a:t>Svn</a:t>
            </a:r>
            <a:r>
              <a:rPr lang="en-CA" dirty="0"/>
              <a:t> commit –m “your comment”</a:t>
            </a:r>
          </a:p>
          <a:p>
            <a:pPr lvl="1"/>
            <a:endParaRPr lang="en-CA" dirty="0"/>
          </a:p>
          <a:p>
            <a:r>
              <a:rPr lang="en-CA" dirty="0"/>
              <a:t>Windows</a:t>
            </a:r>
          </a:p>
          <a:p>
            <a:pPr lvl="1"/>
            <a:r>
              <a:rPr lang="en-CA" dirty="0"/>
              <a:t>Right click on the folder/file and choose “SVN commit”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Important: You </a:t>
            </a:r>
            <a:r>
              <a:rPr lang="en-CA" dirty="0">
                <a:solidFill>
                  <a:srgbClr val="FF0000"/>
                </a:solidFill>
              </a:rPr>
              <a:t>MUST commit </a:t>
            </a:r>
            <a:r>
              <a:rPr lang="en-CA" dirty="0"/>
              <a:t>your working copy after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2127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C4EB-1BBA-4EDE-9AFF-1CF5174B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Retrieve Files from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F7B2-6350-4745-942C-1A20B21B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MacOS and Linux</a:t>
            </a:r>
          </a:p>
          <a:p>
            <a:pPr lvl="1"/>
            <a:r>
              <a:rPr lang="en-CA" dirty="0" err="1"/>
              <a:t>Svn</a:t>
            </a:r>
            <a:r>
              <a:rPr lang="en-CA" dirty="0"/>
              <a:t> up</a:t>
            </a:r>
          </a:p>
          <a:p>
            <a:pPr lvl="1"/>
            <a:endParaRPr lang="en-CA" dirty="0"/>
          </a:p>
          <a:p>
            <a:r>
              <a:rPr lang="en-CA" dirty="0"/>
              <a:t>Windows</a:t>
            </a:r>
          </a:p>
          <a:p>
            <a:pPr lvl="1"/>
            <a:r>
              <a:rPr lang="en-CA" dirty="0"/>
              <a:t>Right click on folder and choose “SVN update”</a:t>
            </a:r>
          </a:p>
        </p:txBody>
      </p:sp>
    </p:spTree>
    <p:extLst>
      <p:ext uri="{BB962C8B-B14F-4D97-AF65-F5344CB8AC3E}">
        <p14:creationId xmlns:p14="http://schemas.microsoft.com/office/powerpoint/2010/main" val="332157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Tutorial2</Template>
  <TotalTime>403</TotalTime>
  <Words>1060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Tutorial 2 Data Structure and Algorithms</vt:lpstr>
      <vt:lpstr>Agenda</vt:lpstr>
      <vt:lpstr>Installation</vt:lpstr>
      <vt:lpstr>Basic Features</vt:lpstr>
      <vt:lpstr>Checkout a Repository</vt:lpstr>
      <vt:lpstr>Windows</vt:lpstr>
      <vt:lpstr>Add New File</vt:lpstr>
      <vt:lpstr>Commit Local Working Copy</vt:lpstr>
      <vt:lpstr>Retrieve Files from Repository</vt:lpstr>
      <vt:lpstr>Check Differences</vt:lpstr>
      <vt:lpstr>Common Mistakes</vt:lpstr>
      <vt:lpstr>Big-Oh Notation Definition</vt:lpstr>
      <vt:lpstr>More Examples</vt:lpstr>
      <vt:lpstr>Related to Big-Oh</vt:lpstr>
      <vt:lpstr>More Examples</vt:lpstr>
      <vt:lpstr>Important Functions Growth Rates</vt:lpstr>
      <vt:lpstr>Tilde Approximation vs Order of Growth</vt:lpstr>
      <vt:lpstr>Complexity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Data Structure and Algorithms</dc:title>
  <dc:creator>zahra</dc:creator>
  <cp:lastModifiedBy> </cp:lastModifiedBy>
  <cp:revision>24</cp:revision>
  <dcterms:created xsi:type="dcterms:W3CDTF">2020-01-17T15:06:26Z</dcterms:created>
  <dcterms:modified xsi:type="dcterms:W3CDTF">2020-01-17T21:50:23Z</dcterms:modified>
</cp:coreProperties>
</file>