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607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6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5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3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CDD3-750F-4F28-BB5B-C3355508C22E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07/02/2017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D6E39-0D6C-41CD-86F1-2040F0EDA303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524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CDD3-750F-4F28-BB5B-C3355508C22E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07/02/2017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D6E39-0D6C-41CD-86F1-2040F0EDA303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927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CDD3-750F-4F28-BB5B-C3355508C22E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07/02/2017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D6E39-0D6C-41CD-86F1-2040F0EDA303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96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CDD3-750F-4F28-BB5B-C3355508C22E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07/02/2017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D6E39-0D6C-41CD-86F1-2040F0EDA303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54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25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5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9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623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5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473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39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CDD3-750F-4F28-BB5B-C3355508C22E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07/02/2017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D6E39-0D6C-41CD-86F1-2040F0EDA303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616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CDD3-750F-4F28-BB5B-C3355508C22E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07/02/2017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D6E39-0D6C-41CD-86F1-2040F0EDA303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06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25" indent="0">
              <a:buNone/>
              <a:defRPr sz="1500" b="1"/>
            </a:lvl2pPr>
            <a:lvl3pPr marL="685850" indent="0">
              <a:buNone/>
              <a:defRPr sz="1350" b="1"/>
            </a:lvl3pPr>
            <a:lvl4pPr marL="1028774" indent="0">
              <a:buNone/>
              <a:defRPr sz="1200" b="1"/>
            </a:lvl4pPr>
            <a:lvl5pPr marL="1371698" indent="0">
              <a:buNone/>
              <a:defRPr sz="1200" b="1"/>
            </a:lvl5pPr>
            <a:lvl6pPr marL="1714623" indent="0">
              <a:buNone/>
              <a:defRPr sz="1200" b="1"/>
            </a:lvl6pPr>
            <a:lvl7pPr marL="2057548" indent="0">
              <a:buNone/>
              <a:defRPr sz="1200" b="1"/>
            </a:lvl7pPr>
            <a:lvl8pPr marL="2400473" indent="0">
              <a:buNone/>
              <a:defRPr sz="1200" b="1"/>
            </a:lvl8pPr>
            <a:lvl9pPr marL="2743397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25" indent="0">
              <a:buNone/>
              <a:defRPr sz="1500" b="1"/>
            </a:lvl2pPr>
            <a:lvl3pPr marL="685850" indent="0">
              <a:buNone/>
              <a:defRPr sz="1350" b="1"/>
            </a:lvl3pPr>
            <a:lvl4pPr marL="1028774" indent="0">
              <a:buNone/>
              <a:defRPr sz="1200" b="1"/>
            </a:lvl4pPr>
            <a:lvl5pPr marL="1371698" indent="0">
              <a:buNone/>
              <a:defRPr sz="1200" b="1"/>
            </a:lvl5pPr>
            <a:lvl6pPr marL="1714623" indent="0">
              <a:buNone/>
              <a:defRPr sz="1200" b="1"/>
            </a:lvl6pPr>
            <a:lvl7pPr marL="2057548" indent="0">
              <a:buNone/>
              <a:defRPr sz="1200" b="1"/>
            </a:lvl7pPr>
            <a:lvl8pPr marL="2400473" indent="0">
              <a:buNone/>
              <a:defRPr sz="1200" b="1"/>
            </a:lvl8pPr>
            <a:lvl9pPr marL="2743397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CDD3-750F-4F28-BB5B-C3355508C22E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07/02/2017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D6E39-0D6C-41CD-86F1-2040F0EDA303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118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CDD3-750F-4F28-BB5B-C3355508C22E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07/02/2017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D6E39-0D6C-41CD-86F1-2040F0EDA303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599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CDD3-750F-4F28-BB5B-C3355508C22E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07/02/2017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D6E39-0D6C-41CD-86F1-2040F0EDA303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626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5" y="273052"/>
            <a:ext cx="6815668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25" indent="0">
              <a:buNone/>
              <a:defRPr sz="900"/>
            </a:lvl2pPr>
            <a:lvl3pPr marL="685850" indent="0">
              <a:buNone/>
              <a:defRPr sz="750"/>
            </a:lvl3pPr>
            <a:lvl4pPr marL="1028774" indent="0">
              <a:buNone/>
              <a:defRPr sz="675"/>
            </a:lvl4pPr>
            <a:lvl5pPr marL="1371698" indent="0">
              <a:buNone/>
              <a:defRPr sz="675"/>
            </a:lvl5pPr>
            <a:lvl6pPr marL="1714623" indent="0">
              <a:buNone/>
              <a:defRPr sz="675"/>
            </a:lvl6pPr>
            <a:lvl7pPr marL="2057548" indent="0">
              <a:buNone/>
              <a:defRPr sz="675"/>
            </a:lvl7pPr>
            <a:lvl8pPr marL="2400473" indent="0">
              <a:buNone/>
              <a:defRPr sz="675"/>
            </a:lvl8pPr>
            <a:lvl9pPr marL="2743397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CDD3-750F-4F28-BB5B-C3355508C22E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07/02/2017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D6E39-0D6C-41CD-86F1-2040F0EDA303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158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25" indent="0">
              <a:buNone/>
              <a:defRPr sz="2100"/>
            </a:lvl2pPr>
            <a:lvl3pPr marL="685850" indent="0">
              <a:buNone/>
              <a:defRPr sz="1800"/>
            </a:lvl3pPr>
            <a:lvl4pPr marL="1028774" indent="0">
              <a:buNone/>
              <a:defRPr sz="1500"/>
            </a:lvl4pPr>
            <a:lvl5pPr marL="1371698" indent="0">
              <a:buNone/>
              <a:defRPr sz="1500"/>
            </a:lvl5pPr>
            <a:lvl6pPr marL="1714623" indent="0">
              <a:buNone/>
              <a:defRPr sz="1500"/>
            </a:lvl6pPr>
            <a:lvl7pPr marL="2057548" indent="0">
              <a:buNone/>
              <a:defRPr sz="1500"/>
            </a:lvl7pPr>
            <a:lvl8pPr marL="2400473" indent="0">
              <a:buNone/>
              <a:defRPr sz="1500"/>
            </a:lvl8pPr>
            <a:lvl9pPr marL="2743397" indent="0">
              <a:buNone/>
              <a:defRPr sz="15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25" indent="0">
              <a:buNone/>
              <a:defRPr sz="900"/>
            </a:lvl2pPr>
            <a:lvl3pPr marL="685850" indent="0">
              <a:buNone/>
              <a:defRPr sz="750"/>
            </a:lvl3pPr>
            <a:lvl4pPr marL="1028774" indent="0">
              <a:buNone/>
              <a:defRPr sz="675"/>
            </a:lvl4pPr>
            <a:lvl5pPr marL="1371698" indent="0">
              <a:buNone/>
              <a:defRPr sz="675"/>
            </a:lvl5pPr>
            <a:lvl6pPr marL="1714623" indent="0">
              <a:buNone/>
              <a:defRPr sz="675"/>
            </a:lvl6pPr>
            <a:lvl7pPr marL="2057548" indent="0">
              <a:buNone/>
              <a:defRPr sz="675"/>
            </a:lvl7pPr>
            <a:lvl8pPr marL="2400473" indent="0">
              <a:buNone/>
              <a:defRPr sz="675"/>
            </a:lvl8pPr>
            <a:lvl9pPr marL="2743397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CDD3-750F-4F28-BB5B-C3355508C22E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07/02/2017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D6E39-0D6C-41CD-86F1-2040F0EDA303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712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9CDD3-750F-4F28-BB5B-C3355508C22E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07/02/2017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D6E39-0D6C-41CD-86F1-2040F0EDA303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362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85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94" indent="-257194" algn="l" defTabSz="68585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52" indent="-214328" algn="l" defTabSz="68585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12" indent="-171462" algn="l" defTabSz="68585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36" indent="-171462" algn="l" defTabSz="68585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161" indent="-171462" algn="l" defTabSz="68585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086" indent="-171462" algn="l" defTabSz="68585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10" indent="-171462" algn="l" defTabSz="68585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935" indent="-171462" algn="l" defTabSz="68585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859" indent="-171462" algn="l" defTabSz="68585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5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25" algn="l" defTabSz="68585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50" algn="l" defTabSz="68585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74" algn="l" defTabSz="68585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98" algn="l" defTabSz="68585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23" algn="l" defTabSz="68585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548" algn="l" defTabSz="68585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473" algn="l" defTabSz="68585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397" algn="l" defTabSz="68585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1706" y="602440"/>
            <a:ext cx="4518212" cy="542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Scenes to note</a:t>
            </a:r>
            <a:r>
              <a:rPr lang="en-US" dirty="0">
                <a:solidFill>
                  <a:prstClr val="black"/>
                </a:solidFill>
              </a:rPr>
              <a:t>: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“Recruits”</a:t>
            </a:r>
          </a:p>
          <a:p>
            <a:pPr marL="257194" indent="-257194">
              <a:buFontTx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First view of recruits – heroic or not?</a:t>
            </a:r>
          </a:p>
          <a:p>
            <a:pPr marL="257194" indent="-257194">
              <a:buFontTx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Maleness</a:t>
            </a:r>
          </a:p>
          <a:p>
            <a:pPr marL="257194" indent="-257194">
              <a:buFontTx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Women and female bodies – see also 44</a:t>
            </a:r>
          </a:p>
          <a:p>
            <a:pPr marL="257194" indent="-257194">
              <a:buFontTx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Civilian attitudes</a:t>
            </a:r>
          </a:p>
          <a:p>
            <a:pPr marL="257194" indent="-257194">
              <a:buFontTx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The train – agency, foreshadowing</a:t>
            </a:r>
          </a:p>
          <a:p>
            <a:pPr marL="257194" indent="-257194">
              <a:buFontTx/>
              <a:buAutoNum type="arabicPeriod"/>
            </a:pP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“In </a:t>
            </a:r>
            <a:r>
              <a:rPr lang="en-US" dirty="0">
                <a:solidFill>
                  <a:prstClr val="black"/>
                </a:solidFill>
              </a:rPr>
              <a:t>the Trenches”</a:t>
            </a:r>
          </a:p>
          <a:p>
            <a:pPr marL="257194" indent="-257194">
              <a:buFontTx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Transition to front – why?</a:t>
            </a:r>
          </a:p>
          <a:p>
            <a:pPr marL="257194" indent="-257194">
              <a:buFontTx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Clark and Canadian colonial status</a:t>
            </a:r>
          </a:p>
          <a:p>
            <a:pPr marL="257194" indent="-257194">
              <a:buFontTx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Imagination = heroism; reality = terror</a:t>
            </a:r>
          </a:p>
          <a:p>
            <a:pPr marL="257194" indent="-257194">
              <a:buFontTx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Reversal of cause and effect</a:t>
            </a:r>
          </a:p>
          <a:p>
            <a:r>
              <a:rPr lang="en-US" dirty="0">
                <a:solidFill>
                  <a:prstClr val="black"/>
                </a:solidFill>
              </a:rPr>
              <a:t>5.  </a:t>
            </a:r>
            <a:r>
              <a:rPr lang="en-US" dirty="0">
                <a:solidFill>
                  <a:prstClr val="black"/>
                </a:solidFill>
              </a:rPr>
              <a:t>The </a:t>
            </a:r>
            <a:r>
              <a:rPr lang="en-US" dirty="0">
                <a:solidFill>
                  <a:prstClr val="black"/>
                </a:solidFill>
              </a:rPr>
              <a:t>rat</a:t>
            </a:r>
          </a:p>
          <a:p>
            <a:r>
              <a:rPr lang="en-US" dirty="0">
                <a:solidFill>
                  <a:prstClr val="black"/>
                </a:solidFill>
              </a:rPr>
              <a:t>6.  </a:t>
            </a:r>
            <a:r>
              <a:rPr lang="en-US" dirty="0">
                <a:solidFill>
                  <a:prstClr val="black"/>
                </a:solidFill>
              </a:rPr>
              <a:t>Dehumanization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7.  </a:t>
            </a:r>
            <a:r>
              <a:rPr lang="en-US" dirty="0">
                <a:solidFill>
                  <a:prstClr val="black"/>
                </a:solidFill>
              </a:rPr>
              <a:t>Providence</a:t>
            </a:r>
            <a:r>
              <a:rPr lang="en-US" dirty="0">
                <a:solidFill>
                  <a:prstClr val="black"/>
                </a:solidFill>
              </a:rPr>
              <a:t>? And 0n 55.</a:t>
            </a:r>
          </a:p>
          <a:p>
            <a:endParaRPr lang="en-US" sz="1350" dirty="0">
              <a:solidFill>
                <a:prstClr val="black"/>
              </a:solidFill>
            </a:endParaRPr>
          </a:p>
          <a:p>
            <a:pPr marL="257194" indent="-257194">
              <a:buFontTx/>
              <a:buAutoNum type="arabicPeriod"/>
            </a:pPr>
            <a:endParaRPr lang="en-US" sz="1350" dirty="0">
              <a:solidFill>
                <a:prstClr val="black"/>
              </a:solidFill>
            </a:endParaRPr>
          </a:p>
          <a:p>
            <a:endParaRPr lang="en-CA" sz="135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25786" y="948689"/>
            <a:ext cx="383241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prstClr val="black"/>
                </a:solidFill>
              </a:rPr>
              <a:t>“</a:t>
            </a:r>
            <a:r>
              <a:rPr lang="en-US" dirty="0">
                <a:solidFill>
                  <a:prstClr val="black"/>
                </a:solidFill>
              </a:rPr>
              <a:t>Out </a:t>
            </a:r>
            <a:r>
              <a:rPr lang="en-US" dirty="0">
                <a:solidFill>
                  <a:prstClr val="black"/>
                </a:solidFill>
              </a:rPr>
              <a:t>on Rest”</a:t>
            </a:r>
          </a:p>
          <a:p>
            <a:pPr marL="257194" indent="-257194">
              <a:buFontTx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Language/euphemisms</a:t>
            </a:r>
          </a:p>
          <a:p>
            <a:pPr marL="257194" indent="-257194">
              <a:buFontTx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Language/demonization</a:t>
            </a:r>
          </a:p>
          <a:p>
            <a:pPr marL="257194" indent="-257194">
              <a:buFontTx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Attitudes to authority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“Back to the Round”</a:t>
            </a:r>
          </a:p>
          <a:p>
            <a:pPr marL="257194" indent="-257194">
              <a:buFontTx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Response to heroic poetry – </a:t>
            </a:r>
            <a:r>
              <a:rPr lang="en-US" dirty="0">
                <a:solidFill>
                  <a:prstClr val="black"/>
                </a:solidFill>
              </a:rPr>
              <a:t>McRae</a:t>
            </a:r>
            <a:endParaRPr lang="en-US" dirty="0">
              <a:solidFill>
                <a:prstClr val="black"/>
              </a:solidFill>
            </a:endParaRPr>
          </a:p>
          <a:p>
            <a:pPr marL="257194" indent="-257194">
              <a:buFontTx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Brown’s death</a:t>
            </a:r>
          </a:p>
          <a:p>
            <a:pPr marL="257194" indent="-257194">
              <a:buFontTx/>
              <a:buAutoNum type="arabicPeriod"/>
            </a:pP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“On Rest Again”</a:t>
            </a:r>
          </a:p>
          <a:p>
            <a:r>
              <a:rPr lang="en-US" dirty="0">
                <a:solidFill>
                  <a:prstClr val="black"/>
                </a:solidFill>
              </a:rPr>
              <a:t>1.    horses, Guernica</a:t>
            </a:r>
          </a:p>
          <a:p>
            <a:r>
              <a:rPr lang="en-US" dirty="0">
                <a:solidFill>
                  <a:prstClr val="black"/>
                </a:solidFill>
              </a:rPr>
              <a:t>2.    The swim</a:t>
            </a:r>
          </a:p>
          <a:p>
            <a:pPr marL="300059" indent="-300059">
              <a:buFontTx/>
              <a:buAutoNum type="romanLcPeriod"/>
            </a:pP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“Bombardment”</a:t>
            </a:r>
          </a:p>
          <a:p>
            <a:pPr marL="257194" indent="-257194">
              <a:buFontTx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   Providence </a:t>
            </a:r>
            <a:r>
              <a:rPr lang="en-US" dirty="0">
                <a:solidFill>
                  <a:prstClr val="black"/>
                </a:solidFill>
              </a:rPr>
              <a:t>again</a:t>
            </a:r>
          </a:p>
          <a:p>
            <a:pPr marL="257194" indent="-257194">
              <a:buFontTx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   The </a:t>
            </a:r>
            <a:r>
              <a:rPr lang="en-US" dirty="0">
                <a:solidFill>
                  <a:prstClr val="black"/>
                </a:solidFill>
              </a:rPr>
              <a:t>trench </a:t>
            </a:r>
            <a:endParaRPr lang="en-US" dirty="0">
              <a:solidFill>
                <a:prstClr val="black"/>
              </a:solidFill>
            </a:endParaRPr>
          </a:p>
          <a:p>
            <a:pPr marL="257194" indent="-257194">
              <a:buFontTx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   The Akedah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00246" y="948689"/>
            <a:ext cx="3079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“London”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Gladys and judgement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Westminster Abbey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The Curate</a:t>
            </a:r>
          </a:p>
        </p:txBody>
      </p:sp>
    </p:spTree>
    <p:extLst>
      <p:ext uri="{BB962C8B-B14F-4D97-AF65-F5344CB8AC3E}">
        <p14:creationId xmlns:p14="http://schemas.microsoft.com/office/powerpoint/2010/main" val="217666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1_Office Theme</vt:lpstr>
      <vt:lpstr>PowerPoint Presentation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RH</dc:creator>
  <cp:lastModifiedBy>RH</cp:lastModifiedBy>
  <cp:revision>1</cp:revision>
  <dcterms:created xsi:type="dcterms:W3CDTF">2017-02-07T21:42:14Z</dcterms:created>
  <dcterms:modified xsi:type="dcterms:W3CDTF">2017-02-07T21:42:19Z</dcterms:modified>
</cp:coreProperties>
</file>