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0" r:id="rId2"/>
    <p:sldId id="288" r:id="rId3"/>
    <p:sldId id="278" r:id="rId4"/>
    <p:sldId id="279" r:id="rId5"/>
    <p:sldId id="276" r:id="rId6"/>
    <p:sldId id="292" r:id="rId7"/>
    <p:sldId id="290" r:id="rId8"/>
    <p:sldId id="260" r:id="rId9"/>
    <p:sldId id="258" r:id="rId10"/>
    <p:sldId id="259" r:id="rId11"/>
    <p:sldId id="261" r:id="rId12"/>
    <p:sldId id="264" r:id="rId13"/>
    <p:sldId id="263" r:id="rId14"/>
    <p:sldId id="293" r:id="rId15"/>
    <p:sldId id="299" r:id="rId16"/>
    <p:sldId id="262" r:id="rId17"/>
    <p:sldId id="257" r:id="rId18"/>
    <p:sldId id="285" r:id="rId19"/>
    <p:sldId id="296" r:id="rId20"/>
    <p:sldId id="300" r:id="rId21"/>
    <p:sldId id="302" r:id="rId22"/>
    <p:sldId id="273" r:id="rId23"/>
    <p:sldId id="272" r:id="rId24"/>
    <p:sldId id="265" r:id="rId25"/>
    <p:sldId id="267" r:id="rId26"/>
    <p:sldId id="268" r:id="rId27"/>
    <p:sldId id="269" r:id="rId28"/>
    <p:sldId id="266" r:id="rId29"/>
    <p:sldId id="270" r:id="rId30"/>
    <p:sldId id="271" r:id="rId31"/>
    <p:sldId id="291" r:id="rId32"/>
    <p:sldId id="274" r:id="rId33"/>
    <p:sldId id="275" r:id="rId34"/>
    <p:sldId id="286" r:id="rId35"/>
    <p:sldId id="287" r:id="rId36"/>
    <p:sldId id="295" r:id="rId37"/>
    <p:sldId id="297" r:id="rId38"/>
    <p:sldId id="298" r:id="rId39"/>
    <p:sldId id="283" r:id="rId40"/>
    <p:sldId id="284" r:id="rId41"/>
  </p:sldIdLst>
  <p:sldSz cx="6858000" cy="9144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1573" autoAdjust="0"/>
  </p:normalViewPr>
  <p:slideViewPr>
    <p:cSldViewPr>
      <p:cViewPr varScale="1">
        <p:scale>
          <a:sx n="51" d="100"/>
          <a:sy n="51" d="100"/>
        </p:scale>
        <p:origin x="1257" y="4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DB0830-C9CD-4D86-A05E-68D2B7D92A8D}" type="datetimeFigureOut">
              <a:rPr lang="en-CA" smtClean="0"/>
              <a:pPr/>
              <a:t>13/02/2017</a:t>
            </a:fld>
            <a:endParaRPr lang="en-CA"/>
          </a:p>
        </p:txBody>
      </p:sp>
      <p:sp>
        <p:nvSpPr>
          <p:cNvPr id="4" name="Slide Image Placeholder 3"/>
          <p:cNvSpPr>
            <a:spLocks noGrp="1" noRot="1" noChangeAspect="1"/>
          </p:cNvSpPr>
          <p:nvPr>
            <p:ph type="sldImg" idx="2"/>
          </p:nvPr>
        </p:nvSpPr>
        <p:spPr>
          <a:xfrm>
            <a:off x="3606800" y="514350"/>
            <a:ext cx="1930400" cy="25717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5C97523-DAE1-4056-9F3A-6C3A48BFB532}" type="slidenum">
              <a:rPr lang="en-CA" smtClean="0"/>
              <a:pPr/>
              <a:t>‹#›</a:t>
            </a:fld>
            <a:endParaRPr lang="en-CA"/>
          </a:p>
        </p:txBody>
      </p:sp>
    </p:spTree>
    <p:extLst>
      <p:ext uri="{BB962C8B-B14F-4D97-AF65-F5344CB8AC3E}">
        <p14:creationId xmlns:p14="http://schemas.microsoft.com/office/powerpoint/2010/main" val="119573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6800" y="514350"/>
            <a:ext cx="1930400" cy="2571750"/>
          </a:xfrm>
        </p:spPr>
      </p:sp>
      <p:sp>
        <p:nvSpPr>
          <p:cNvPr id="3" name="Notes Placeholder 2"/>
          <p:cNvSpPr>
            <a:spLocks noGrp="1"/>
          </p:cNvSpPr>
          <p:nvPr>
            <p:ph type="body" idx="1"/>
          </p:nvPr>
        </p:nvSpPr>
        <p:spPr/>
        <p:txBody>
          <a:bodyPr>
            <a:normAutofit/>
          </a:bodyPr>
          <a:lstStyle/>
          <a:p>
            <a:r>
              <a:rPr lang="en-US" dirty="0" smtClean="0"/>
              <a:t>Peasant Woman – join</a:t>
            </a:r>
            <a:r>
              <a:rPr lang="en-US" baseline="0" dirty="0" smtClean="0"/>
              <a:t> the collective!</a:t>
            </a:r>
          </a:p>
        </p:txBody>
      </p:sp>
      <p:sp>
        <p:nvSpPr>
          <p:cNvPr id="4" name="Slide Number Placeholder 3"/>
          <p:cNvSpPr>
            <a:spLocks noGrp="1"/>
          </p:cNvSpPr>
          <p:nvPr>
            <p:ph type="sldNum" sz="quarter" idx="10"/>
          </p:nvPr>
        </p:nvSpPr>
        <p:spPr/>
        <p:txBody>
          <a:bodyPr/>
          <a:lstStyle/>
          <a:p>
            <a:fld id="{B5C97523-DAE1-4056-9F3A-6C3A48BFB532}" type="slidenum">
              <a:rPr lang="en-CA" smtClean="0"/>
              <a:pPr/>
              <a:t>10</a:t>
            </a:fld>
            <a:endParaRPr lang="en-CA"/>
          </a:p>
        </p:txBody>
      </p:sp>
    </p:spTree>
    <p:extLst>
      <p:ext uri="{BB962C8B-B14F-4D97-AF65-F5344CB8AC3E}">
        <p14:creationId xmlns:p14="http://schemas.microsoft.com/office/powerpoint/2010/main" val="280311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1939:</a:t>
            </a:r>
            <a:r>
              <a:rPr lang="en-US" baseline="0" dirty="0" smtClean="0"/>
              <a:t> </a:t>
            </a:r>
            <a:r>
              <a:rPr lang="en-US" dirty="0" smtClean="0"/>
              <a:t>Perhaps</a:t>
            </a:r>
            <a:r>
              <a:rPr lang="en-US" baseline="0" dirty="0" smtClean="0"/>
              <a:t> </a:t>
            </a:r>
            <a:r>
              <a:rPr lang="en-US" dirty="0" smtClean="0"/>
              <a:t>King thought he looked more impressive</a:t>
            </a:r>
            <a:r>
              <a:rPr lang="en-US" baseline="0" dirty="0" smtClean="0"/>
              <a:t> without another male authority figure in the picture. In any case he used it as a campaign photo in the next election.</a:t>
            </a:r>
            <a:r>
              <a:rPr lang="en-US" dirty="0" smtClean="0"/>
              <a:t> </a:t>
            </a:r>
            <a:endParaRPr lang="en-CA" dirty="0"/>
          </a:p>
        </p:txBody>
      </p:sp>
      <p:sp>
        <p:nvSpPr>
          <p:cNvPr id="4" name="Slide Number Placeholder 3"/>
          <p:cNvSpPr>
            <a:spLocks noGrp="1"/>
          </p:cNvSpPr>
          <p:nvPr>
            <p:ph type="sldNum" sz="quarter" idx="10"/>
          </p:nvPr>
        </p:nvSpPr>
        <p:spPr/>
        <p:txBody>
          <a:bodyPr/>
          <a:lstStyle/>
          <a:p>
            <a:fld id="{B5C97523-DAE1-4056-9F3A-6C3A48BFB532}" type="slidenum">
              <a:rPr lang="en-CA" smtClean="0"/>
              <a:pPr/>
              <a:t>40</a:t>
            </a:fld>
            <a:endParaRPr lang="en-CA"/>
          </a:p>
        </p:txBody>
      </p:sp>
    </p:spTree>
    <p:extLst>
      <p:ext uri="{BB962C8B-B14F-4D97-AF65-F5344CB8AC3E}">
        <p14:creationId xmlns:p14="http://schemas.microsoft.com/office/powerpoint/2010/main" val="105940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7"/>
            <a:ext cx="5829300" cy="1960033"/>
          </a:xfrm>
        </p:spPr>
        <p:txBody>
          <a:bodyPr/>
          <a:lstStyle/>
          <a:p>
            <a:r>
              <a:rPr lang="en-US" smtClean="0"/>
              <a:t>Click to edit Master title style</a:t>
            </a:r>
            <a:endParaRPr lang="en-CA"/>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94"/>
            <a:ext cx="1543050" cy="780203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42900" y="366194"/>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541735" y="387562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42900" y="2133610"/>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3486150" y="2133610"/>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3483776"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6"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7" y="364067"/>
            <a:ext cx="2256235" cy="154940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2681294" y="36407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342907" y="191347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4914C-8CCD-420A-A8FB-4888228CC0DA}" type="datetimeFigureOut">
              <a:rPr lang="en-CA" smtClean="0"/>
              <a:pPr/>
              <a:t>13/02/2017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189A05-D11A-469F-9850-D916C99FE35B}"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342900" y="2133610"/>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342900" y="847514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3724914C-8CCD-420A-A8FB-4888228CC0DA}" type="datetimeFigureOut">
              <a:rPr lang="en-CA" smtClean="0"/>
              <a:pPr/>
              <a:t>13/02/2017</a:t>
            </a:fld>
            <a:endParaRPr lang="en-CA"/>
          </a:p>
        </p:txBody>
      </p:sp>
      <p:sp>
        <p:nvSpPr>
          <p:cNvPr id="5" name="Footer Placeholder 4"/>
          <p:cNvSpPr>
            <a:spLocks noGrp="1"/>
          </p:cNvSpPr>
          <p:nvPr>
            <p:ph type="ftr" sz="quarter" idx="3"/>
          </p:nvPr>
        </p:nvSpPr>
        <p:spPr>
          <a:xfrm>
            <a:off x="2343150" y="847514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914900" y="847514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E189A05-D11A-469F-9850-D916C99FE35B}"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encyclopediaofukraine.com/picturedisplay.asp?linkpath=pic\F\A\Famine_Genocide%20of%201932_3%20victims.jpg&amp;page=pages\F\A\Famine6Genocideof1932hD73.htm&amp;id=25327&amp;pid=4675&amp;tyt=Famine-Genocide%20of%201932&#8211;3&amp;key=Famine-Genocide+of+1932%E2%80%933,+%D0%93%D0%BE%D0%BB%D0%BE%D0%B4%D0%BE%D0%BC%D0%BE%D1%80;+Holodomor"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google.ca/url?url=https://cille85.wordpress.com/2009/04/29/vladimir-lenin-posters/&amp;rct=j&amp;frm=1&amp;q=&amp;esrc=s&amp;sa=U&amp;ei=AjDZVIfIOc3TaNSqgZgL&amp;ved=0CBkQ9QEwAg&amp;usg=AFQjCNFBn6guXAPX6dP0_peKgmV7Xq1q7Q"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oogle.ca/url?url=http://www.usacarry.com/forums/politics/23807-obama-s-face-desecrates-our-flag-wtf.html&amp;rct=j&amp;frm=1&amp;q=&amp;esrc=s&amp;sa=U&amp;ei=Wy_ZVNrBFsKXauDdgNAJ&amp;ved=0CBcQ9QEwAQ&amp;usg=AFQjCNF9tt-b6iV0ndwx_QOIwf_52aqOD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google.ca/url?url=http://russia-eastern-republic.com/2014/06/16/the-stalinist-faith-in-russia-and-eastern-europe/&amp;rct=j&amp;frm=1&amp;q=&amp;esrc=s&amp;sa=U&amp;ei=bCjZVMfTJuuHsQSTwoK4Aw&amp;ved=0CDsQ9QEwEw&amp;usg=AFQjCNH7gKViADrMVy8fWK617QX_YhSM2w"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70443458.weebly.com/uploads/1/7/4/5/17450569/5643859_orig.jpg?389"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google.ca/url?url=http://history1900s.about.com/od/people/ss/Stalin_7.htm&amp;rct=j&amp;frm=1&amp;q=&amp;esrc=s&amp;sa=U&amp;ei=bCjZVMfTJuuHsQSTwoK4Aw&amp;ved=0CCEQ9QEwBg&amp;usg=AFQjCNFrtdWmFChY1tY7uWauADPjLuHUMQ"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70443458.weebly.com/uploads/1/7/4/5/17450569/394576362_orig.jpg?196"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en.wikipedia.org/wiki/Konni_Zilliacus" TargetMode="External"/><Relationship Id="rId2" Type="http://schemas.openxmlformats.org/officeDocument/2006/relationships/hyperlink" Target="http://en.wikiquote.org/wiki/Friedrich_Hayek"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981200"/>
            <a:ext cx="6800205" cy="6001643"/>
          </a:xfrm>
          <a:prstGeom prst="rect">
            <a:avLst/>
          </a:prstGeom>
          <a:noFill/>
        </p:spPr>
        <p:txBody>
          <a:bodyPr wrap="square" rtlCol="0">
            <a:spAutoFit/>
          </a:bodyPr>
          <a:lstStyle/>
          <a:p>
            <a:r>
              <a:rPr lang="en-US" sz="2400" dirty="0" smtClean="0"/>
              <a:t>The “</a:t>
            </a:r>
            <a:r>
              <a:rPr lang="en-US" sz="2400" dirty="0" err="1" smtClean="0"/>
              <a:t>isms”faced</a:t>
            </a:r>
            <a:r>
              <a:rPr lang="en-US" sz="2400" dirty="0" smtClean="0"/>
              <a:t> by Orwell:</a:t>
            </a:r>
          </a:p>
          <a:p>
            <a:endParaRPr lang="en-US" sz="2400" dirty="0" smtClean="0"/>
          </a:p>
          <a:p>
            <a:r>
              <a:rPr lang="en-US" sz="2400" dirty="0" smtClean="0"/>
              <a:t>Capitalism			</a:t>
            </a:r>
            <a:r>
              <a:rPr lang="en-US" sz="2400" i="1" dirty="0" smtClean="0"/>
              <a:t>Down and Out in Paris 				and London</a:t>
            </a:r>
            <a:endParaRPr lang="en-US" sz="2400" dirty="0" smtClean="0"/>
          </a:p>
          <a:p>
            <a:r>
              <a:rPr lang="en-US" sz="2400" dirty="0" smtClean="0"/>
              <a:t>	</a:t>
            </a:r>
          </a:p>
          <a:p>
            <a:r>
              <a:rPr lang="en-US" sz="2400" dirty="0" smtClean="0"/>
              <a:t>Totalitarianism/</a:t>
            </a:r>
            <a:r>
              <a:rPr lang="en-US" sz="2400" dirty="0" err="1" smtClean="0"/>
              <a:t>Statism</a:t>
            </a:r>
            <a:r>
              <a:rPr lang="en-US" sz="2400" dirty="0" smtClean="0"/>
              <a:t>:</a:t>
            </a:r>
          </a:p>
          <a:p>
            <a:r>
              <a:rPr lang="en-US" sz="2400" dirty="0" smtClean="0"/>
              <a:t>Communism/Stalinism	</a:t>
            </a:r>
            <a:r>
              <a:rPr lang="en-US" sz="2400" i="1" dirty="0" smtClean="0"/>
              <a:t>Animal Farm</a:t>
            </a:r>
            <a:endParaRPr lang="en-US" sz="2400" dirty="0" smtClean="0"/>
          </a:p>
          <a:p>
            <a:endParaRPr lang="en-US" sz="2400" dirty="0" smtClean="0"/>
          </a:p>
          <a:p>
            <a:r>
              <a:rPr lang="en-US" sz="2400" dirty="0" smtClean="0"/>
              <a:t>Fascism/Nationalism		</a:t>
            </a:r>
            <a:r>
              <a:rPr lang="en-US" sz="2400" i="1" dirty="0" smtClean="0"/>
              <a:t>Homage to Catalonia; 				1984; </a:t>
            </a:r>
            <a:r>
              <a:rPr lang="en-US" sz="2400" dirty="0" smtClean="0"/>
              <a:t>“Notes on 					Nationalism”</a:t>
            </a:r>
          </a:p>
          <a:p>
            <a:endParaRPr lang="en-US" sz="2400" dirty="0" smtClean="0"/>
          </a:p>
          <a:p>
            <a:r>
              <a:rPr lang="en-US" sz="2400" dirty="0" smtClean="0"/>
              <a:t>Democratic Socialism		“The Lion and the 					Unicorn: Socialism and 				the English  Genius”;</a:t>
            </a:r>
          </a:p>
          <a:p>
            <a:r>
              <a:rPr lang="en-US" sz="2400" i="1" dirty="0" smtClean="0"/>
              <a:t>				The Road to </a:t>
            </a:r>
            <a:r>
              <a:rPr lang="en-US" sz="2400" i="1" dirty="0" err="1" smtClean="0"/>
              <a:t>Wigan</a:t>
            </a:r>
            <a:r>
              <a:rPr lang="en-US" sz="2400" i="1" dirty="0" smtClean="0"/>
              <a:t> Pier</a:t>
            </a:r>
            <a:endParaRPr lang="en-CA"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HWS\Desktop\propaganda2.jpg"/>
          <p:cNvPicPr>
            <a:picLocks noChangeAspect="1" noChangeArrowheads="1"/>
          </p:cNvPicPr>
          <p:nvPr/>
        </p:nvPicPr>
        <p:blipFill>
          <a:blip r:embed="rId3" cstate="print"/>
          <a:srcRect/>
          <a:stretch>
            <a:fillRect/>
          </a:stretch>
        </p:blipFill>
        <p:spPr bwMode="auto">
          <a:xfrm>
            <a:off x="762000" y="609600"/>
            <a:ext cx="5264658" cy="7467600"/>
          </a:xfrm>
          <a:prstGeom prst="rect">
            <a:avLst/>
          </a:prstGeom>
          <a:noFill/>
        </p:spPr>
      </p:pic>
      <p:sp>
        <p:nvSpPr>
          <p:cNvPr id="3" name="Rectangle 2"/>
          <p:cNvSpPr/>
          <p:nvPr/>
        </p:nvSpPr>
        <p:spPr>
          <a:xfrm>
            <a:off x="914400" y="8305808"/>
            <a:ext cx="5486400" cy="461665"/>
          </a:xfrm>
          <a:prstGeom prst="rect">
            <a:avLst/>
          </a:prstGeom>
        </p:spPr>
        <p:txBody>
          <a:bodyPr wrap="square">
            <a:spAutoFit/>
          </a:bodyPr>
          <a:lstStyle/>
          <a:p>
            <a:r>
              <a:rPr lang="en-US" sz="2400" b="1" dirty="0" smtClean="0"/>
              <a:t>Peasant Woman – join</a:t>
            </a:r>
            <a:r>
              <a:rPr lang="en-US" sz="2400" b="1" baseline="0" dirty="0" smtClean="0"/>
              <a:t> the collective!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RHWS\Desktop\propaganda5.jpg"/>
          <p:cNvPicPr>
            <a:picLocks noChangeAspect="1" noChangeArrowheads="1"/>
          </p:cNvPicPr>
          <p:nvPr/>
        </p:nvPicPr>
        <p:blipFill>
          <a:blip r:embed="rId2" cstate="print"/>
          <a:srcRect/>
          <a:stretch>
            <a:fillRect/>
          </a:stretch>
        </p:blipFill>
        <p:spPr bwMode="auto">
          <a:xfrm>
            <a:off x="838200" y="1676407"/>
            <a:ext cx="5617846" cy="39036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RHWS\Desktop\propaganda6.jpg"/>
          <p:cNvPicPr>
            <a:picLocks noChangeAspect="1" noChangeArrowheads="1"/>
          </p:cNvPicPr>
          <p:nvPr/>
        </p:nvPicPr>
        <p:blipFill>
          <a:blip r:embed="rId2" cstate="print"/>
          <a:srcRect/>
          <a:stretch>
            <a:fillRect/>
          </a:stretch>
        </p:blipFill>
        <p:spPr bwMode="auto">
          <a:xfrm>
            <a:off x="1219199" y="909182"/>
            <a:ext cx="4655823" cy="701561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762002" y="2536451"/>
            <a:ext cx="5413661" cy="32316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Holodomor</a:t>
            </a:r>
          </a:p>
          <a:p>
            <a:pPr marL="0" marR="0" lvl="0" indent="0" algn="l" defTabSz="914400" rtl="0" eaLnBrk="1" fontAlgn="base" latinLnBrk="0" hangingPunct="1">
              <a:lnSpc>
                <a:spcPct val="100000"/>
              </a:lnSpc>
              <a:spcBef>
                <a:spcPct val="0"/>
              </a:spcBef>
              <a:spcAft>
                <a:spcPct val="0"/>
              </a:spcAft>
              <a:buClrTx/>
              <a:buSzTx/>
              <a:buFontTx/>
              <a:buNone/>
              <a:tabLst/>
            </a:pPr>
            <a:endParaRPr lang="en-US" sz="8800" dirty="0">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0336" y="4387334"/>
            <a:ext cx="2648674" cy="461665"/>
          </a:xfrm>
          <a:prstGeom prst="rect">
            <a:avLst/>
          </a:prstGeom>
        </p:spPr>
        <p:txBody>
          <a:bodyPr wrap="none">
            <a:spAutoFit/>
          </a:bodyPr>
          <a:lstStyle/>
          <a:p>
            <a:r>
              <a:rPr lang="en-US" sz="2400" dirty="0" smtClean="0">
                <a:latin typeface="Calibri" pitchFamily="34" charset="0"/>
                <a:cs typeface="Times New Roman" pitchFamily="18" charset="0"/>
              </a:rPr>
              <a:t>Death </a:t>
            </a:r>
            <a:r>
              <a:rPr lang="en-US" sz="2400" dirty="0">
                <a:latin typeface="Calibri" pitchFamily="34" charset="0"/>
                <a:cs typeface="Times New Roman" pitchFamily="18" charset="0"/>
              </a:rPr>
              <a:t>by </a:t>
            </a:r>
            <a:r>
              <a:rPr lang="en-US" sz="2400" dirty="0" smtClean="0">
                <a:latin typeface="Calibri" pitchFamily="34" charset="0"/>
                <a:cs typeface="Times New Roman" pitchFamily="18" charset="0"/>
              </a:rPr>
              <a:t>Starvation</a:t>
            </a:r>
            <a:endParaRPr lang="en-CA" sz="2400" dirty="0"/>
          </a:p>
        </p:txBody>
      </p:sp>
    </p:spTree>
    <p:extLst>
      <p:ext uri="{BB962C8B-B14F-4D97-AF65-F5344CB8AC3E}">
        <p14:creationId xmlns:p14="http://schemas.microsoft.com/office/powerpoint/2010/main" val="3541193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685801"/>
            <a:ext cx="6200774" cy="7832556"/>
          </a:xfrm>
          <a:prstGeom prst="rect">
            <a:avLst/>
          </a:prstGeom>
        </p:spPr>
      </p:pic>
    </p:spTree>
    <p:extLst>
      <p:ext uri="{BB962C8B-B14F-4D97-AF65-F5344CB8AC3E}">
        <p14:creationId xmlns:p14="http://schemas.microsoft.com/office/powerpoint/2010/main" val="1115706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 Victims of the Famine-Genocide of 1932-3 in Ukraine.">
            <a:hlinkClick r:id="rId2"/>
          </p:cNvPr>
          <p:cNvPicPr>
            <a:picLocks noChangeAspect="1" noChangeArrowheads="1"/>
          </p:cNvPicPr>
          <p:nvPr/>
        </p:nvPicPr>
        <p:blipFill>
          <a:blip r:embed="rId3" cstate="print"/>
          <a:srcRect/>
          <a:stretch>
            <a:fillRect/>
          </a:stretch>
        </p:blipFill>
        <p:spPr bwMode="auto">
          <a:xfrm>
            <a:off x="266525" y="2514600"/>
            <a:ext cx="6591477" cy="3962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RHWS\Desktop\holodomor2.jpg"/>
          <p:cNvPicPr>
            <a:picLocks noChangeAspect="1" noChangeArrowheads="1"/>
          </p:cNvPicPr>
          <p:nvPr/>
        </p:nvPicPr>
        <p:blipFill>
          <a:blip r:embed="rId2" cstate="print"/>
          <a:srcRect/>
          <a:stretch>
            <a:fillRect/>
          </a:stretch>
        </p:blipFill>
        <p:spPr bwMode="auto">
          <a:xfrm>
            <a:off x="3933" y="1828806"/>
            <a:ext cx="6854071" cy="472439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381000"/>
            <a:ext cx="6858000"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If she could have spoken her thoughts, it would have been to say that this was not what they had aimed </a:t>
            </a:r>
            <a:br>
              <a:rPr kumimoji="0" lang="en-CA"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br>
            <a:r>
              <a:rPr kumimoji="0" lang="en-CA"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at when they had set themselves years ago to work for the overthrow of the human race. These scenes of terror and slaughter were not what they had looked forward to on that night when old Major first stirred them to rebellion. If she herself had had any picture of the future, it had been of a society of animals set free from hunger and the whip, all equal, each working according to his capacity, the strong protecting the weak, as she had protected the lost brood of ducklings with her foreleg on the night of Major's speech. Instead--she did not know why--they had come to a time when no one dared speak his mind, when fierce, growling dogs roamed everywhere, and when you had to watch your comrades torn to pieces after confessing to shocking crimes. There was no thought of rebellion or disobedience in her mind. She knew that, even as things were, they were far better off than they had been in the days of Jones, and that before all else it was needful to prevent the return of the human beings. Whatever happened she would remain faithful, work hard, carry out the orders that were given to her, and accept the leadership of Napoleon. But still, it was not for this that she and all the other animals had hoped and toiled. It was not for this that they had built the windmill and faced the bullets of Jones's gun. Such were her thoughts, though she lacked the words to express them.</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4191000"/>
            <a:ext cx="2641813" cy="830997"/>
          </a:xfrm>
          <a:prstGeom prst="rect">
            <a:avLst/>
          </a:prstGeom>
          <a:noFill/>
        </p:spPr>
        <p:txBody>
          <a:bodyPr wrap="none" rtlCol="0">
            <a:spAutoFit/>
          </a:bodyPr>
          <a:lstStyle/>
          <a:p>
            <a:r>
              <a:rPr lang="en-US" sz="2400" dirty="0" smtClean="0"/>
              <a:t>“Beasts of England”</a:t>
            </a:r>
          </a:p>
          <a:p>
            <a:r>
              <a:rPr lang="en-US" sz="2400" dirty="0"/>
              <a:t>	</a:t>
            </a:r>
            <a:r>
              <a:rPr lang="en-US" sz="2400" dirty="0" smtClean="0"/>
              <a:t>	7-8</a:t>
            </a:r>
            <a:endParaRPr lang="en-CA" sz="2400" dirty="0"/>
          </a:p>
        </p:txBody>
      </p:sp>
      <p:sp>
        <p:nvSpPr>
          <p:cNvPr id="3" name="Rectangle 2"/>
          <p:cNvSpPr/>
          <p:nvPr/>
        </p:nvSpPr>
        <p:spPr>
          <a:xfrm>
            <a:off x="0" y="-4704898"/>
            <a:ext cx="6858000" cy="5491247"/>
          </a:xfrm>
          <a:prstGeom prst="rect">
            <a:avLst/>
          </a:prstGeom>
        </p:spPr>
        <p:txBody>
          <a:bodyPr wrap="square">
            <a:spAutoFit/>
          </a:bodyPr>
          <a:lstStyle/>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9715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81" y="2667000"/>
            <a:ext cx="6672019" cy="461665"/>
          </a:xfrm>
          <a:prstGeom prst="rect">
            <a:avLst/>
          </a:prstGeom>
          <a:noFill/>
        </p:spPr>
        <p:txBody>
          <a:bodyPr wrap="none" rtlCol="0">
            <a:spAutoFit/>
          </a:bodyPr>
          <a:lstStyle/>
          <a:p>
            <a:r>
              <a:rPr lang="en-US" sz="2400" dirty="0" smtClean="0"/>
              <a:t>Hannah Arendt, </a:t>
            </a:r>
            <a:r>
              <a:rPr lang="en-US" sz="2400" i="1" dirty="0" smtClean="0"/>
              <a:t>The Origins of Totalitarianism</a:t>
            </a:r>
            <a:r>
              <a:rPr lang="en-US" sz="2400" dirty="0" smtClean="0"/>
              <a:t>, 1951</a:t>
            </a:r>
            <a:endParaRPr lang="en-CA" sz="2400" dirty="0"/>
          </a:p>
        </p:txBody>
      </p:sp>
      <p:sp>
        <p:nvSpPr>
          <p:cNvPr id="3" name="TextBox 2"/>
          <p:cNvSpPr txBox="1"/>
          <p:nvPr/>
        </p:nvSpPr>
        <p:spPr>
          <a:xfrm>
            <a:off x="1143000" y="4419600"/>
            <a:ext cx="4403963" cy="461665"/>
          </a:xfrm>
          <a:prstGeom prst="rect">
            <a:avLst/>
          </a:prstGeom>
          <a:noFill/>
        </p:spPr>
        <p:txBody>
          <a:bodyPr wrap="none" rtlCol="0">
            <a:spAutoFit/>
          </a:bodyPr>
          <a:lstStyle/>
          <a:p>
            <a:r>
              <a:rPr lang="en-US" sz="2400" dirty="0" smtClean="0"/>
              <a:t>Timothy Snyder, </a:t>
            </a:r>
            <a:r>
              <a:rPr lang="en-US" sz="2400" i="1" dirty="0" err="1" smtClean="0"/>
              <a:t>Bloodlands</a:t>
            </a:r>
            <a:r>
              <a:rPr lang="en-US" sz="2400" dirty="0" smtClean="0"/>
              <a:t>, 2010</a:t>
            </a:r>
            <a:endParaRPr lang="en-CA" sz="2400" dirty="0"/>
          </a:p>
        </p:txBody>
      </p:sp>
      <p:sp>
        <p:nvSpPr>
          <p:cNvPr id="4" name="Rectangle 3"/>
          <p:cNvSpPr/>
          <p:nvPr/>
        </p:nvSpPr>
        <p:spPr>
          <a:xfrm>
            <a:off x="893090" y="6172200"/>
            <a:ext cx="5257800" cy="461665"/>
          </a:xfrm>
          <a:prstGeom prst="rect">
            <a:avLst/>
          </a:prstGeom>
        </p:spPr>
        <p:txBody>
          <a:bodyPr wrap="square">
            <a:spAutoFit/>
          </a:bodyPr>
          <a:lstStyle/>
          <a:p>
            <a:r>
              <a:rPr lang="en-CA" sz="2400" dirty="0"/>
              <a:t>“The Confession,”  Costa-</a:t>
            </a:r>
            <a:r>
              <a:rPr lang="en-CA" sz="2400" dirty="0" err="1"/>
              <a:t>Gavros</a:t>
            </a:r>
            <a:r>
              <a:rPr lang="en-CA" sz="2400" dirty="0"/>
              <a:t>, 1970</a:t>
            </a:r>
          </a:p>
        </p:txBody>
      </p:sp>
    </p:spTree>
    <p:extLst>
      <p:ext uri="{BB962C8B-B14F-4D97-AF65-F5344CB8AC3E}">
        <p14:creationId xmlns:p14="http://schemas.microsoft.com/office/powerpoint/2010/main" val="1148290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5618"/>
            <a:ext cx="7086600" cy="11020966"/>
          </a:xfrm>
          <a:prstGeom prst="rect">
            <a:avLst/>
          </a:prstGeom>
        </p:spPr>
        <p:txBody>
          <a:bodyPr wrap="square">
            <a:spAutoFit/>
          </a:bodyPr>
          <a:lstStyle/>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smtClean="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endParaRPr lang="en-CA" sz="2400" b="1" dirty="0">
              <a:latin typeface="Arial" panose="020B0604020202020204" pitchFamily="34" charset="0"/>
              <a:ea typeface="Calibri" panose="020F0502020204030204" pitchFamily="34" charset="0"/>
              <a:cs typeface="Times New Roman" panose="02020603050405020304" pitchFamily="18" charset="0"/>
            </a:endParaRPr>
          </a:p>
          <a:p>
            <a:pPr marR="171450">
              <a:lnSpc>
                <a:spcPts val="1500"/>
              </a:lnSpc>
              <a:spcAft>
                <a:spcPts val="800"/>
              </a:spcAft>
            </a:pPr>
            <a:r>
              <a:rPr lang="en-CA" sz="2400" b="1" dirty="0" smtClean="0">
                <a:latin typeface="Arial" panose="020B0604020202020204" pitchFamily="34" charset="0"/>
                <a:ea typeface="Calibri" panose="020F0502020204030204" pitchFamily="34" charset="0"/>
                <a:cs typeface="Times New Roman" panose="02020603050405020304" pitchFamily="18" charset="0"/>
              </a:rPr>
              <a:t>The </a:t>
            </a:r>
            <a:r>
              <a:rPr lang="en-CA" sz="2400" b="1" dirty="0">
                <a:latin typeface="Arial" panose="020B0604020202020204" pitchFamily="34" charset="0"/>
                <a:ea typeface="Calibri" panose="020F0502020204030204" pitchFamily="34" charset="0"/>
                <a:cs typeface="Times New Roman" panose="02020603050405020304" pitchFamily="18" charset="0"/>
              </a:rPr>
              <a:t>International</a:t>
            </a:r>
            <a:r>
              <a:rPr lang="en-CA" dirty="0">
                <a:latin typeface="Calibri" panose="020F0502020204030204" pitchFamily="34" charset="0"/>
                <a:ea typeface="Calibri" panose="020F0502020204030204" pitchFamily="34" charset="0"/>
                <a:cs typeface="Times New Roman" panose="02020603050405020304" pitchFamily="18" charset="0"/>
              </a:rPr>
              <a:t> </a:t>
            </a:r>
          </a:p>
          <a:p>
            <a:r>
              <a:rPr lang="en-CA" dirty="0">
                <a:latin typeface="Calibri" panose="020F0502020204030204" pitchFamily="34" charset="0"/>
                <a:ea typeface="Calibri" panose="020F0502020204030204" pitchFamily="34" charset="0"/>
                <a:cs typeface="Times New Roman" panose="02020603050405020304" pitchFamily="18" charset="0"/>
              </a:rPr>
              <a:t>No more deluded by reaction</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On tyrants only we’ll make war</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The soldiers too will take strike action</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They’ll break ranks and fight no more</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And if those cannibals keep trying</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To sacrifice us to their pride</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They soon shall hear the bullets flying</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We’ll shoot the generals on our own side.</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No saviour from on high delivers</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No faith have we in prince or peer</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Our own right hand the chains must shiver</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Chains of hatred, greed and fear</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err="1">
                <a:latin typeface="Calibri" panose="020F0502020204030204" pitchFamily="34" charset="0"/>
                <a:ea typeface="Calibri" panose="020F0502020204030204" pitchFamily="34" charset="0"/>
                <a:cs typeface="Times New Roman" panose="02020603050405020304" pitchFamily="18" charset="0"/>
              </a:rPr>
              <a:t>E’er</a:t>
            </a:r>
            <a:r>
              <a:rPr lang="en-CA" dirty="0">
                <a:latin typeface="Calibri" panose="020F0502020204030204" pitchFamily="34" charset="0"/>
                <a:ea typeface="Calibri" panose="020F0502020204030204" pitchFamily="34" charset="0"/>
                <a:cs typeface="Times New Roman" panose="02020603050405020304" pitchFamily="18" charset="0"/>
              </a:rPr>
              <a:t> the thieves will out with their booty</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And give to all a happier lot.</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Each at the forge must do their duty</a:t>
            </a:r>
            <a:br>
              <a:rPr lang="en-CA" dirty="0">
                <a:latin typeface="Calibri" panose="020F0502020204030204" pitchFamily="34" charset="0"/>
                <a:ea typeface="Calibri" panose="020F0502020204030204" pitchFamily="34" charset="0"/>
                <a:cs typeface="Times New Roman" panose="02020603050405020304" pitchFamily="18" charset="0"/>
              </a:rPr>
            </a:br>
            <a:r>
              <a:rPr lang="en-CA" dirty="0">
                <a:latin typeface="Calibri" panose="020F0502020204030204" pitchFamily="34" charset="0"/>
                <a:ea typeface="Calibri" panose="020F0502020204030204" pitchFamily="34" charset="0"/>
                <a:cs typeface="Times New Roman" panose="02020603050405020304" pitchFamily="18" charset="0"/>
              </a:rPr>
              <a:t>And we’ll strike while the iron is hot.</a:t>
            </a:r>
          </a:p>
          <a:p>
            <a:r>
              <a:rPr lang="en-CA" dirty="0">
                <a:latin typeface="Calibri" panose="020F0502020204030204" pitchFamily="34" charset="0"/>
                <a:ea typeface="Calibri" panose="020F0502020204030204" pitchFamily="34" charset="0"/>
                <a:cs typeface="Times New Roman" panose="02020603050405020304" pitchFamily="18" charset="0"/>
              </a:rPr>
              <a:t> </a:t>
            </a:r>
          </a:p>
          <a:p>
            <a:r>
              <a:rPr lang="en-CA" dirty="0" smtClean="0">
                <a:latin typeface="Calibri" panose="020F0502020204030204" pitchFamily="34" charset="0"/>
                <a:ea typeface="Calibri" panose="020F0502020204030204" pitchFamily="34" charset="0"/>
                <a:cs typeface="Times New Roman" panose="02020603050405020304" pitchFamily="18" charset="0"/>
              </a:rPr>
              <a:t>A</a:t>
            </a:r>
            <a:r>
              <a:rPr lang="en-CA" dirty="0" smtClean="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rise </a:t>
            </a: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ye workers from your slumbers</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Arise ye prisoners of want</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For reason in revolt now thunders</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And at last ends the age of cant.</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Away with all your superstitions</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Servile masses arise, arise</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We’ll change henceforth the old tradition</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And spurn the dust to win the prize.</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i="1"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Refrain:</a:t>
            </a: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 </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So comrades, come rally</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And the last fight let us face</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t>The Internationale unites the human race.</a:t>
            </a:r>
            <a:br>
              <a:rPr lang="en-CA" dirty="0">
                <a:solidFill>
                  <a:srgbClr val="330000"/>
                </a:solidFill>
                <a:latin typeface="Times New Roman" panose="02020603050405020304" pitchFamily="18" charset="0"/>
                <a:ea typeface="Times New Roman" panose="02020603050405020304" pitchFamily="18" charset="0"/>
                <a:cs typeface="Times New Roman" panose="02020603050405020304" pitchFamily="18" charset="0"/>
              </a:rPr>
            </a:br>
            <a:endParaRPr lang="en-CA" dirty="0"/>
          </a:p>
        </p:txBody>
      </p:sp>
    </p:spTree>
    <p:extLst>
      <p:ext uri="{BB962C8B-B14F-4D97-AF65-F5344CB8AC3E}">
        <p14:creationId xmlns:p14="http://schemas.microsoft.com/office/powerpoint/2010/main" val="789696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711200"/>
            <a:ext cx="5867400" cy="7823199"/>
          </a:xfrm>
          <a:prstGeom prst="rect">
            <a:avLst/>
          </a:prstGeom>
        </p:spPr>
      </p:pic>
    </p:spTree>
    <p:extLst>
      <p:ext uri="{BB962C8B-B14F-4D97-AF65-F5344CB8AC3E}">
        <p14:creationId xmlns:p14="http://schemas.microsoft.com/office/powerpoint/2010/main" val="2908155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encrypted-tbn3.gstatic.com/images?q=tbn:ANd9GcTrWmZfXuRLkpHgHNitwVQPWVwOtzTn-Kuk5XdlZ8V-Zt5wuR7xLrgjTYrx">
            <a:hlinkClick r:id="rId2"/>
          </p:cNvPr>
          <p:cNvPicPr>
            <a:picLocks noChangeAspect="1" noChangeArrowheads="1"/>
          </p:cNvPicPr>
          <p:nvPr/>
        </p:nvPicPr>
        <p:blipFill>
          <a:blip r:embed="rId3" cstate="print"/>
          <a:srcRect/>
          <a:stretch>
            <a:fillRect/>
          </a:stretch>
        </p:blipFill>
        <p:spPr bwMode="auto">
          <a:xfrm>
            <a:off x="457206" y="1752600"/>
            <a:ext cx="6248394" cy="6248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encrypted-tbn3.gstatic.com/images?q=tbn:ANd9GcSDN6lYFBeC7Qg5CzCtIogAHLgpCEdJZreg7jRoM0oWTHUFwzCtPQlBjdw">
            <a:hlinkClick r:id="rId2"/>
          </p:cNvPr>
          <p:cNvPicPr>
            <a:picLocks noChangeAspect="1" noChangeArrowheads="1"/>
          </p:cNvPicPr>
          <p:nvPr/>
        </p:nvPicPr>
        <p:blipFill>
          <a:blip r:embed="rId3" cstate="print"/>
          <a:srcRect/>
          <a:stretch>
            <a:fillRect/>
          </a:stretch>
        </p:blipFill>
        <p:spPr bwMode="auto">
          <a:xfrm>
            <a:off x="838200" y="1371600"/>
            <a:ext cx="5181600" cy="750668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C:\Users\RHWS\Desktop\stalin1.jpg"/>
          <p:cNvPicPr>
            <a:picLocks noChangeAspect="1" noChangeArrowheads="1"/>
          </p:cNvPicPr>
          <p:nvPr/>
        </p:nvPicPr>
        <p:blipFill>
          <a:blip r:embed="rId2" cstate="print"/>
          <a:srcRect/>
          <a:stretch>
            <a:fillRect/>
          </a:stretch>
        </p:blipFill>
        <p:spPr bwMode="auto">
          <a:xfrm>
            <a:off x="1447802" y="1447801"/>
            <a:ext cx="4331537" cy="571831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encrypted-tbn3.gstatic.com/images?q=tbn:ANd9GcRyy4gjdii-HkKn27UBPbuVBTeeak-0PNZteqw7dCuTH5iLKKH84vqZfZk">
            <a:hlinkClick r:id="rId2"/>
          </p:cNvPr>
          <p:cNvPicPr>
            <a:picLocks noChangeAspect="1" noChangeArrowheads="1"/>
          </p:cNvPicPr>
          <p:nvPr/>
        </p:nvPicPr>
        <p:blipFill>
          <a:blip r:embed="rId3" cstate="print"/>
          <a:srcRect/>
          <a:stretch>
            <a:fillRect/>
          </a:stretch>
        </p:blipFill>
        <p:spPr bwMode="auto">
          <a:xfrm>
            <a:off x="533401" y="2286000"/>
            <a:ext cx="5608538" cy="3962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5" descr="Picture">
            <a:hlinkClick r:id="rId2"/>
          </p:cNvPr>
          <p:cNvPicPr>
            <a:picLocks noChangeAspect="1" noChangeArrowheads="1"/>
          </p:cNvPicPr>
          <p:nvPr/>
        </p:nvPicPr>
        <p:blipFill>
          <a:blip r:embed="rId3" cstate="print"/>
          <a:srcRect/>
          <a:stretch>
            <a:fillRect/>
          </a:stretch>
        </p:blipFill>
        <p:spPr bwMode="auto">
          <a:xfrm>
            <a:off x="229637" y="2133600"/>
            <a:ext cx="6387333" cy="4038600"/>
          </a:xfrm>
          <a:prstGeom prst="rect">
            <a:avLst/>
          </a:prstGeom>
          <a:noFill/>
        </p:spPr>
      </p:pic>
      <p:sp>
        <p:nvSpPr>
          <p:cNvPr id="5" name="TextBox 4"/>
          <p:cNvSpPr txBox="1"/>
          <p:nvPr/>
        </p:nvSpPr>
        <p:spPr>
          <a:xfrm>
            <a:off x="381000" y="7467600"/>
            <a:ext cx="6172200" cy="1077218"/>
          </a:xfrm>
          <a:prstGeom prst="rect">
            <a:avLst/>
          </a:prstGeom>
          <a:noFill/>
        </p:spPr>
        <p:txBody>
          <a:bodyPr wrap="square" rtlCol="0">
            <a:spAutoFit/>
          </a:bodyPr>
          <a:lstStyle/>
          <a:p>
            <a:r>
              <a:rPr lang="en-CA" sz="3200" dirty="0" smtClean="0"/>
              <a:t>“Great Stalin, he leads with the friendship of the people of USSR!" </a:t>
            </a:r>
            <a:endParaRPr lang="en-CA"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s://encrypted-tbn2.gstatic.com/images?q=tbn:ANd9GcQ23OKeb8S3D65i7wOCudQSmr_vHd4KOW1KrQGOaeTpKFZVPa9FvP3uwPe6">
            <a:hlinkClick r:id="rId2"/>
          </p:cNvPr>
          <p:cNvPicPr>
            <a:picLocks noChangeAspect="1" noChangeArrowheads="1"/>
          </p:cNvPicPr>
          <p:nvPr/>
        </p:nvPicPr>
        <p:blipFill>
          <a:blip r:embed="rId3" cstate="print"/>
          <a:srcRect/>
          <a:stretch>
            <a:fillRect/>
          </a:stretch>
        </p:blipFill>
        <p:spPr bwMode="auto">
          <a:xfrm>
            <a:off x="1676402" y="1600200"/>
            <a:ext cx="3691725" cy="51816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Picture">
            <a:hlinkClick r:id="rId2"/>
          </p:cNvPr>
          <p:cNvPicPr>
            <a:picLocks noChangeAspect="1" noChangeArrowheads="1"/>
          </p:cNvPicPr>
          <p:nvPr/>
        </p:nvPicPr>
        <p:blipFill>
          <a:blip r:embed="rId3" cstate="print"/>
          <a:srcRect/>
          <a:stretch>
            <a:fillRect/>
          </a:stretch>
        </p:blipFill>
        <p:spPr bwMode="auto">
          <a:xfrm>
            <a:off x="1371602" y="381000"/>
            <a:ext cx="4447907" cy="6477000"/>
          </a:xfrm>
          <a:prstGeom prst="rect">
            <a:avLst/>
          </a:prstGeom>
          <a:noFill/>
        </p:spPr>
      </p:pic>
      <p:sp>
        <p:nvSpPr>
          <p:cNvPr id="4" name="TextBox 3"/>
          <p:cNvSpPr txBox="1"/>
          <p:nvPr/>
        </p:nvSpPr>
        <p:spPr>
          <a:xfrm>
            <a:off x="457200" y="7315203"/>
            <a:ext cx="6019800" cy="954107"/>
          </a:xfrm>
          <a:prstGeom prst="rect">
            <a:avLst/>
          </a:prstGeom>
          <a:noFill/>
        </p:spPr>
        <p:txBody>
          <a:bodyPr wrap="square" rtlCol="0">
            <a:spAutoFit/>
          </a:bodyPr>
          <a:lstStyle/>
          <a:p>
            <a:r>
              <a:rPr lang="en-CA" sz="2800" dirty="0" smtClean="0"/>
              <a:t>"Stalin's kindness brightens the future of our children!" </a:t>
            </a:r>
            <a:endParaRPr lang="en-CA"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70443458.weebly.com/uploads/1/7/4/5/17450569/9669703_orig.jpg?190"/>
          <p:cNvPicPr>
            <a:picLocks noChangeAspect="1" noChangeArrowheads="1"/>
          </p:cNvPicPr>
          <p:nvPr/>
        </p:nvPicPr>
        <p:blipFill>
          <a:blip r:embed="rId2" cstate="print"/>
          <a:srcRect/>
          <a:stretch>
            <a:fillRect/>
          </a:stretch>
        </p:blipFill>
        <p:spPr bwMode="auto">
          <a:xfrm>
            <a:off x="990600" y="228602"/>
            <a:ext cx="4876800" cy="7301639"/>
          </a:xfrm>
          <a:prstGeom prst="rect">
            <a:avLst/>
          </a:prstGeom>
          <a:noFill/>
        </p:spPr>
      </p:pic>
      <p:sp>
        <p:nvSpPr>
          <p:cNvPr id="5" name="Rectangle 4"/>
          <p:cNvSpPr/>
          <p:nvPr/>
        </p:nvSpPr>
        <p:spPr>
          <a:xfrm>
            <a:off x="381000" y="7772403"/>
            <a:ext cx="6248400" cy="954107"/>
          </a:xfrm>
          <a:prstGeom prst="rect">
            <a:avLst/>
          </a:prstGeom>
        </p:spPr>
        <p:txBody>
          <a:bodyPr wrap="square">
            <a:spAutoFit/>
          </a:bodyPr>
          <a:lstStyle/>
          <a:p>
            <a:r>
              <a:rPr lang="en-CA" sz="2800" dirty="0" smtClean="0"/>
              <a:t>"Thank you to our party and to Stalin for our happy and fun childhood." </a:t>
            </a:r>
            <a:endParaRPr lang="en-CA"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6096000" cy="6124754"/>
          </a:xfrm>
          <a:prstGeom prst="rect">
            <a:avLst/>
          </a:prstGeom>
        </p:spPr>
        <p:txBody>
          <a:bodyPr wrap="square">
            <a:spAutoFit/>
          </a:bodyPr>
          <a:lstStyle/>
          <a:p>
            <a:r>
              <a:rPr lang="en-CA" sz="2800" dirty="0" smtClean="0"/>
              <a:t>Capitalism leads to dole queues, the scramble for markets, and war.  Collectivism leads to concentration camps, leader worship, and war.  There is no way out of this unless a planned economy can somehow be combined with the freedom of the intellect, which can only happen if the concept of right and wrong is restored to politics. </a:t>
            </a:r>
          </a:p>
          <a:p>
            <a:endParaRPr lang="en-CA" sz="2800" dirty="0" smtClean="0"/>
          </a:p>
          <a:p>
            <a:pPr lvl="1"/>
            <a:r>
              <a:rPr lang="en-CA" sz="2800" dirty="0" smtClean="0"/>
              <a:t>Review of </a:t>
            </a:r>
            <a:r>
              <a:rPr lang="en-CA" sz="2800" i="1" dirty="0" smtClean="0"/>
              <a:t>The Road to Serfdom</a:t>
            </a:r>
            <a:r>
              <a:rPr lang="en-CA" sz="2800" dirty="0" smtClean="0"/>
              <a:t> by </a:t>
            </a:r>
            <a:r>
              <a:rPr lang="en-CA" sz="2800" dirty="0" err="1" smtClean="0">
                <a:hlinkClick r:id="rId2" tooltip="Friedrich Hayek"/>
              </a:rPr>
              <a:t>F.A.</a:t>
            </a:r>
            <a:r>
              <a:rPr lang="en-CA" sz="2800" dirty="0" smtClean="0">
                <a:hlinkClick r:id="rId2" tooltip="Friedrich Hayek"/>
              </a:rPr>
              <a:t> Hayek</a:t>
            </a:r>
            <a:r>
              <a:rPr lang="en-CA" sz="2800" dirty="0" smtClean="0"/>
              <a:t> &amp; </a:t>
            </a:r>
            <a:r>
              <a:rPr lang="en-CA" sz="2800" i="1" dirty="0" smtClean="0"/>
              <a:t>The Mirror of the Past</a:t>
            </a:r>
            <a:r>
              <a:rPr lang="en-CA" sz="2800" dirty="0" smtClean="0"/>
              <a:t> by </a:t>
            </a:r>
            <a:r>
              <a:rPr lang="en-CA" sz="2800" dirty="0" smtClean="0">
                <a:hlinkClick r:id="rId3" tooltip="w:Konni Zilliacus"/>
              </a:rPr>
              <a:t>K. </a:t>
            </a:r>
            <a:r>
              <a:rPr lang="en-CA" sz="2800" dirty="0" err="1" smtClean="0">
                <a:hlinkClick r:id="rId3" tooltip="w:Konni Zilliacus"/>
              </a:rPr>
              <a:t>Zilliacus</a:t>
            </a:r>
            <a:r>
              <a:rPr lang="en-CA" sz="2800" dirty="0" smtClean="0"/>
              <a:t>, reviewed in </a:t>
            </a:r>
            <a:r>
              <a:rPr lang="en-CA" sz="2800" i="1" dirty="0" smtClean="0"/>
              <a:t>The Observer</a:t>
            </a:r>
            <a:r>
              <a:rPr lang="en-CA" sz="2800" dirty="0" smtClean="0"/>
              <a:t> (9 April 1944).</a:t>
            </a:r>
            <a:endParaRPr lang="en-CA"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676400"/>
          <a:ext cx="5867400" cy="5910776"/>
        </p:xfrm>
        <a:graphic>
          <a:graphicData uri="http://schemas.openxmlformats.org/drawingml/2006/table">
            <a:tbl>
              <a:tblPr/>
              <a:tblGrid>
                <a:gridCol w="5867400"/>
              </a:tblGrid>
              <a:tr h="5910776">
                <a:tc>
                  <a:txBody>
                    <a:bodyPr/>
                    <a:lstStyle/>
                    <a:p>
                      <a:pPr algn="ctr"/>
                      <a:r>
                        <a:rPr lang="en-CA" sz="3200" dirty="0"/>
                        <a:t>"Every step, play time and lesson</a:t>
                      </a:r>
                      <a:br>
                        <a:rPr lang="en-CA" sz="3200" dirty="0"/>
                      </a:br>
                      <a:r>
                        <a:rPr lang="en-CA" sz="3200" dirty="0"/>
                        <a:t>Is joyful as never before</a:t>
                      </a:r>
                      <a:br>
                        <a:rPr lang="en-CA" sz="3200" dirty="0"/>
                      </a:br>
                      <a:r>
                        <a:rPr lang="en-CA" sz="3200" dirty="0"/>
                        <a:t>Because great Stalin is for the Children</a:t>
                      </a:r>
                      <a:br>
                        <a:rPr lang="en-CA" sz="3200" dirty="0"/>
                      </a:br>
                      <a:r>
                        <a:rPr lang="en-CA" sz="3200" dirty="0"/>
                        <a:t>Our very best friend</a:t>
                      </a:r>
                      <a:br>
                        <a:rPr lang="en-CA" sz="3200" dirty="0"/>
                      </a:br>
                      <a:r>
                        <a:rPr lang="en-CA" sz="3200" dirty="0"/>
                        <a:t>Joyful song, sing it loud</a:t>
                      </a:r>
                      <a:br>
                        <a:rPr lang="en-CA" sz="3200" dirty="0"/>
                      </a:br>
                      <a:r>
                        <a:rPr lang="en-CA" sz="3200" dirty="0"/>
                        <a:t>About our happy childhood</a:t>
                      </a:r>
                      <a:br>
                        <a:rPr lang="en-CA" sz="3200" dirty="0"/>
                      </a:br>
                      <a:r>
                        <a:rPr lang="en-CA" sz="3200" dirty="0"/>
                        <a:t>Thank you great Stalin</a:t>
                      </a:r>
                      <a:br>
                        <a:rPr lang="en-CA" sz="3200" dirty="0"/>
                      </a:br>
                      <a:r>
                        <a:rPr lang="en-CA" sz="3200" dirty="0"/>
                        <a:t>For our wondrous </a:t>
                      </a:r>
                      <a:r>
                        <a:rPr lang="en-CA" sz="3200" dirty="0" smtClean="0"/>
                        <a:t>days“</a:t>
                      </a:r>
                    </a:p>
                    <a:p>
                      <a:pPr algn="ctr"/>
                      <a:r>
                        <a:rPr lang="en-CA" sz="3200" dirty="0"/>
                        <a:t/>
                      </a:r>
                      <a:br>
                        <a:rPr lang="en-CA" sz="3200" dirty="0"/>
                      </a:br>
                      <a:r>
                        <a:rPr lang="en-CA" sz="3200" dirty="0"/>
                        <a:t>~ I. </a:t>
                      </a:r>
                      <a:r>
                        <a:rPr lang="en-CA" sz="3200" dirty="0" err="1"/>
                        <a:t>Dobrovol'skii</a:t>
                      </a:r>
                      <a:r>
                        <a:rPr lang="en-CA" sz="3200" dirty="0"/>
                        <a:t>, </a:t>
                      </a:r>
                      <a:r>
                        <a:rPr lang="en-CA" sz="3200" i="1" dirty="0"/>
                        <a:t>Thank You Great Stalin</a:t>
                      </a:r>
                      <a:endParaRPr lang="en-CA" sz="3200" dirty="0"/>
                    </a:p>
                  </a:txBody>
                  <a:tcPr marL="79930" marR="79930" marT="29308" marB="29308"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2285680"/>
            <a:ext cx="4343400" cy="5334319"/>
          </a:xfrm>
          <a:prstGeom prst="rect">
            <a:avLst/>
          </a:prstGeom>
        </p:spPr>
      </p:pic>
    </p:spTree>
    <p:extLst>
      <p:ext uri="{BB962C8B-B14F-4D97-AF65-F5344CB8AC3E}">
        <p14:creationId xmlns:p14="http://schemas.microsoft.com/office/powerpoint/2010/main" val="3847908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288" y="2611966"/>
            <a:ext cx="6279424" cy="392006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www.tc.umn.edu/~hick0088/classes/csci_2101/trotsky-alt1.jpg"/>
          <p:cNvPicPr>
            <a:picLocks noChangeAspect="1" noChangeArrowheads="1"/>
          </p:cNvPicPr>
          <p:nvPr/>
        </p:nvPicPr>
        <p:blipFill>
          <a:blip r:embed="rId2" cstate="print"/>
          <a:srcRect/>
          <a:stretch>
            <a:fillRect/>
          </a:stretch>
        </p:blipFill>
        <p:spPr bwMode="auto">
          <a:xfrm>
            <a:off x="533400" y="1752600"/>
            <a:ext cx="5973394" cy="4114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77" y="533400"/>
            <a:ext cx="6229351" cy="8305800"/>
          </a:xfrm>
          <a:prstGeom prst="rect">
            <a:avLst/>
          </a:prstGeom>
        </p:spPr>
      </p:pic>
    </p:spTree>
    <p:extLst>
      <p:ext uri="{BB962C8B-B14F-4D97-AF65-F5344CB8AC3E}">
        <p14:creationId xmlns:p14="http://schemas.microsoft.com/office/powerpoint/2010/main" val="3642165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270754"/>
            <a:ext cx="6629400" cy="8839199"/>
          </a:xfrm>
          <a:prstGeom prst="rect">
            <a:avLst/>
          </a:prstGeom>
        </p:spPr>
      </p:pic>
    </p:spTree>
    <p:extLst>
      <p:ext uri="{BB962C8B-B14F-4D97-AF65-F5344CB8AC3E}">
        <p14:creationId xmlns:p14="http://schemas.microsoft.com/office/powerpoint/2010/main" val="2388549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2285680"/>
            <a:ext cx="4343400" cy="5334319"/>
          </a:xfrm>
          <a:prstGeom prst="rect">
            <a:avLst/>
          </a:prstGeom>
        </p:spPr>
      </p:pic>
    </p:spTree>
    <p:extLst>
      <p:ext uri="{BB962C8B-B14F-4D97-AF65-F5344CB8AC3E}">
        <p14:creationId xmlns:p14="http://schemas.microsoft.com/office/powerpoint/2010/main" val="1440654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3962400"/>
            <a:ext cx="2641813" cy="830997"/>
          </a:xfrm>
          <a:prstGeom prst="rect">
            <a:avLst/>
          </a:prstGeom>
          <a:noFill/>
        </p:spPr>
        <p:txBody>
          <a:bodyPr wrap="none" rtlCol="0">
            <a:spAutoFit/>
          </a:bodyPr>
          <a:lstStyle/>
          <a:p>
            <a:r>
              <a:rPr lang="en-US" sz="2400" dirty="0" smtClean="0"/>
              <a:t>“Beasts of England”</a:t>
            </a:r>
          </a:p>
          <a:p>
            <a:r>
              <a:rPr lang="en-US" sz="2400" dirty="0"/>
              <a:t>	</a:t>
            </a:r>
            <a:r>
              <a:rPr lang="en-US" sz="2400" dirty="0" smtClean="0"/>
              <a:t>	60</a:t>
            </a:r>
            <a:endParaRPr lang="en-CA" sz="2400" dirty="0"/>
          </a:p>
        </p:txBody>
      </p:sp>
    </p:spTree>
    <p:extLst>
      <p:ext uri="{BB962C8B-B14F-4D97-AF65-F5344CB8AC3E}">
        <p14:creationId xmlns:p14="http://schemas.microsoft.com/office/powerpoint/2010/main" val="4204920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547" y="2667000"/>
            <a:ext cx="4821705" cy="1200329"/>
          </a:xfrm>
          <a:prstGeom prst="rect">
            <a:avLst/>
          </a:prstGeom>
          <a:noFill/>
        </p:spPr>
        <p:txBody>
          <a:bodyPr wrap="none" rtlCol="0">
            <a:spAutoFit/>
          </a:bodyPr>
          <a:lstStyle/>
          <a:p>
            <a:r>
              <a:rPr lang="en-US" sz="2400" dirty="0" smtClean="0"/>
              <a:t>“I was totally against the war in Iraq.”</a:t>
            </a:r>
          </a:p>
          <a:p>
            <a:endParaRPr lang="en-US" sz="2400" dirty="0"/>
          </a:p>
          <a:p>
            <a:r>
              <a:rPr lang="en-US" sz="2400" dirty="0" smtClean="0"/>
              <a:t>			Donald Trump</a:t>
            </a:r>
            <a:endParaRPr lang="en-CA" sz="2400" dirty="0"/>
          </a:p>
        </p:txBody>
      </p:sp>
      <p:sp>
        <p:nvSpPr>
          <p:cNvPr id="3" name="TextBox 2"/>
          <p:cNvSpPr txBox="1"/>
          <p:nvPr/>
        </p:nvSpPr>
        <p:spPr>
          <a:xfrm>
            <a:off x="1371599" y="5105400"/>
            <a:ext cx="4419600" cy="461665"/>
          </a:xfrm>
          <a:prstGeom prst="rect">
            <a:avLst/>
          </a:prstGeom>
          <a:noFill/>
        </p:spPr>
        <p:txBody>
          <a:bodyPr wrap="square" rtlCol="0">
            <a:spAutoFit/>
          </a:bodyPr>
          <a:lstStyle/>
          <a:p>
            <a:r>
              <a:rPr lang="en-US" sz="2400" dirty="0" smtClean="0"/>
              <a:t>“Alternative Facts” </a:t>
            </a:r>
            <a:endParaRPr lang="en-CA" sz="2400" dirty="0"/>
          </a:p>
        </p:txBody>
      </p:sp>
    </p:spTree>
    <p:extLst>
      <p:ext uri="{BB962C8B-B14F-4D97-AF65-F5344CB8AC3E}">
        <p14:creationId xmlns:p14="http://schemas.microsoft.com/office/powerpoint/2010/main" val="1612980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kenzie King Doctored Photo King George VI 1939 Original"/>
          <p:cNvPicPr>
            <a:picLocks noChangeAspect="1" noChangeArrowheads="1"/>
          </p:cNvPicPr>
          <p:nvPr/>
        </p:nvPicPr>
        <p:blipFill>
          <a:blip r:embed="rId2" cstate="print"/>
          <a:srcRect/>
          <a:stretch>
            <a:fillRect/>
          </a:stretch>
        </p:blipFill>
        <p:spPr bwMode="auto">
          <a:xfrm>
            <a:off x="491757" y="838200"/>
            <a:ext cx="5854312" cy="745566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1"/>
            <a:ext cx="5867400" cy="6001643"/>
          </a:xfrm>
          <a:prstGeom prst="rect">
            <a:avLst/>
          </a:prstGeom>
        </p:spPr>
        <p:txBody>
          <a:bodyPr wrap="square">
            <a:spAutoFit/>
          </a:bodyPr>
          <a:lstStyle/>
          <a:p>
            <a:r>
              <a:rPr lang="en-CA" sz="3200" b="1" dirty="0" smtClean="0"/>
              <a:t>Every line of serious work that I have written since 1936 has been written, directly or indirectly, against totalitarianism and for democratic Socialism, as I understand it. It seems to me nonsense, in a period like our own, to think that one can avoid writing of such subjects.</a:t>
            </a:r>
          </a:p>
          <a:p>
            <a:r>
              <a:rPr lang="en-CA" sz="3200" dirty="0" smtClean="0"/>
              <a:t> </a:t>
            </a:r>
          </a:p>
          <a:p>
            <a:pPr lvl="1"/>
            <a:r>
              <a:rPr lang="en-CA" sz="3200" dirty="0" smtClean="0"/>
              <a:t>"Why I Write," </a:t>
            </a:r>
            <a:r>
              <a:rPr lang="en-CA" sz="3200" i="1" dirty="0" err="1" smtClean="0"/>
              <a:t>Gangrel</a:t>
            </a:r>
            <a:r>
              <a:rPr lang="en-CA" sz="3200" dirty="0" smtClean="0"/>
              <a:t> (Summer 1946)</a:t>
            </a:r>
            <a:endParaRPr lang="en-CA"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Mackenzie King Doctored Photo King George VI 1939 Full Size"/>
          <p:cNvPicPr>
            <a:picLocks noChangeAspect="1" noChangeArrowheads="1"/>
          </p:cNvPicPr>
          <p:nvPr/>
        </p:nvPicPr>
        <p:blipFill>
          <a:blip r:embed="rId3" cstate="print"/>
          <a:srcRect/>
          <a:stretch>
            <a:fillRect/>
          </a:stretch>
        </p:blipFill>
        <p:spPr bwMode="auto">
          <a:xfrm>
            <a:off x="533400" y="838200"/>
            <a:ext cx="5792145" cy="7315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533400" y="1066801"/>
            <a:ext cx="5867400" cy="57861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"One could not have a better example of the moral and emotional shallowness of our time, than the fact that we are now all more or less pro Stalin. This disgusting murderer is temporarily on our side, and so the purges, etc., are suddenly forgotten.“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George Orwell, in his war-time diary, 3 July 1941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600200"/>
            <a:ext cx="6707990" cy="3139321"/>
          </a:xfrm>
          <a:prstGeom prst="rect">
            <a:avLst/>
          </a:prstGeom>
          <a:noFill/>
        </p:spPr>
        <p:txBody>
          <a:bodyPr wrap="none" rtlCol="0">
            <a:spAutoFit/>
          </a:bodyPr>
          <a:lstStyle/>
          <a:p>
            <a:r>
              <a:rPr lang="en-US" dirty="0" smtClean="0"/>
              <a:t>Now, comrades, what is the nature of this life of ours? Let us face</a:t>
            </a:r>
          </a:p>
          <a:p>
            <a:r>
              <a:rPr lang="en-US" dirty="0" smtClean="0"/>
              <a:t>It, our lives are miserable, laborious and short. We are born, we are</a:t>
            </a:r>
          </a:p>
          <a:p>
            <a:r>
              <a:rPr lang="en-US" dirty="0" smtClean="0"/>
              <a:t>Given just so much food as will keep the breath in our bodies, and </a:t>
            </a:r>
          </a:p>
          <a:p>
            <a:r>
              <a:rPr lang="en-US" dirty="0" smtClean="0"/>
              <a:t>Those of us who are capable of it are forced to work to the  last atom </a:t>
            </a:r>
          </a:p>
          <a:p>
            <a:r>
              <a:rPr lang="en-US" dirty="0" smtClean="0"/>
              <a:t>of our strength; and the very instant that our usefulness has come </a:t>
            </a:r>
          </a:p>
          <a:p>
            <a:r>
              <a:rPr lang="en-US" dirty="0" smtClean="0"/>
              <a:t>to an end we are slaughtered with hideous cruelty. No animal in </a:t>
            </a:r>
          </a:p>
          <a:p>
            <a:r>
              <a:rPr lang="en-US" dirty="0" smtClean="0"/>
              <a:t>England knows the meaning of happiness or leisure after he is a year</a:t>
            </a:r>
          </a:p>
          <a:p>
            <a:r>
              <a:rPr lang="en-US" dirty="0" smtClean="0"/>
              <a:t>old. No animal in England is free. The life of an animal is misery </a:t>
            </a:r>
          </a:p>
          <a:p>
            <a:r>
              <a:rPr lang="en-US" dirty="0" smtClean="0"/>
              <a:t>and slavery: that is the plain truth. </a:t>
            </a:r>
          </a:p>
          <a:p>
            <a:endParaRPr lang="en-US" dirty="0"/>
          </a:p>
          <a:p>
            <a:r>
              <a:rPr lang="en-US" dirty="0" smtClean="0"/>
              <a:t>			</a:t>
            </a:r>
            <a:r>
              <a:rPr lang="en-US" i="1" dirty="0" smtClean="0"/>
              <a:t>Animal Farm</a:t>
            </a:r>
            <a:r>
              <a:rPr lang="en-US" dirty="0" smtClean="0"/>
              <a:t>, 3</a:t>
            </a:r>
            <a:endParaRPr lang="en-CA" dirty="0"/>
          </a:p>
        </p:txBody>
      </p:sp>
      <p:sp>
        <p:nvSpPr>
          <p:cNvPr id="3" name="TextBox 2"/>
          <p:cNvSpPr txBox="1"/>
          <p:nvPr/>
        </p:nvSpPr>
        <p:spPr>
          <a:xfrm>
            <a:off x="251012" y="5562600"/>
            <a:ext cx="6555834" cy="1200329"/>
          </a:xfrm>
          <a:prstGeom prst="rect">
            <a:avLst/>
          </a:prstGeom>
          <a:noFill/>
        </p:spPr>
        <p:txBody>
          <a:bodyPr wrap="none" rtlCol="0">
            <a:spAutoFit/>
          </a:bodyPr>
          <a:lstStyle/>
          <a:p>
            <a:r>
              <a:rPr lang="en-US" dirty="0" smtClean="0"/>
              <a:t>…and which is worst of all, continual fear, and danger of violent </a:t>
            </a:r>
          </a:p>
          <a:p>
            <a:r>
              <a:rPr lang="en-US" dirty="0" smtClean="0"/>
              <a:t>Death; And the life of man is </a:t>
            </a:r>
            <a:r>
              <a:rPr lang="en-US" dirty="0"/>
              <a:t>solitary</a:t>
            </a:r>
            <a:r>
              <a:rPr lang="en-US" dirty="0" smtClean="0"/>
              <a:t>, poor, </a:t>
            </a:r>
            <a:r>
              <a:rPr lang="en-US" dirty="0"/>
              <a:t>nasty, </a:t>
            </a:r>
            <a:r>
              <a:rPr lang="en-US" dirty="0" smtClean="0"/>
              <a:t>brutish</a:t>
            </a:r>
            <a:r>
              <a:rPr lang="en-US" dirty="0"/>
              <a:t>, </a:t>
            </a:r>
            <a:r>
              <a:rPr lang="en-US" dirty="0" smtClean="0"/>
              <a:t>and short.</a:t>
            </a:r>
          </a:p>
          <a:p>
            <a:r>
              <a:rPr lang="en-US" dirty="0" smtClean="0"/>
              <a:t> </a:t>
            </a:r>
            <a:endParaRPr lang="en-US" dirty="0"/>
          </a:p>
          <a:p>
            <a:r>
              <a:rPr lang="en-US" dirty="0" smtClean="0"/>
              <a:t>		Thomas Hobbes, </a:t>
            </a:r>
            <a:r>
              <a:rPr lang="en-US" i="1" dirty="0" smtClean="0"/>
              <a:t>Leviathan</a:t>
            </a:r>
            <a:endParaRPr lang="en-CA" dirty="0"/>
          </a:p>
        </p:txBody>
      </p:sp>
    </p:spTree>
    <p:extLst>
      <p:ext uri="{BB962C8B-B14F-4D97-AF65-F5344CB8AC3E}">
        <p14:creationId xmlns:p14="http://schemas.microsoft.com/office/powerpoint/2010/main" val="189720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3581400"/>
            <a:ext cx="2131930" cy="461665"/>
          </a:xfrm>
          <a:prstGeom prst="rect">
            <a:avLst/>
          </a:prstGeom>
          <a:noFill/>
        </p:spPr>
        <p:txBody>
          <a:bodyPr wrap="none" rtlCol="0">
            <a:spAutoFit/>
          </a:bodyPr>
          <a:lstStyle/>
          <a:p>
            <a:r>
              <a:rPr lang="en-US" sz="2400" b="1" dirty="0" smtClean="0"/>
              <a:t>Collectivization</a:t>
            </a:r>
            <a:endParaRPr lang="en-CA" sz="2400" b="1" dirty="0"/>
          </a:p>
        </p:txBody>
      </p:sp>
    </p:spTree>
    <p:extLst>
      <p:ext uri="{BB962C8B-B14F-4D97-AF65-F5344CB8AC3E}">
        <p14:creationId xmlns:p14="http://schemas.microsoft.com/office/powerpoint/2010/main" val="85201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RHWS\Desktop\propaganda1.jpg"/>
          <p:cNvPicPr>
            <a:picLocks noChangeAspect="1" noChangeArrowheads="1"/>
          </p:cNvPicPr>
          <p:nvPr/>
        </p:nvPicPr>
        <p:blipFill>
          <a:blip r:embed="rId2" cstate="print"/>
          <a:srcRect/>
          <a:stretch>
            <a:fillRect/>
          </a:stretch>
        </p:blipFill>
        <p:spPr bwMode="auto">
          <a:xfrm>
            <a:off x="609600" y="228600"/>
            <a:ext cx="5667375" cy="7937500"/>
          </a:xfrm>
          <a:prstGeom prst="rect">
            <a:avLst/>
          </a:prstGeom>
          <a:noFill/>
        </p:spPr>
      </p:pic>
      <p:sp>
        <p:nvSpPr>
          <p:cNvPr id="2" name="TextBox 1"/>
          <p:cNvSpPr txBox="1"/>
          <p:nvPr/>
        </p:nvSpPr>
        <p:spPr>
          <a:xfrm>
            <a:off x="1066800" y="8382000"/>
            <a:ext cx="5362575" cy="400110"/>
          </a:xfrm>
          <a:prstGeom prst="rect">
            <a:avLst/>
          </a:prstGeom>
          <a:noFill/>
        </p:spPr>
        <p:txBody>
          <a:bodyPr wrap="square" rtlCol="0">
            <a:spAutoFit/>
          </a:bodyPr>
          <a:lstStyle/>
          <a:p>
            <a:r>
              <a:rPr lang="en-US" sz="2000" b="1" dirty="0" smtClean="0"/>
              <a:t>Hey Comrade. With us to the collective!</a:t>
            </a:r>
            <a:endParaRPr lang="en-CA"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HWS\Desktop\propaganda3.jpg"/>
          <p:cNvPicPr>
            <a:picLocks noChangeAspect="1" noChangeArrowheads="1"/>
          </p:cNvPicPr>
          <p:nvPr/>
        </p:nvPicPr>
        <p:blipFill>
          <a:blip r:embed="rId2" cstate="print"/>
          <a:srcRect/>
          <a:stretch>
            <a:fillRect/>
          </a:stretch>
        </p:blipFill>
        <p:spPr bwMode="auto">
          <a:xfrm>
            <a:off x="990600" y="13447"/>
            <a:ext cx="4790472" cy="8073543"/>
          </a:xfrm>
          <a:prstGeom prst="rect">
            <a:avLst/>
          </a:prstGeom>
          <a:noFill/>
        </p:spPr>
      </p:pic>
      <p:sp>
        <p:nvSpPr>
          <p:cNvPr id="2" name="TextBox 1"/>
          <p:cNvSpPr txBox="1"/>
          <p:nvPr/>
        </p:nvSpPr>
        <p:spPr>
          <a:xfrm>
            <a:off x="2057400" y="8082508"/>
            <a:ext cx="2186817" cy="646331"/>
          </a:xfrm>
          <a:prstGeom prst="rect">
            <a:avLst/>
          </a:prstGeom>
          <a:noFill/>
        </p:spPr>
        <p:txBody>
          <a:bodyPr wrap="none" rtlCol="0">
            <a:spAutoFit/>
          </a:bodyPr>
          <a:lstStyle/>
          <a:p>
            <a:r>
              <a:rPr lang="en-US" dirty="0" smtClean="0"/>
              <a:t>Bolshevist Harvesting</a:t>
            </a:r>
          </a:p>
          <a:p>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6193</TotalTime>
  <Words>504</Words>
  <Application>Microsoft Office PowerPoint</Application>
  <PresentationFormat>On-screen Show (4:3)</PresentationFormat>
  <Paragraphs>90</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RH</dc:creator>
  <cp:lastModifiedBy>RH</cp:lastModifiedBy>
  <cp:revision>12</cp:revision>
  <dcterms:created xsi:type="dcterms:W3CDTF">2015-02-09T17:20:54Z</dcterms:created>
  <dcterms:modified xsi:type="dcterms:W3CDTF">2017-02-15T20:28:14Z</dcterms:modified>
</cp:coreProperties>
</file>