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handoutMasterIdLst>
    <p:handoutMasterId r:id="rId27"/>
  </p:handoutMasterIdLst>
  <p:sldIdLst>
    <p:sldId id="283" r:id="rId2"/>
    <p:sldId id="282" r:id="rId3"/>
    <p:sldId id="280" r:id="rId4"/>
    <p:sldId id="281" r:id="rId5"/>
    <p:sldId id="264" r:id="rId6"/>
    <p:sldId id="266" r:id="rId7"/>
    <p:sldId id="257" r:id="rId8"/>
    <p:sldId id="258" r:id="rId9"/>
    <p:sldId id="279" r:id="rId10"/>
    <p:sldId id="278" r:id="rId11"/>
    <p:sldId id="259" r:id="rId12"/>
    <p:sldId id="261" r:id="rId13"/>
    <p:sldId id="263" r:id="rId14"/>
    <p:sldId id="275" r:id="rId15"/>
    <p:sldId id="276" r:id="rId16"/>
    <p:sldId id="277" r:id="rId17"/>
    <p:sldId id="267" r:id="rId18"/>
    <p:sldId id="268" r:id="rId19"/>
    <p:sldId id="271" r:id="rId20"/>
    <p:sldId id="270" r:id="rId21"/>
    <p:sldId id="274" r:id="rId22"/>
    <p:sldId id="269" r:id="rId23"/>
    <p:sldId id="272" r:id="rId24"/>
    <p:sldId id="273" r:id="rId2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1" autoAdjust="0"/>
    <p:restoredTop sz="74299" autoAdjust="0"/>
  </p:normalViewPr>
  <p:slideViewPr>
    <p:cSldViewPr>
      <p:cViewPr varScale="1">
        <p:scale>
          <a:sx n="51" d="100"/>
          <a:sy n="51" d="100"/>
        </p:scale>
        <p:origin x="1738" y="47"/>
      </p:cViewPr>
      <p:guideLst>
        <p:guide orient="horz" pos="2880"/>
        <p:guide pos="2160"/>
      </p:guideLst>
    </p:cSldViewPr>
  </p:slideViewPr>
  <p:notesTextViewPr>
    <p:cViewPr>
      <p:scale>
        <a:sx n="100" d="100"/>
        <a:sy n="100" d="100"/>
      </p:scale>
      <p:origin x="0" y="0"/>
    </p:cViewPr>
  </p:notesTextViewPr>
  <p:notesViewPr>
    <p:cSldViewPr>
      <p:cViewPr varScale="1">
        <p:scale>
          <a:sx n="55" d="100"/>
          <a:sy n="55" d="100"/>
        </p:scale>
        <p:origin x="2325"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D73E01-C281-4575-A3FF-52563DF6E4B8}" type="datetimeFigureOut">
              <a:rPr lang="en-CA" smtClean="0"/>
              <a:t>10/03/2017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81723C-EDD0-4393-91C4-C548F1F60FA5}" type="slidenum">
              <a:rPr lang="en-CA" smtClean="0"/>
              <a:t>‹#›</a:t>
            </a:fld>
            <a:endParaRPr lang="en-CA"/>
          </a:p>
        </p:txBody>
      </p:sp>
    </p:spTree>
    <p:extLst>
      <p:ext uri="{BB962C8B-B14F-4D97-AF65-F5344CB8AC3E}">
        <p14:creationId xmlns:p14="http://schemas.microsoft.com/office/powerpoint/2010/main" val="3764509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C5087D-B34C-4F94-A58E-B9F98F2755E7}" type="datetimeFigureOut">
              <a:rPr lang="en-CA" smtClean="0"/>
              <a:pPr/>
              <a:t>10/03/2017</a:t>
            </a:fld>
            <a:endParaRPr lang="en-CA"/>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BE7264-6779-4C49-B0A3-E4515F4E380B}" type="slidenum">
              <a:rPr lang="en-CA" smtClean="0"/>
              <a:pPr/>
              <a:t>‹#›</a:t>
            </a:fld>
            <a:endParaRPr lang="en-CA"/>
          </a:p>
        </p:txBody>
      </p:sp>
    </p:spTree>
    <p:extLst>
      <p:ext uri="{BB962C8B-B14F-4D97-AF65-F5344CB8AC3E}">
        <p14:creationId xmlns:p14="http://schemas.microsoft.com/office/powerpoint/2010/main" val="3364314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pp 20- 1 to indicate the effect of illiteracy</a:t>
            </a:r>
            <a:r>
              <a:rPr lang="en-US" baseline="0" dirty="0" smtClean="0"/>
              <a:t> on social power. Then go to 36-38 to note the connection between control of language and naked power.</a:t>
            </a:r>
            <a:endParaRPr lang="en-CA" dirty="0"/>
          </a:p>
        </p:txBody>
      </p:sp>
      <p:sp>
        <p:nvSpPr>
          <p:cNvPr id="4" name="Slide Number Placeholder 3"/>
          <p:cNvSpPr>
            <a:spLocks noGrp="1"/>
          </p:cNvSpPr>
          <p:nvPr>
            <p:ph type="sldNum" sz="quarter" idx="10"/>
          </p:nvPr>
        </p:nvSpPr>
        <p:spPr/>
        <p:txBody>
          <a:bodyPr/>
          <a:lstStyle/>
          <a:p>
            <a:fld id="{B9BE7264-6779-4C49-B0A3-E4515F4E380B}" type="slidenum">
              <a:rPr lang="en-CA" smtClean="0"/>
              <a:pPr/>
              <a:t>18</a:t>
            </a:fld>
            <a:endParaRPr lang="en-CA"/>
          </a:p>
        </p:txBody>
      </p:sp>
    </p:spTree>
    <p:extLst>
      <p:ext uri="{BB962C8B-B14F-4D97-AF65-F5344CB8AC3E}">
        <p14:creationId xmlns:p14="http://schemas.microsoft.com/office/powerpoint/2010/main" val="82903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p. 47-8 and 52-3, and 54 for example of control of past. Squealer’s role – Pravda. And 56-7 for show trials.</a:t>
            </a:r>
            <a:endParaRPr lang="en-CA" dirty="0"/>
          </a:p>
        </p:txBody>
      </p:sp>
      <p:sp>
        <p:nvSpPr>
          <p:cNvPr id="4" name="Slide Number Placeholder 3"/>
          <p:cNvSpPr>
            <a:spLocks noGrp="1"/>
          </p:cNvSpPr>
          <p:nvPr>
            <p:ph type="sldNum" sz="quarter" idx="10"/>
          </p:nvPr>
        </p:nvSpPr>
        <p:spPr/>
        <p:txBody>
          <a:bodyPr/>
          <a:lstStyle/>
          <a:p>
            <a:fld id="{B9BE7264-6779-4C49-B0A3-E4515F4E380B}" type="slidenum">
              <a:rPr lang="en-CA" smtClean="0"/>
              <a:pPr/>
              <a:t>22</a:t>
            </a:fld>
            <a:endParaRPr lang="en-CA"/>
          </a:p>
        </p:txBody>
      </p:sp>
    </p:spTree>
    <p:extLst>
      <p:ext uri="{BB962C8B-B14F-4D97-AF65-F5344CB8AC3E}">
        <p14:creationId xmlns:p14="http://schemas.microsoft.com/office/powerpoint/2010/main" val="260523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CA"/>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8"/>
            <a:ext cx="1543050" cy="780203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42900" y="366188"/>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E1063-4CE8-4A29-9134-F29382714CA5}" type="datetimeFigureOut">
              <a:rPr lang="en-CA" smtClean="0"/>
              <a:pPr/>
              <a:t>10/03/2017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BA25543-C2B5-4441-A0FC-CE67A9151874}"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19E1063-4CE8-4A29-9134-F29382714CA5}" type="datetimeFigureOut">
              <a:rPr lang="en-CA" smtClean="0"/>
              <a:pPr/>
              <a:t>10/03/2017</a:t>
            </a:fld>
            <a:endParaRPr lang="en-CA"/>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BA25543-C2B5-4441-A0FC-CE67A9151874}"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19200"/>
            <a:ext cx="6096000" cy="6555641"/>
          </a:xfrm>
          <a:prstGeom prst="rect">
            <a:avLst/>
          </a:prstGeom>
          <a:noFill/>
        </p:spPr>
        <p:txBody>
          <a:bodyPr wrap="square" rtlCol="0">
            <a:spAutoFit/>
          </a:bodyPr>
          <a:lstStyle/>
          <a:p>
            <a:r>
              <a:rPr lang="en-US" sz="2000" i="1" dirty="0" smtClean="0"/>
              <a:t>Animal Farm</a:t>
            </a:r>
            <a:r>
              <a:rPr lang="en-US" sz="2000" dirty="0" smtClean="0"/>
              <a:t> about:</a:t>
            </a:r>
          </a:p>
          <a:p>
            <a:endParaRPr lang="en-US" sz="2000" i="1" dirty="0"/>
          </a:p>
          <a:p>
            <a:r>
              <a:rPr lang="en-US" sz="2000" i="1" dirty="0" smtClean="0"/>
              <a:t>-- </a:t>
            </a:r>
            <a:r>
              <a:rPr lang="en-US" sz="2000" dirty="0" smtClean="0"/>
              <a:t>despair</a:t>
            </a:r>
          </a:p>
          <a:p>
            <a:r>
              <a:rPr lang="en-US" sz="2000" i="1" dirty="0" smtClean="0"/>
              <a:t>-- </a:t>
            </a:r>
            <a:r>
              <a:rPr lang="en-US" sz="2000" dirty="0" smtClean="0"/>
              <a:t>violence</a:t>
            </a:r>
          </a:p>
          <a:p>
            <a:r>
              <a:rPr lang="en-US" sz="2000" i="1" dirty="0" smtClean="0"/>
              <a:t>-- </a:t>
            </a:r>
            <a:r>
              <a:rPr lang="en-US" sz="2000" dirty="0" smtClean="0"/>
              <a:t>brutality/ cruelty/ bestiality (quite literally)</a:t>
            </a:r>
          </a:p>
          <a:p>
            <a:r>
              <a:rPr lang="en-US" sz="2000" dirty="0" smtClean="0"/>
              <a:t>-- profit and profiteering</a:t>
            </a:r>
          </a:p>
          <a:p>
            <a:r>
              <a:rPr lang="en-US" sz="2000" dirty="0" smtClean="0"/>
              <a:t>-- abuse of power</a:t>
            </a:r>
          </a:p>
          <a:p>
            <a:r>
              <a:rPr lang="en-US" sz="2000" dirty="0" smtClean="0"/>
              <a:t>-- despair and hopelessness</a:t>
            </a:r>
          </a:p>
          <a:p>
            <a:r>
              <a:rPr lang="en-US" sz="2000" dirty="0" smtClean="0"/>
              <a:t>-- abuse of religion</a:t>
            </a:r>
          </a:p>
          <a:p>
            <a:r>
              <a:rPr lang="en-US" sz="2000" dirty="0" smtClean="0"/>
              <a:t>-- tyranny</a:t>
            </a:r>
          </a:p>
          <a:p>
            <a:r>
              <a:rPr lang="en-US" sz="2000" dirty="0" smtClean="0"/>
              <a:t>-- selfishness</a:t>
            </a:r>
          </a:p>
          <a:p>
            <a:endParaRPr lang="en-US" sz="2000" dirty="0"/>
          </a:p>
          <a:p>
            <a:r>
              <a:rPr lang="en-US" sz="2000" i="1" dirty="0" smtClean="0"/>
              <a:t>Animal Farm </a:t>
            </a:r>
            <a:r>
              <a:rPr lang="en-US" sz="2000" dirty="0" smtClean="0"/>
              <a:t> is a fable, a simple, concise story using animals with human characteristics (“anthropomorphized animals”) to teach a lesson or a “moral.”</a:t>
            </a:r>
          </a:p>
          <a:p>
            <a:endParaRPr lang="en-US" sz="2000" i="1" dirty="0"/>
          </a:p>
          <a:p>
            <a:r>
              <a:rPr lang="en-US" sz="2000" dirty="0" smtClean="0"/>
              <a:t>And Orwell’s “lesson” is about the power of language to construct or deconstruct social order, and to control people’s responses.</a:t>
            </a:r>
          </a:p>
          <a:p>
            <a:endParaRPr lang="en-CA" sz="2000" dirty="0"/>
          </a:p>
        </p:txBody>
      </p:sp>
    </p:spTree>
    <p:extLst>
      <p:ext uri="{BB962C8B-B14F-4D97-AF65-F5344CB8AC3E}">
        <p14:creationId xmlns:p14="http://schemas.microsoft.com/office/powerpoint/2010/main" val="207504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6705600" cy="7171194"/>
          </a:xfrm>
          <a:prstGeom prst="rect">
            <a:avLst/>
          </a:prstGeom>
        </p:spPr>
        <p:txBody>
          <a:bodyPr wrap="square">
            <a:spAutoFit/>
          </a:bodyPr>
          <a:lstStyle/>
          <a:p>
            <a:r>
              <a:rPr lang="en-US" sz="2000" dirty="0" smtClean="0">
                <a:solidFill>
                  <a:srgbClr val="181818"/>
                </a:solidFill>
                <a:latin typeface="Merriweather"/>
              </a:rPr>
              <a:t>Simplicity</a:t>
            </a:r>
            <a:endParaRPr lang="en-CA" sz="2000" dirty="0" smtClean="0">
              <a:solidFill>
                <a:srgbClr val="181818"/>
              </a:solidFill>
              <a:latin typeface="Merriweather"/>
            </a:endParaRPr>
          </a:p>
          <a:p>
            <a:endParaRPr lang="en-CA" sz="2000" dirty="0">
              <a:solidFill>
                <a:srgbClr val="181818"/>
              </a:solidFill>
              <a:latin typeface="Merriweather"/>
            </a:endParaRPr>
          </a:p>
          <a:p>
            <a:r>
              <a:rPr lang="en-CA" sz="2000" dirty="0" smtClean="0">
                <a:solidFill>
                  <a:srgbClr val="181818"/>
                </a:solidFill>
                <a:latin typeface="Merriweather"/>
              </a:rPr>
              <a:t>Now </a:t>
            </a:r>
            <a:r>
              <a:rPr lang="en-CA" sz="2000" dirty="0">
                <a:solidFill>
                  <a:srgbClr val="181818"/>
                </a:solidFill>
                <a:latin typeface="Merriweather"/>
              </a:rPr>
              <a:t>that I have made this catalogue of swindles and perversions, let me give another example of the kind of writing that they lead to. This time it must of its nature be an imaginary one. I am going to translate a passage of good English into modern English of the worst sort. Here is a well-known verse from Ecclesiastes:</a:t>
            </a:r>
            <a:r>
              <a:rPr lang="en-CA" sz="2000" dirty="0"/>
              <a:t/>
            </a:r>
            <a:br>
              <a:rPr lang="en-CA" sz="2000" dirty="0"/>
            </a:br>
            <a:r>
              <a:rPr lang="en-CA" sz="2000" dirty="0"/>
              <a:t/>
            </a:r>
            <a:br>
              <a:rPr lang="en-CA" sz="2000" dirty="0"/>
            </a:br>
            <a:r>
              <a:rPr lang="en-CA" sz="2000" dirty="0">
                <a:solidFill>
                  <a:srgbClr val="181818"/>
                </a:solidFill>
                <a:latin typeface="Merriweather"/>
              </a:rPr>
              <a:t>I returned and saw under the sun, that the race is not to the swift, nor the battle to the strong, neither yet bread to the wise, nor yet riches to men of understanding, nor yet favour to men of skill; but time and chance </a:t>
            </a:r>
            <a:r>
              <a:rPr lang="en-CA" sz="2000" dirty="0" err="1">
                <a:solidFill>
                  <a:srgbClr val="181818"/>
                </a:solidFill>
                <a:latin typeface="Merriweather"/>
              </a:rPr>
              <a:t>happeneth</a:t>
            </a:r>
            <a:r>
              <a:rPr lang="en-CA" sz="2000" dirty="0">
                <a:solidFill>
                  <a:srgbClr val="181818"/>
                </a:solidFill>
                <a:latin typeface="Merriweather"/>
              </a:rPr>
              <a:t> to them all.</a:t>
            </a:r>
            <a:r>
              <a:rPr lang="en-CA" sz="2000" dirty="0"/>
              <a:t/>
            </a:r>
            <a:br>
              <a:rPr lang="en-CA" sz="2000" dirty="0"/>
            </a:br>
            <a:r>
              <a:rPr lang="en-CA" sz="2000" dirty="0"/>
              <a:t/>
            </a:r>
            <a:br>
              <a:rPr lang="en-CA" sz="2000" dirty="0"/>
            </a:br>
            <a:r>
              <a:rPr lang="en-CA" sz="2000" dirty="0">
                <a:solidFill>
                  <a:srgbClr val="181818"/>
                </a:solidFill>
                <a:latin typeface="Merriweather"/>
              </a:rPr>
              <a:t>Here it is in modern English:</a:t>
            </a:r>
            <a:r>
              <a:rPr lang="en-CA" sz="2000" dirty="0"/>
              <a:t/>
            </a:r>
            <a:br>
              <a:rPr lang="en-CA" sz="2000" dirty="0"/>
            </a:br>
            <a:r>
              <a:rPr lang="en-CA" sz="2000" dirty="0"/>
              <a:t/>
            </a:r>
            <a:br>
              <a:rPr lang="en-CA" sz="2000" dirty="0"/>
            </a:br>
            <a:r>
              <a:rPr lang="en-CA" sz="2000" dirty="0">
                <a:solidFill>
                  <a:srgbClr val="181818"/>
                </a:solidFill>
                <a:latin typeface="Merriweather"/>
              </a:rPr>
              <a:t>Objective considerations of contemporary phenomena compel the conclusion that success or failure in competitive activities exhibits no tendency to be commensurate with innate capacity, but that a considerable element of the unpredictable must invariably be taken into account.” </a:t>
            </a:r>
            <a:endParaRPr lang="en-CA" sz="2000" dirty="0"/>
          </a:p>
        </p:txBody>
      </p:sp>
    </p:spTree>
    <p:extLst>
      <p:ext uri="{BB962C8B-B14F-4D97-AF65-F5344CB8AC3E}">
        <p14:creationId xmlns:p14="http://schemas.microsoft.com/office/powerpoint/2010/main" val="402083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1"/>
            <a:ext cx="6172200" cy="7786747"/>
          </a:xfrm>
          <a:prstGeom prst="rect">
            <a:avLst/>
          </a:prstGeom>
        </p:spPr>
        <p:txBody>
          <a:bodyPr wrap="square">
            <a:spAutoFit/>
          </a:bodyPr>
          <a:lstStyle/>
          <a:p>
            <a:r>
              <a:rPr lang="en-US" sz="2000" dirty="0" smtClean="0"/>
              <a:t>Historical Revision</a:t>
            </a:r>
          </a:p>
          <a:p>
            <a:endParaRPr lang="en-US" sz="2000" dirty="0"/>
          </a:p>
          <a:p>
            <a:r>
              <a:rPr lang="en-US" sz="2000" dirty="0" smtClean="0"/>
              <a:t>The organized lying practiced by totalitarian states is not, as is sometimes claimed, a temporary expedient of the same nature as military deception. It is something integral to totalitarianism, something that would still continue even if concentration camps and secret police forces had ceased to be necessary. Among intelligent Communists there is an underground legend to the effect that although the Russian government is obliged </a:t>
            </a:r>
            <a:r>
              <a:rPr lang="en-US" sz="2000" i="1" dirty="0" smtClean="0"/>
              <a:t>now</a:t>
            </a:r>
            <a:r>
              <a:rPr lang="en-US" sz="2000" dirty="0" smtClean="0"/>
              <a:t> to deal in lying propaganda, frame-up trials, and so forth, it is secretly recording the true facts and will publish them at some future time. We can, I believe, be quite certain that this is not the case, because the mentality implied by such an action is that of a liberal historian who believes that the past cannot be altered and that a correct knowledge of history is valuable as a matter of course</a:t>
            </a:r>
            <a:r>
              <a:rPr lang="en-US" sz="2000" b="1" dirty="0" smtClean="0"/>
              <a:t>. From the totalitarian point of view history is something to be created rather than learned. A totalitarian state is in effect a theocracy, and its ruling caste, in order to keep its position, has to be thought of as infallible. But since, in practice, no one is infallible, it is frequently necessary to rearrange past events in order to show that this or that mistake was not made, or that this or that imaginary triumph actually happened. </a:t>
            </a:r>
            <a:endParaRPr lang="en-CA"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5715000" cy="6740307"/>
          </a:xfrm>
          <a:prstGeom prst="rect">
            <a:avLst/>
          </a:prstGeom>
        </p:spPr>
        <p:txBody>
          <a:bodyPr wrap="square">
            <a:spAutoFit/>
          </a:bodyPr>
          <a:lstStyle/>
          <a:p>
            <a:r>
              <a:rPr lang="en-CA" sz="3600" dirty="0"/>
              <a:t>The most effective way to destroy people is to deny and obliterate their own understanding of their history</a:t>
            </a:r>
            <a:r>
              <a:rPr lang="en-CA" sz="3600" dirty="0" smtClean="0"/>
              <a:t>.</a:t>
            </a:r>
          </a:p>
          <a:p>
            <a:endParaRPr lang="en-CA" sz="3600" dirty="0"/>
          </a:p>
          <a:p>
            <a:r>
              <a:rPr lang="en-CA" sz="3600" i="1" dirty="0" smtClean="0"/>
              <a:t>1984</a:t>
            </a:r>
          </a:p>
          <a:p>
            <a:endParaRPr lang="en-US" sz="3600" i="1" dirty="0"/>
          </a:p>
          <a:p>
            <a:endParaRPr lang="en-US" sz="3600" i="1" dirty="0" smtClean="0"/>
          </a:p>
          <a:p>
            <a:r>
              <a:rPr lang="en-US" sz="3600" dirty="0" smtClean="0"/>
              <a:t>(do you think this is also a definition of “the colonial project”?)</a:t>
            </a:r>
            <a:endParaRPr lang="en-CA"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52600"/>
            <a:ext cx="5257800" cy="3785652"/>
          </a:xfrm>
          <a:prstGeom prst="rect">
            <a:avLst/>
          </a:prstGeom>
        </p:spPr>
        <p:txBody>
          <a:bodyPr wrap="square">
            <a:spAutoFit/>
          </a:bodyPr>
          <a:lstStyle/>
          <a:p>
            <a:r>
              <a:rPr lang="en-US" sz="4800" dirty="0"/>
              <a:t>"Who controls the past controls the future; who controls the present controls the past."</a:t>
            </a:r>
            <a:endParaRPr lang="en-CA" sz="4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581400"/>
            <a:ext cx="4800600" cy="523220"/>
          </a:xfrm>
          <a:prstGeom prst="rect">
            <a:avLst/>
          </a:prstGeom>
          <a:noFill/>
        </p:spPr>
        <p:txBody>
          <a:bodyPr wrap="square" rtlCol="0">
            <a:spAutoFit/>
          </a:bodyPr>
          <a:lstStyle/>
          <a:p>
            <a:pPr algn="ctr"/>
            <a:r>
              <a:rPr lang="en-US" sz="2800" dirty="0" smtClean="0"/>
              <a:t>“Alternative facts”</a:t>
            </a:r>
            <a:endParaRPr lang="en-CA" sz="2800" dirty="0"/>
          </a:p>
        </p:txBody>
      </p:sp>
    </p:spTree>
    <p:extLst>
      <p:ext uri="{BB962C8B-B14F-4D97-AF65-F5344CB8AC3E}">
        <p14:creationId xmlns:p14="http://schemas.microsoft.com/office/powerpoint/2010/main" val="401064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524000"/>
            <a:ext cx="4953000" cy="6603999"/>
          </a:xfrm>
          <a:prstGeom prst="rect">
            <a:avLst/>
          </a:prstGeom>
        </p:spPr>
      </p:pic>
    </p:spTree>
    <p:extLst>
      <p:ext uri="{BB962C8B-B14F-4D97-AF65-F5344CB8AC3E}">
        <p14:creationId xmlns:p14="http://schemas.microsoft.com/office/powerpoint/2010/main" val="84372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193742" cy="876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073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95400"/>
            <a:ext cx="7008457" cy="4893647"/>
          </a:xfrm>
          <a:prstGeom prst="rect">
            <a:avLst/>
          </a:prstGeom>
          <a:noFill/>
        </p:spPr>
        <p:txBody>
          <a:bodyPr wrap="none" rtlCol="0">
            <a:spAutoFit/>
          </a:bodyPr>
          <a:lstStyle/>
          <a:p>
            <a:r>
              <a:rPr lang="en-US" sz="2400" dirty="0" smtClean="0"/>
              <a:t>After this they went back to the farm buildings, </a:t>
            </a:r>
          </a:p>
          <a:p>
            <a:r>
              <a:rPr lang="en-US" sz="2400" dirty="0"/>
              <a:t>w</a:t>
            </a:r>
            <a:r>
              <a:rPr lang="en-US" sz="2400" dirty="0" smtClean="0"/>
              <a:t>here Snowball and Napoleon sent for a ladder which </a:t>
            </a:r>
          </a:p>
          <a:p>
            <a:r>
              <a:rPr lang="en-US" sz="2400" dirty="0" smtClean="0"/>
              <a:t>they caused to be set </a:t>
            </a:r>
            <a:r>
              <a:rPr lang="en-US" sz="2400" dirty="0"/>
              <a:t>a</a:t>
            </a:r>
            <a:r>
              <a:rPr lang="en-US" sz="2400" dirty="0" smtClean="0"/>
              <a:t>gainst the end wall of the </a:t>
            </a:r>
          </a:p>
          <a:p>
            <a:r>
              <a:rPr lang="en-US" sz="2400" dirty="0" smtClean="0"/>
              <a:t>big barn. They explained that by their studies </a:t>
            </a:r>
            <a:r>
              <a:rPr lang="en-US" sz="2400" dirty="0"/>
              <a:t>o</a:t>
            </a:r>
            <a:r>
              <a:rPr lang="en-US" sz="2400" dirty="0" smtClean="0"/>
              <a:t>f the </a:t>
            </a:r>
          </a:p>
          <a:p>
            <a:r>
              <a:rPr lang="en-US" sz="2400" dirty="0" smtClean="0"/>
              <a:t>past three months the pigs had succeeded in </a:t>
            </a:r>
          </a:p>
          <a:p>
            <a:r>
              <a:rPr lang="en-US" sz="2400" dirty="0" smtClean="0"/>
              <a:t>reducing the principles of Animalism to seven </a:t>
            </a:r>
          </a:p>
          <a:p>
            <a:r>
              <a:rPr lang="en-US" sz="2400" dirty="0" smtClean="0"/>
              <a:t>commandments.  These seven commandments would</a:t>
            </a:r>
          </a:p>
          <a:p>
            <a:r>
              <a:rPr lang="en-US" sz="2400" dirty="0"/>
              <a:t>n</a:t>
            </a:r>
            <a:r>
              <a:rPr lang="en-US" sz="2400" dirty="0" smtClean="0"/>
              <a:t>ow be inscribed on the wall; they would form an </a:t>
            </a:r>
          </a:p>
          <a:p>
            <a:r>
              <a:rPr lang="en-US" sz="2400" dirty="0" smtClean="0"/>
              <a:t>unalterable law by which the animals on Animal Farm </a:t>
            </a:r>
          </a:p>
          <a:p>
            <a:r>
              <a:rPr lang="en-US" sz="2400" dirty="0" smtClean="0"/>
              <a:t>must live for ever after. . . .The commandments were</a:t>
            </a:r>
          </a:p>
          <a:p>
            <a:r>
              <a:rPr lang="en-US" sz="2400" dirty="0"/>
              <a:t>w</a:t>
            </a:r>
            <a:r>
              <a:rPr lang="en-US" sz="2400" dirty="0" smtClean="0"/>
              <a:t>ritten on the tarred wall in great white letters that</a:t>
            </a:r>
          </a:p>
          <a:p>
            <a:r>
              <a:rPr lang="en-US" sz="2400" dirty="0" smtClean="0"/>
              <a:t>could be read thirty yards away.</a:t>
            </a:r>
          </a:p>
          <a:p>
            <a:r>
              <a:rPr lang="en-US" sz="2400" dirty="0"/>
              <a:t>	</a:t>
            </a:r>
            <a:r>
              <a:rPr lang="en-US" sz="2400" dirty="0" smtClean="0"/>
              <a:t>				15</a:t>
            </a:r>
            <a:endParaRPr lang="en-CA" sz="2400" dirty="0"/>
          </a:p>
        </p:txBody>
      </p:sp>
    </p:spTree>
    <p:extLst>
      <p:ext uri="{BB962C8B-B14F-4D97-AF65-F5344CB8AC3E}">
        <p14:creationId xmlns:p14="http://schemas.microsoft.com/office/powerpoint/2010/main" val="1129334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29000"/>
            <a:ext cx="7054880" cy="1569660"/>
          </a:xfrm>
          <a:prstGeom prst="rect">
            <a:avLst/>
          </a:prstGeom>
          <a:noFill/>
        </p:spPr>
        <p:txBody>
          <a:bodyPr wrap="none" rtlCol="0">
            <a:spAutoFit/>
          </a:bodyPr>
          <a:lstStyle/>
          <a:p>
            <a:r>
              <a:rPr lang="en-US" sz="2400" dirty="0" smtClean="0"/>
              <a:t>After much thought Snowball declared that the Seven </a:t>
            </a:r>
          </a:p>
          <a:p>
            <a:r>
              <a:rPr lang="en-US" sz="2400" dirty="0" smtClean="0"/>
              <a:t>Commandments could in effect be reduced to a single .</a:t>
            </a:r>
          </a:p>
          <a:p>
            <a:r>
              <a:rPr lang="en-US" sz="2400" dirty="0" smtClean="0"/>
              <a:t>maxim, namely: ‘Four legs good, two legs bad.’ This, </a:t>
            </a:r>
          </a:p>
          <a:p>
            <a:r>
              <a:rPr lang="en-US" sz="2400" dirty="0" smtClean="0"/>
              <a:t>he said, contained the essential principle of Animalism.</a:t>
            </a:r>
            <a:endParaRPr lang="en-CA" sz="2400" dirty="0"/>
          </a:p>
        </p:txBody>
      </p:sp>
    </p:spTree>
    <p:extLst>
      <p:ext uri="{BB962C8B-B14F-4D97-AF65-F5344CB8AC3E}">
        <p14:creationId xmlns:p14="http://schemas.microsoft.com/office/powerpoint/2010/main" val="1912391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3317812"/>
            <a:ext cx="2686954" cy="461665"/>
          </a:xfrm>
          <a:prstGeom prst="rect">
            <a:avLst/>
          </a:prstGeom>
          <a:noFill/>
        </p:spPr>
        <p:txBody>
          <a:bodyPr wrap="none" rtlCol="0">
            <a:spAutoFit/>
          </a:bodyPr>
          <a:lstStyle/>
          <a:p>
            <a:r>
              <a:rPr lang="en-US" sz="2400" dirty="0"/>
              <a:t>	</a:t>
            </a:r>
            <a:r>
              <a:rPr lang="en-US" sz="2400" dirty="0" smtClean="0"/>
              <a:t>	     45</a:t>
            </a:r>
          </a:p>
        </p:txBody>
      </p:sp>
      <p:sp>
        <p:nvSpPr>
          <p:cNvPr id="3" name="TextBox 2"/>
          <p:cNvSpPr txBox="1"/>
          <p:nvPr/>
        </p:nvSpPr>
        <p:spPr>
          <a:xfrm>
            <a:off x="75013" y="1701496"/>
            <a:ext cx="6941516" cy="1200329"/>
          </a:xfrm>
          <a:prstGeom prst="rect">
            <a:avLst/>
          </a:prstGeom>
          <a:noFill/>
        </p:spPr>
        <p:txBody>
          <a:bodyPr wrap="none" rtlCol="0">
            <a:spAutoFit/>
          </a:bodyPr>
          <a:lstStyle/>
          <a:p>
            <a:r>
              <a:rPr lang="en-US" sz="2400" dirty="0" smtClean="0"/>
              <a:t>. . .and tried to puzzle out the Seven Commandments </a:t>
            </a:r>
          </a:p>
          <a:p>
            <a:r>
              <a:rPr lang="en-US" sz="2400" dirty="0" smtClean="0"/>
              <a:t>Which were inscribed there. Finding herself unable to </a:t>
            </a:r>
          </a:p>
          <a:p>
            <a:r>
              <a:rPr lang="en-US" sz="2400" dirty="0" smtClean="0"/>
              <a:t>read more than individual letters, she fetched Muriel.</a:t>
            </a:r>
          </a:p>
        </p:txBody>
      </p:sp>
      <p:sp>
        <p:nvSpPr>
          <p:cNvPr id="4" name="TextBox 3"/>
          <p:cNvSpPr txBox="1"/>
          <p:nvPr/>
        </p:nvSpPr>
        <p:spPr>
          <a:xfrm>
            <a:off x="186934" y="4195465"/>
            <a:ext cx="6717673" cy="4524315"/>
          </a:xfrm>
          <a:prstGeom prst="rect">
            <a:avLst/>
          </a:prstGeom>
          <a:noFill/>
        </p:spPr>
        <p:txBody>
          <a:bodyPr wrap="square" rtlCol="0">
            <a:spAutoFit/>
          </a:bodyPr>
          <a:lstStyle/>
          <a:p>
            <a:r>
              <a:rPr lang="en-US" sz="2400" dirty="0" smtClean="0"/>
              <a:t>About this time, there occurred a strange incident </a:t>
            </a:r>
          </a:p>
          <a:p>
            <a:r>
              <a:rPr lang="en-US" sz="2400" dirty="0"/>
              <a:t>w</a:t>
            </a:r>
            <a:r>
              <a:rPr lang="en-US" sz="2400" dirty="0" smtClean="0"/>
              <a:t>hich hardly anyone was able to understand. </a:t>
            </a:r>
          </a:p>
          <a:p>
            <a:endParaRPr lang="en-US" sz="2400" dirty="0" smtClean="0"/>
          </a:p>
          <a:p>
            <a:r>
              <a:rPr lang="en-US" sz="2400" dirty="0"/>
              <a:t>	</a:t>
            </a:r>
            <a:r>
              <a:rPr lang="en-US" sz="2400" dirty="0" smtClean="0"/>
              <a:t>				73</a:t>
            </a:r>
          </a:p>
          <a:p>
            <a:endParaRPr lang="en-US" sz="2400" dirty="0"/>
          </a:p>
          <a:p>
            <a:r>
              <a:rPr lang="en-US" sz="2400" dirty="0" smtClean="0"/>
              <a:t>For the time being, certainly, it had been found necessary to make a readjustment of rations (Squealer always spoke  of it as a “readjustment,” never as a “reduction”). . .</a:t>
            </a:r>
          </a:p>
          <a:p>
            <a:endParaRPr lang="en-US" sz="2400" dirty="0"/>
          </a:p>
          <a:p>
            <a:r>
              <a:rPr lang="en-US" sz="2400" dirty="0" smtClean="0"/>
              <a:t>					75</a:t>
            </a:r>
          </a:p>
          <a:p>
            <a:endParaRPr lang="en-CA" sz="2400" dirty="0"/>
          </a:p>
        </p:txBody>
      </p:sp>
    </p:spTree>
    <p:extLst>
      <p:ext uri="{BB962C8B-B14F-4D97-AF65-F5344CB8AC3E}">
        <p14:creationId xmlns:p14="http://schemas.microsoft.com/office/powerpoint/2010/main" val="340614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2461737"/>
            <a:ext cx="53439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400" b="0" i="0" u="none" strike="noStrike" cap="none" normalizeH="0" baseline="0" dirty="0" smtClean="0">
              <a:ln>
                <a:noFill/>
              </a:ln>
              <a:solidFill>
                <a:srgbClr val="181818"/>
              </a:solidFill>
              <a:effectLst/>
              <a:latin typeface="Georgia" panose="02040502050405020303" pitchFamily="18"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lang="en-CA" altLang="en-US" sz="2400" dirty="0">
                <a:solidFill>
                  <a:srgbClr val="181818"/>
                </a:solidFill>
                <a:latin typeface="Georgia" panose="02040502050405020303" pitchFamily="18" charset="0"/>
                <a:ea typeface="Calibri" panose="020F0502020204030204" pitchFamily="34" charset="0"/>
                <a:cs typeface="Times New Roman" panose="02020603050405020304" pitchFamily="18" charset="0"/>
              </a:rPr>
              <a:t>Confucius</a:t>
            </a:r>
            <a:endParaRPr lang="en-CA"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CA" altLang="en-US" sz="2400" dirty="0">
              <a:solidFill>
                <a:srgbClr val="181818"/>
              </a:solidFill>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2400" b="0" i="0" u="none" strike="noStrike" cap="none" normalizeH="0" baseline="0" dirty="0" smtClean="0">
              <a:ln>
                <a:noFill/>
              </a:ln>
              <a:solidFill>
                <a:srgbClr val="181818"/>
              </a:solidFill>
              <a:effectLst/>
              <a:latin typeface="Georgia" panose="02040502050405020303"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400" b="0" i="0" u="none" strike="noStrike" cap="none" normalizeH="0" baseline="0" dirty="0" smtClean="0">
                <a:ln>
                  <a:noFill/>
                </a:ln>
                <a:solidFill>
                  <a:srgbClr val="181818"/>
                </a:solidFill>
                <a:effectLst/>
                <a:latin typeface="Georgia" panose="02040502050405020303" pitchFamily="18" charset="0"/>
                <a:ea typeface="Calibri" panose="020F0502020204030204" pitchFamily="34" charset="0"/>
                <a:cs typeface="Times New Roman" panose="02020603050405020304" pitchFamily="18" charset="0"/>
              </a:rPr>
              <a:t>“Without knowing the force of 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400" b="0" i="0" u="none" strike="noStrike" cap="none" normalizeH="0" baseline="0" dirty="0" smtClean="0">
                <a:ln>
                  <a:noFill/>
                </a:ln>
                <a:solidFill>
                  <a:srgbClr val="181818"/>
                </a:solidFill>
                <a:effectLst/>
                <a:latin typeface="Georgia" panose="02040502050405020303" pitchFamily="18" charset="0"/>
                <a:ea typeface="Calibri" panose="020F0502020204030204" pitchFamily="34" charset="0"/>
                <a:cs typeface="Times New Roman" panose="02020603050405020304" pitchFamily="18" charset="0"/>
              </a:rPr>
              <a:t>it is impossible to know more.” </a:t>
            </a:r>
            <a:br>
              <a:rPr kumimoji="0" lang="en-CA" altLang="en-US" sz="2400" b="0" i="0" u="none" strike="noStrike" cap="none" normalizeH="0" baseline="0" dirty="0" smtClean="0">
                <a:ln>
                  <a:noFill/>
                </a:ln>
                <a:solidFill>
                  <a:srgbClr val="181818"/>
                </a:solidFill>
                <a:effectLst/>
                <a:latin typeface="Georgia" panose="02040502050405020303" pitchFamily="18" charset="0"/>
                <a:ea typeface="Calibri" panose="020F0502020204030204" pitchFamily="34" charset="0"/>
                <a:cs typeface="Times New Roman" panose="02020603050405020304" pitchFamily="18" charset="0"/>
              </a:rPr>
            </a:br>
            <a:endParaRPr kumimoji="0" lang="en-CA"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22587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3733800"/>
            <a:ext cx="4163512" cy="461665"/>
          </a:xfrm>
          <a:prstGeom prst="rect">
            <a:avLst/>
          </a:prstGeom>
          <a:noFill/>
        </p:spPr>
        <p:txBody>
          <a:bodyPr wrap="none" rtlCol="0">
            <a:spAutoFit/>
          </a:bodyPr>
          <a:lstStyle/>
          <a:p>
            <a:r>
              <a:rPr lang="en-US" sz="2400" dirty="0" smtClean="0"/>
              <a:t>Poem: “Comrade Napoleon,” 63</a:t>
            </a:r>
            <a:endParaRPr lang="en-CA" sz="2400" dirty="0"/>
          </a:p>
        </p:txBody>
      </p:sp>
    </p:spTree>
    <p:extLst>
      <p:ext uri="{BB962C8B-B14F-4D97-AF65-F5344CB8AC3E}">
        <p14:creationId xmlns:p14="http://schemas.microsoft.com/office/powerpoint/2010/main" val="925526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3" y="1905000"/>
            <a:ext cx="6878053" cy="2677656"/>
          </a:xfrm>
          <a:prstGeom prst="rect">
            <a:avLst/>
          </a:prstGeom>
          <a:noFill/>
        </p:spPr>
        <p:txBody>
          <a:bodyPr wrap="square" rtlCol="0">
            <a:spAutoFit/>
          </a:bodyPr>
          <a:lstStyle/>
          <a:p>
            <a:r>
              <a:rPr lang="en-US" sz="2400" dirty="0" smtClean="0"/>
              <a:t>	Twelve voices were shouting in anger, and they were all alike. No question now, what had happened to the faces of the pigs. The creatures looked from pig to man, and from man to pig, and from pig to man again: but already it was impossible to say which was which.</a:t>
            </a:r>
          </a:p>
          <a:p>
            <a:r>
              <a:rPr lang="en-US" sz="2400" dirty="0"/>
              <a:t>	</a:t>
            </a:r>
            <a:r>
              <a:rPr lang="en-US" sz="2400" dirty="0" smtClean="0"/>
              <a:t>				95</a:t>
            </a:r>
          </a:p>
        </p:txBody>
      </p:sp>
    </p:spTree>
    <p:extLst>
      <p:ext uri="{BB962C8B-B14F-4D97-AF65-F5344CB8AC3E}">
        <p14:creationId xmlns:p14="http://schemas.microsoft.com/office/powerpoint/2010/main" val="3361981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6934655" cy="1938992"/>
          </a:xfrm>
          <a:prstGeom prst="rect">
            <a:avLst/>
          </a:prstGeom>
          <a:noFill/>
        </p:spPr>
        <p:txBody>
          <a:bodyPr wrap="none" rtlCol="0">
            <a:spAutoFit/>
          </a:bodyPr>
          <a:lstStyle/>
          <a:p>
            <a:r>
              <a:rPr lang="en-US" sz="2400" dirty="0" smtClean="0"/>
              <a:t>Boxer: ‘If Comrade Napoleon says it, it must be right.’  </a:t>
            </a:r>
          </a:p>
          <a:p>
            <a:r>
              <a:rPr lang="en-US" sz="2400" dirty="0" smtClean="0"/>
              <a:t>And from then on, he adopted the maxim, ‘Napoleon </a:t>
            </a:r>
          </a:p>
          <a:p>
            <a:r>
              <a:rPr lang="en-US" sz="2400" dirty="0" smtClean="0"/>
              <a:t>is always right,’ in addition to his private motto of </a:t>
            </a:r>
          </a:p>
          <a:p>
            <a:r>
              <a:rPr lang="en-US" sz="2400" dirty="0" smtClean="0"/>
              <a:t>‘I will work harder.’</a:t>
            </a:r>
          </a:p>
          <a:p>
            <a:r>
              <a:rPr lang="en-US" sz="2400" dirty="0"/>
              <a:t>	</a:t>
            </a:r>
            <a:r>
              <a:rPr lang="en-US" sz="2400" dirty="0" smtClean="0"/>
              <a:t>			38</a:t>
            </a:r>
            <a:endParaRPr lang="en-CA" sz="2400" dirty="0"/>
          </a:p>
        </p:txBody>
      </p:sp>
    </p:spTree>
    <p:extLst>
      <p:ext uri="{BB962C8B-B14F-4D97-AF65-F5344CB8AC3E}">
        <p14:creationId xmlns:p14="http://schemas.microsoft.com/office/powerpoint/2010/main" val="2679869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92" y="2743200"/>
            <a:ext cx="7139262" cy="1200329"/>
          </a:xfrm>
          <a:prstGeom prst="rect">
            <a:avLst/>
          </a:prstGeom>
          <a:noFill/>
        </p:spPr>
        <p:txBody>
          <a:bodyPr wrap="none" rtlCol="0">
            <a:spAutoFit/>
          </a:bodyPr>
          <a:lstStyle/>
          <a:p>
            <a:r>
              <a:rPr lang="en-US" sz="2400" dirty="0" smtClean="0"/>
              <a:t>Without waiting for orders from the pig, the animals </a:t>
            </a:r>
          </a:p>
          <a:p>
            <a:r>
              <a:rPr lang="en-US" sz="2400" dirty="0" smtClean="0"/>
              <a:t>broke off work and raced back to the farm buildings .. . .</a:t>
            </a:r>
          </a:p>
          <a:p>
            <a:r>
              <a:rPr lang="en-US" sz="2400" dirty="0"/>
              <a:t>	</a:t>
            </a:r>
            <a:r>
              <a:rPr lang="en-US" sz="2400" dirty="0" smtClean="0"/>
              <a:t>				81 </a:t>
            </a:r>
            <a:endParaRPr lang="en-CA" sz="2400" dirty="0"/>
          </a:p>
        </p:txBody>
      </p:sp>
    </p:spTree>
    <p:extLst>
      <p:ext uri="{BB962C8B-B14F-4D97-AF65-F5344CB8AC3E}">
        <p14:creationId xmlns:p14="http://schemas.microsoft.com/office/powerpoint/2010/main" val="2266434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05000"/>
            <a:ext cx="6629400" cy="2308324"/>
          </a:xfrm>
          <a:prstGeom prst="rect">
            <a:avLst/>
          </a:prstGeom>
          <a:noFill/>
        </p:spPr>
        <p:txBody>
          <a:bodyPr wrap="square" rtlCol="0">
            <a:spAutoFit/>
          </a:bodyPr>
          <a:lstStyle/>
          <a:p>
            <a:r>
              <a:rPr lang="en-US" sz="2400" dirty="0" smtClean="0"/>
              <a:t>“Power is not a means, it is an end. One does not establish a dictatorship to safeguard a revolution; one makes a revolution in order to establish a dictatorship. The object of persecution is persecution. The object of torture is torture. The object of power is power.“</a:t>
            </a:r>
            <a:endParaRPr lang="en-CA" sz="2400" dirty="0"/>
          </a:p>
        </p:txBody>
      </p:sp>
    </p:spTree>
    <p:extLst>
      <p:ext uri="{BB962C8B-B14F-4D97-AF65-F5344CB8AC3E}">
        <p14:creationId xmlns:p14="http://schemas.microsoft.com/office/powerpoint/2010/main" val="265330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438401"/>
            <a:ext cx="6705600" cy="3785652"/>
          </a:xfrm>
          <a:prstGeom prst="rect">
            <a:avLst/>
          </a:prstGeom>
        </p:spPr>
        <p:txBody>
          <a:bodyPr wrap="square">
            <a:spAutoFit/>
          </a:bodyPr>
          <a:lstStyle/>
          <a:p>
            <a:r>
              <a:rPr lang="en-US" sz="2400" dirty="0" smtClean="0">
                <a:latin typeface="Calibri" panose="020F0502020204030204" pitchFamily="34" charset="0"/>
                <a:ea typeface="Times New Roman" panose="02020603050405020304" pitchFamily="18" charset="0"/>
                <a:cs typeface="Times New Roman" panose="02020603050405020304" pitchFamily="18" charset="0"/>
              </a:rPr>
              <a:t>Ludwig Wittgenstein</a:t>
            </a:r>
            <a:endParaRPr lang="en-CA" sz="2400" dirty="0" smtClean="0">
              <a:latin typeface="Calibri" panose="020F0502020204030204" pitchFamily="34" charset="0"/>
              <a:ea typeface="Times New Roman" panose="02020603050405020304" pitchFamily="18" charset="0"/>
              <a:cs typeface="Times New Roman" panose="02020603050405020304" pitchFamily="18" charset="0"/>
            </a:endParaRPr>
          </a:p>
          <a:p>
            <a:endParaRPr lang="en-CA" sz="2400" i="1" dirty="0">
              <a:latin typeface="Calibri" panose="020F0502020204030204" pitchFamily="34" charset="0"/>
              <a:ea typeface="Times New Roman" panose="02020603050405020304" pitchFamily="18" charset="0"/>
              <a:cs typeface="Times New Roman" panose="02020603050405020304" pitchFamily="18" charset="0"/>
            </a:endParaRPr>
          </a:p>
          <a:p>
            <a:r>
              <a:rPr lang="en-CA" sz="2400" i="1" dirty="0" smtClean="0">
                <a:latin typeface="Calibri" panose="020F0502020204030204" pitchFamily="34" charset="0"/>
                <a:ea typeface="Times New Roman" panose="02020603050405020304" pitchFamily="18" charset="0"/>
                <a:cs typeface="Times New Roman" panose="02020603050405020304" pitchFamily="18" charset="0"/>
              </a:rPr>
              <a:t>Die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Grenzen</a:t>
            </a:r>
            <a:r>
              <a:rPr lang="en-CA" sz="2400" i="1" dirty="0">
                <a:latin typeface="Calibri" panose="020F0502020204030204" pitchFamily="34" charset="0"/>
                <a:ea typeface="Times New Roman" panose="02020603050405020304" pitchFamily="18" charset="0"/>
                <a:cs typeface="Times New Roman" panose="02020603050405020304" pitchFamily="18" charset="0"/>
              </a:rPr>
              <a:t>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meiner</a:t>
            </a:r>
            <a:r>
              <a:rPr lang="en-CA" sz="2400" i="1" dirty="0">
                <a:latin typeface="Calibri" panose="020F0502020204030204" pitchFamily="34" charset="0"/>
                <a:ea typeface="Times New Roman" panose="02020603050405020304" pitchFamily="18" charset="0"/>
                <a:cs typeface="Times New Roman" panose="02020603050405020304" pitchFamily="18" charset="0"/>
              </a:rPr>
              <a:t>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Sprache</a:t>
            </a:r>
            <a:r>
              <a:rPr lang="en-CA" sz="2400" i="1" dirty="0">
                <a:latin typeface="Calibri" panose="020F0502020204030204" pitchFamily="34" charset="0"/>
                <a:ea typeface="Times New Roman" panose="02020603050405020304" pitchFamily="18" charset="0"/>
                <a:cs typeface="Times New Roman" panose="02020603050405020304" pitchFamily="18" charset="0"/>
              </a:rPr>
              <a:t>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bedeuten</a:t>
            </a:r>
            <a:r>
              <a:rPr lang="en-CA" sz="2400" i="1" dirty="0">
                <a:latin typeface="Calibri" panose="020F0502020204030204" pitchFamily="34" charset="0"/>
                <a:ea typeface="Times New Roman" panose="02020603050405020304" pitchFamily="18" charset="0"/>
                <a:cs typeface="Times New Roman" panose="02020603050405020304" pitchFamily="18" charset="0"/>
              </a:rPr>
              <a:t> die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Grenzen</a:t>
            </a:r>
            <a:r>
              <a:rPr lang="en-CA" sz="2400" i="1" dirty="0">
                <a:latin typeface="Calibri" panose="020F0502020204030204" pitchFamily="34" charset="0"/>
                <a:ea typeface="Times New Roman" panose="02020603050405020304" pitchFamily="18" charset="0"/>
                <a:cs typeface="Times New Roman" panose="02020603050405020304" pitchFamily="18" charset="0"/>
              </a:rPr>
              <a:t> </a:t>
            </a:r>
            <a:r>
              <a:rPr lang="en-CA" sz="2400" i="1" dirty="0" err="1">
                <a:latin typeface="Calibri" panose="020F0502020204030204" pitchFamily="34" charset="0"/>
                <a:ea typeface="Times New Roman" panose="02020603050405020304" pitchFamily="18" charset="0"/>
                <a:cs typeface="Times New Roman" panose="02020603050405020304" pitchFamily="18" charset="0"/>
              </a:rPr>
              <a:t>meiner</a:t>
            </a:r>
            <a:r>
              <a:rPr lang="en-CA" sz="2400" i="1" dirty="0">
                <a:latin typeface="Calibri" panose="020F0502020204030204" pitchFamily="34" charset="0"/>
                <a:ea typeface="Times New Roman" panose="02020603050405020304" pitchFamily="18" charset="0"/>
                <a:cs typeface="Times New Roman" panose="02020603050405020304" pitchFamily="18" charset="0"/>
              </a:rPr>
              <a:t> Welt</a:t>
            </a:r>
            <a:r>
              <a:rPr lang="en-CA" sz="2400" i="1" dirty="0" smtClean="0">
                <a:latin typeface="Calibri" panose="020F0502020204030204" pitchFamily="34" charset="0"/>
                <a:ea typeface="Times New Roman" panose="02020603050405020304" pitchFamily="18" charset="0"/>
                <a:cs typeface="Times New Roman" panose="02020603050405020304" pitchFamily="18" charset="0"/>
              </a:rPr>
              <a:t>.</a:t>
            </a:r>
          </a:p>
          <a:p>
            <a:endParaRPr lang="en-CA" sz="2400" i="1" dirty="0">
              <a:latin typeface="Calibri" panose="020F0502020204030204" pitchFamily="34" charset="0"/>
              <a:ea typeface="Calibri" panose="020F0502020204030204" pitchFamily="34" charset="0"/>
              <a:cs typeface="Times New Roman" panose="02020603050405020304" pitchFamily="18" charset="0"/>
            </a:endParaRPr>
          </a:p>
          <a:p>
            <a:r>
              <a:rPr lang="en-CA" sz="2400" b="1" dirty="0" smtClean="0">
                <a:latin typeface="Calibri" panose="020F0502020204030204" pitchFamily="34" charset="0"/>
                <a:ea typeface="Calibri" panose="020F0502020204030204" pitchFamily="34" charset="0"/>
                <a:cs typeface="Times New Roman" panose="02020603050405020304" pitchFamily="18" charset="0"/>
              </a:rPr>
              <a:t>The </a:t>
            </a:r>
            <a:r>
              <a:rPr lang="en-CA" sz="2400" b="1" dirty="0">
                <a:latin typeface="Calibri" panose="020F0502020204030204" pitchFamily="34" charset="0"/>
                <a:ea typeface="Calibri" panose="020F0502020204030204" pitchFamily="34" charset="0"/>
                <a:cs typeface="Times New Roman" panose="02020603050405020304" pitchFamily="18" charset="0"/>
              </a:rPr>
              <a:t>limits of my language mean the limits of my world.</a:t>
            </a:r>
            <a:r>
              <a:rPr lang="en-CA" sz="2400" dirty="0">
                <a:latin typeface="Calibri" panose="020F0502020204030204" pitchFamily="34" charset="0"/>
                <a:ea typeface="Calibri" panose="020F0502020204030204" pitchFamily="34" charset="0"/>
                <a:cs typeface="Times New Roman" panose="02020603050405020304" pitchFamily="18" charset="0"/>
              </a:rPr>
              <a:t> (5.6</a:t>
            </a:r>
            <a:r>
              <a:rPr lang="en-CA" sz="2400" dirty="0" smtClean="0">
                <a:latin typeface="Calibri" panose="020F0502020204030204" pitchFamily="34" charset="0"/>
                <a:ea typeface="Calibri" panose="020F0502020204030204" pitchFamily="34" charset="0"/>
                <a:cs typeface="Times New Roman" panose="02020603050405020304" pitchFamily="18" charset="0"/>
              </a:rPr>
              <a:t>)</a:t>
            </a:r>
          </a:p>
          <a:p>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marR="0" lvl="0">
              <a:spcBef>
                <a:spcPts val="0"/>
              </a:spcBef>
              <a:spcAft>
                <a:spcPts val="0"/>
              </a:spcAft>
              <a:buSzPts val="1000"/>
              <a:tabLst>
                <a:tab pos="457200" algn="l"/>
              </a:tabLst>
            </a:pPr>
            <a:r>
              <a:rPr lang="en-CA" sz="2400" dirty="0" smtClean="0">
                <a:latin typeface="Calibri" panose="020F0502020204030204" pitchFamily="34" charset="0"/>
                <a:ea typeface="Times New Roman" panose="02020603050405020304" pitchFamily="18" charset="0"/>
                <a:cs typeface="Times New Roman" panose="02020603050405020304" pitchFamily="18" charset="0"/>
              </a:rPr>
              <a:t>(The </a:t>
            </a:r>
            <a:r>
              <a:rPr lang="en-CA" sz="2400" dirty="0">
                <a:latin typeface="Calibri" panose="020F0502020204030204" pitchFamily="34" charset="0"/>
                <a:ea typeface="Times New Roman" panose="02020603050405020304" pitchFamily="18" charset="0"/>
                <a:cs typeface="Times New Roman" panose="02020603050405020304" pitchFamily="18" charset="0"/>
              </a:rPr>
              <a:t>limits of my language are the limits of my mind. All I know is what I have words for</a:t>
            </a:r>
            <a:r>
              <a:rPr lang="en-CA" sz="24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CA"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996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667001"/>
            <a:ext cx="6096000" cy="2246769"/>
          </a:xfrm>
          <a:prstGeom prst="rect">
            <a:avLst/>
          </a:prstGeom>
        </p:spPr>
        <p:txBody>
          <a:bodyPr wrap="square">
            <a:spAutoFit/>
          </a:bodyPr>
          <a:lstStyle/>
          <a:p>
            <a:r>
              <a:rPr lang="en-US" sz="2800" dirty="0" smtClean="0">
                <a:latin typeface="Calibri" panose="020F0502020204030204" pitchFamily="34" charset="0"/>
                <a:ea typeface="Calibri" panose="020F0502020204030204" pitchFamily="34" charset="0"/>
                <a:cs typeface="Times New Roman" panose="02020603050405020304" pitchFamily="18" charset="0"/>
              </a:rPr>
              <a:t>Plato</a:t>
            </a:r>
            <a:endParaRPr lang="en-CA" sz="2800" dirty="0" smtClean="0">
              <a:latin typeface="Calibri" panose="020F0502020204030204" pitchFamily="34" charset="0"/>
              <a:ea typeface="Calibri" panose="020F0502020204030204" pitchFamily="34" charset="0"/>
              <a:cs typeface="Times New Roman" panose="02020603050405020304" pitchFamily="18" charset="0"/>
            </a:endParaRPr>
          </a:p>
          <a:p>
            <a:endParaRPr lang="en-CA" sz="2800" dirty="0">
              <a:latin typeface="Calibri" panose="020F0502020204030204" pitchFamily="34" charset="0"/>
              <a:ea typeface="Calibri" panose="020F0502020204030204" pitchFamily="34" charset="0"/>
              <a:cs typeface="Times New Roman" panose="02020603050405020304" pitchFamily="18" charset="0"/>
            </a:endParaRPr>
          </a:p>
          <a:p>
            <a:r>
              <a:rPr lang="en-CA" sz="2800" dirty="0" smtClean="0">
                <a:latin typeface="Calibri" panose="020F0502020204030204" pitchFamily="34" charset="0"/>
                <a:ea typeface="Calibri" panose="020F0502020204030204" pitchFamily="34" charset="0"/>
                <a:cs typeface="Times New Roman" panose="02020603050405020304" pitchFamily="18" charset="0"/>
              </a:rPr>
              <a:t>You </a:t>
            </a:r>
            <a:r>
              <a:rPr lang="en-CA" sz="2800" dirty="0">
                <a:latin typeface="Calibri" panose="020F0502020204030204" pitchFamily="34" charset="0"/>
                <a:ea typeface="Calibri" panose="020F0502020204030204" pitchFamily="34" charset="0"/>
                <a:cs typeface="Times New Roman" panose="02020603050405020304" pitchFamily="18" charset="0"/>
              </a:rPr>
              <a:t>may be </a:t>
            </a:r>
            <a:r>
              <a:rPr lang="en-CA" sz="2800" dirty="0" smtClean="0">
                <a:latin typeface="Calibri" panose="020F0502020204030204" pitchFamily="34" charset="0"/>
                <a:ea typeface="Calibri" panose="020F0502020204030204" pitchFamily="34" charset="0"/>
                <a:cs typeface="Times New Roman" panose="02020603050405020304" pitchFamily="18" charset="0"/>
              </a:rPr>
              <a:t>sure . . . that </a:t>
            </a:r>
            <a:r>
              <a:rPr lang="en-CA" sz="2800" dirty="0">
                <a:latin typeface="Calibri" panose="020F0502020204030204" pitchFamily="34" charset="0"/>
                <a:ea typeface="Calibri" panose="020F0502020204030204" pitchFamily="34" charset="0"/>
                <a:cs typeface="Times New Roman" panose="02020603050405020304" pitchFamily="18" charset="0"/>
              </a:rPr>
              <a:t>inaccurate language is not only in itself a mistake: it implants evil in men's souls.</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029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727218"/>
            <a:ext cx="62484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is yet behind what I purposed to lay open, the incredible loss and detriment that this plot of licensing puts us to; more than if some enemy at sea should stop up all our havens and ports and creeks, it hinders and retards the importation of our richest merchandise, truth.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CA"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John Milton, </a:t>
            </a:r>
            <a:r>
              <a:rPr kumimoji="0" lang="en-US" sz="3600" b="0" i="1"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Areopagitica</a:t>
            </a:r>
            <a:r>
              <a:rPr kumimoji="0" lang="en-US" sz="3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1644</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228603" y="791054"/>
            <a:ext cx="6629399"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3200" dirty="0" smtClean="0"/>
              <a:t>Form and Content</a:t>
            </a:r>
            <a:endParaRPr lang="en-CA" sz="3200" dirty="0" smtClean="0"/>
          </a:p>
          <a:p>
            <a:pPr lvl="0" fontAlgn="base">
              <a:spcBef>
                <a:spcPct val="0"/>
              </a:spcBef>
              <a:spcAft>
                <a:spcPct val="0"/>
              </a:spcAft>
            </a:pPr>
            <a:endParaRPr lang="en-CA" sz="3200" dirty="0"/>
          </a:p>
          <a:p>
            <a:pPr lvl="0" fontAlgn="base">
              <a:spcBef>
                <a:spcPct val="0"/>
              </a:spcBef>
              <a:spcAft>
                <a:spcPct val="0"/>
              </a:spcAft>
            </a:pPr>
            <a:r>
              <a:rPr lang="en-CA" sz="3200" dirty="0" smtClean="0"/>
              <a:t>“[</a:t>
            </a:r>
            <a:r>
              <a:rPr lang="en-CA" sz="3200" dirty="0"/>
              <a:t>The English language] becomes ugly and inaccurate because our thoughts are foolish, but the slovenliness of our language makes it easier for us to have foolish </a:t>
            </a:r>
            <a:r>
              <a:rPr lang="en-CA" sz="3200" dirty="0" smtClean="0"/>
              <a:t>thoughts . . . </a:t>
            </a:r>
            <a:r>
              <a:rPr lang="en-CA" sz="3200" dirty="0"/>
              <a:t>if thought corrupts language, language can also corrupt thought.” </a:t>
            </a:r>
            <a:endParaRPr kumimoji="0" lang="en-US" sz="3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3200" dirty="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3200" dirty="0" smtClean="0">
                <a:latin typeface="Calibri" pitchFamily="34" charset="0"/>
                <a:cs typeface="Times New Roman" pitchFamily="18" charset="0"/>
              </a:rPr>
              <a:t>“</a:t>
            </a:r>
            <a:r>
              <a:rPr kumimoji="0" lang="en-US" sz="3200" b="0" i="0" u="none" strike="noStrike" cap="none" normalizeH="0" baseline="0" dirty="0" smtClean="0">
                <a:ln>
                  <a:noFill/>
                </a:ln>
                <a:solidFill>
                  <a:schemeClr val="tx1"/>
                </a:solidFill>
                <a:effectLst/>
                <a:latin typeface="Calibri" pitchFamily="34" charset="0"/>
                <a:cs typeface="Times New Roman" pitchFamily="18" charset="0"/>
              </a:rPr>
              <a:t>Politics and the English Language,”</a:t>
            </a:r>
            <a:r>
              <a:rPr kumimoji="0" lang="en-US" sz="3200" b="0" i="0" u="none" strike="noStrike" cap="none" normalizeH="0" dirty="0" smtClean="0">
                <a:ln>
                  <a:noFill/>
                </a:ln>
                <a:solidFill>
                  <a:schemeClr val="tx1"/>
                </a:solidFill>
                <a:effectLst/>
                <a:latin typeface="Calibri" pitchFamily="34" charset="0"/>
                <a:cs typeface="Times New Roman" pitchFamily="18" charset="0"/>
              </a:rPr>
              <a:t> 1946</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0810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52400" y="671269"/>
            <a:ext cx="6705600" cy="77867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Euphemism</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In our time, political speech and writing are largely the </a:t>
            </a:r>
            <a:r>
              <a:rPr kumimoji="0" lang="en-US" sz="2000" b="0" i="0" u="none" strike="noStrike" cap="none" normalizeH="0" baseline="0" dirty="0" err="1" smtClean="0">
                <a:ln>
                  <a:noFill/>
                </a:ln>
                <a:solidFill>
                  <a:schemeClr val="tx1"/>
                </a:solidFill>
                <a:effectLst/>
                <a:latin typeface="Arial" charset="0"/>
                <a:cs typeface="Arial" charset="0"/>
              </a:rPr>
              <a:t>defence</a:t>
            </a:r>
            <a:r>
              <a:rPr kumimoji="0" lang="en-US" sz="2000" b="0" i="0" u="none" strike="noStrike" cap="none" normalizeH="0" baseline="0" dirty="0" smtClean="0">
                <a:ln>
                  <a:noFill/>
                </a:ln>
                <a:solidFill>
                  <a:schemeClr val="tx1"/>
                </a:solidFill>
                <a:effectLst/>
                <a:latin typeface="Arial" charset="0"/>
                <a:cs typeface="Arial" charset="0"/>
              </a:rPr>
              <a:t> of the indefensible. Things like the continuance of British rule in India, the Russian purges and deportations, the dropping of the atom bombs on Japan, can indeed be defended, but only by arguments which are too brutal for most people to face, and which do not square with the professed aims of the political parties. Thus political language has to consist largely of euphemism, question-begging and sheer cloudy vagueness. </a:t>
            </a:r>
            <a:r>
              <a:rPr kumimoji="0" lang="en-US" sz="2000" b="0" i="0" u="none" strike="noStrike" cap="none" normalizeH="0" baseline="0" dirty="0" err="1" smtClean="0">
                <a:ln>
                  <a:noFill/>
                </a:ln>
                <a:solidFill>
                  <a:schemeClr val="tx1"/>
                </a:solidFill>
                <a:effectLst/>
                <a:latin typeface="Arial" charset="0"/>
                <a:cs typeface="Arial" charset="0"/>
              </a:rPr>
              <a:t>Defenceless</a:t>
            </a:r>
            <a:r>
              <a:rPr kumimoji="0" lang="en-US" sz="2000" b="0" i="0" u="none" strike="noStrike" cap="none" normalizeH="0" baseline="0" dirty="0" smtClean="0">
                <a:ln>
                  <a:noFill/>
                </a:ln>
                <a:solidFill>
                  <a:schemeClr val="tx1"/>
                </a:solidFill>
                <a:effectLst/>
                <a:latin typeface="Arial" charset="0"/>
                <a:cs typeface="Arial" charset="0"/>
              </a:rPr>
              <a:t> villages are bombarded from the air, the inhabitants driven out into the countryside, the cattle machine-gunned, the huts set on fire with incendiary bullets: this is called </a:t>
            </a:r>
            <a:r>
              <a:rPr kumimoji="0" lang="en-US" sz="2000" b="0" i="1" u="none" strike="noStrike" cap="none" normalizeH="0" baseline="0" dirty="0" smtClean="0">
                <a:ln>
                  <a:noFill/>
                </a:ln>
                <a:solidFill>
                  <a:schemeClr val="tx1"/>
                </a:solidFill>
                <a:effectLst/>
                <a:latin typeface="Arial" charset="0"/>
                <a:cs typeface="Arial" charset="0"/>
              </a:rPr>
              <a:t>pacification</a:t>
            </a:r>
            <a:r>
              <a:rPr kumimoji="0" lang="en-US" sz="2000" b="0" i="0" u="none" strike="noStrike" cap="none" normalizeH="0" baseline="0" dirty="0" smtClean="0">
                <a:ln>
                  <a:noFill/>
                </a:ln>
                <a:solidFill>
                  <a:schemeClr val="tx1"/>
                </a:solidFill>
                <a:effectLst/>
                <a:latin typeface="Arial" charset="0"/>
                <a:cs typeface="Arial" charset="0"/>
              </a:rPr>
              <a:t>. Millions of peasants are robbed of their farms and sent trudging along the roads with no more than they can carry: this is called </a:t>
            </a:r>
            <a:r>
              <a:rPr kumimoji="0" lang="en-US" sz="2000" b="0" i="1" u="none" strike="noStrike" cap="none" normalizeH="0" baseline="0" dirty="0" smtClean="0">
                <a:ln>
                  <a:noFill/>
                </a:ln>
                <a:solidFill>
                  <a:schemeClr val="tx1"/>
                </a:solidFill>
                <a:effectLst/>
                <a:latin typeface="Arial" charset="0"/>
                <a:cs typeface="Arial" charset="0"/>
              </a:rPr>
              <a:t>transfer of population</a:t>
            </a:r>
            <a:r>
              <a:rPr kumimoji="0" lang="en-US" sz="2000" b="0" i="0" u="none" strike="noStrike" cap="none" normalizeH="0" baseline="0" dirty="0" smtClean="0">
                <a:ln>
                  <a:noFill/>
                </a:ln>
                <a:solidFill>
                  <a:schemeClr val="tx1"/>
                </a:solidFill>
                <a:effectLst/>
                <a:latin typeface="Arial" charset="0"/>
                <a:cs typeface="Arial" charset="0"/>
              </a:rPr>
              <a:t> or </a:t>
            </a:r>
            <a:r>
              <a:rPr kumimoji="0" lang="en-US" sz="2000" b="0" i="1" u="none" strike="noStrike" cap="none" normalizeH="0" baseline="0" dirty="0" smtClean="0">
                <a:ln>
                  <a:noFill/>
                </a:ln>
                <a:solidFill>
                  <a:schemeClr val="tx1"/>
                </a:solidFill>
                <a:effectLst/>
                <a:latin typeface="Arial" charset="0"/>
                <a:cs typeface="Arial" charset="0"/>
              </a:rPr>
              <a:t>rectification of frontiers</a:t>
            </a:r>
            <a:r>
              <a:rPr kumimoji="0" lang="en-US" sz="2000" b="0" i="0" u="none" strike="noStrike" cap="none" normalizeH="0" baseline="0" dirty="0" smtClean="0">
                <a:ln>
                  <a:noFill/>
                </a:ln>
                <a:solidFill>
                  <a:schemeClr val="tx1"/>
                </a:solidFill>
                <a:effectLst/>
                <a:latin typeface="Arial" charset="0"/>
                <a:cs typeface="Arial" charset="0"/>
              </a:rPr>
              <a:t>. People are imprisoned for years without trial, or shot in the back of the neck or sent to die of scurvy in Arctic lumber camps: this is called </a:t>
            </a:r>
            <a:r>
              <a:rPr kumimoji="0" lang="en-US" sz="2000" b="0" i="1" u="none" strike="noStrike" cap="none" normalizeH="0" baseline="0" dirty="0" smtClean="0">
                <a:ln>
                  <a:noFill/>
                </a:ln>
                <a:solidFill>
                  <a:schemeClr val="tx1"/>
                </a:solidFill>
                <a:effectLst/>
                <a:latin typeface="Arial" charset="0"/>
                <a:cs typeface="Arial" charset="0"/>
              </a:rPr>
              <a:t>elimination of unreliable elements</a:t>
            </a:r>
            <a:r>
              <a:rPr kumimoji="0" lang="en-US" sz="2000" b="0" i="0" u="none" strike="noStrike" cap="none" normalizeH="0" baseline="0" dirty="0" smtClean="0">
                <a:ln>
                  <a:noFill/>
                </a:ln>
                <a:solidFill>
                  <a:schemeClr val="tx1"/>
                </a:solidFill>
                <a:effectLst/>
                <a:latin typeface="Arial" charset="0"/>
                <a:cs typeface="Arial" charset="0"/>
              </a:rPr>
              <a:t>. Such phraseology is needed if one wants to name things without calling up mental pictures of them.</a:t>
            </a:r>
            <a:endParaRPr lang="en-US" sz="2000" dirty="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smtClean="0">
                <a:latin typeface="Arial" charset="0"/>
                <a:cs typeface="Arial" charset="0"/>
              </a:rPr>
              <a:t>(remember Harrison)</a:t>
            </a:r>
            <a:endParaRPr kumimoji="0" lang="en-US" sz="20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6868886" cy="7908640"/>
          </a:xfrm>
          <a:prstGeom prst="rect">
            <a:avLst/>
          </a:prstGeom>
        </p:spPr>
        <p:txBody>
          <a:bodyPr wrap="square">
            <a:spAutoFit/>
          </a:bodyPr>
          <a:lstStyle/>
          <a:p>
            <a:pPr>
              <a:lnSpc>
                <a:spcPts val="3220"/>
              </a:lnSpc>
            </a:pPr>
            <a:r>
              <a:rPr lang="en-US" sz="3600" dirty="0" smtClean="0"/>
              <a:t>Clarity</a:t>
            </a:r>
            <a:endParaRPr lang="en-CA" sz="3600" dirty="0" smtClean="0"/>
          </a:p>
          <a:p>
            <a:pPr>
              <a:lnSpc>
                <a:spcPts val="3220"/>
              </a:lnSpc>
            </a:pPr>
            <a:endParaRPr lang="en-CA" sz="3600" dirty="0"/>
          </a:p>
          <a:p>
            <a:pPr>
              <a:lnSpc>
                <a:spcPts val="3220"/>
              </a:lnSpc>
            </a:pPr>
            <a:r>
              <a:rPr lang="en-CA" sz="3600" dirty="0" smtClean="0"/>
              <a:t>Political </a:t>
            </a:r>
            <a:r>
              <a:rPr lang="en-CA" sz="3600" dirty="0"/>
              <a:t>language-and with variations this is true of all political parties, from Conservatives to </a:t>
            </a:r>
            <a:r>
              <a:rPr lang="en-CA" sz="3600" dirty="0" smtClean="0"/>
              <a:t>Anarchists -- is </a:t>
            </a:r>
            <a:r>
              <a:rPr lang="en-CA" sz="3600" dirty="0"/>
              <a:t>designed to make lies sound truthful and murder respectable, and to give an appearance of solidity to pure wind. </a:t>
            </a:r>
            <a:r>
              <a:rPr lang="en-CA" sz="3600" dirty="0" smtClean="0"/>
              <a:t>One cannot </a:t>
            </a:r>
            <a:r>
              <a:rPr lang="en-CA" sz="3600" dirty="0"/>
              <a:t>change this all in a moment, but one can at least change one's own habits</a:t>
            </a:r>
            <a:r>
              <a:rPr lang="en-CA" sz="3600" dirty="0" smtClean="0"/>
              <a:t>. And from time to time one can even, if one jeers loudly enough, send some worn-out phrase – some jackboot, Achilles heel, hotbed, melting pot, acid test, veritable inferno, or other lump of verbal refuse – into the dustbin where it belongs.</a:t>
            </a:r>
            <a:endParaRPr lang="en-CA"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905001"/>
            <a:ext cx="5791200" cy="3785652"/>
          </a:xfrm>
          <a:prstGeom prst="rect">
            <a:avLst/>
          </a:prstGeom>
        </p:spPr>
        <p:txBody>
          <a:bodyPr wrap="square">
            <a:spAutoFit/>
          </a:bodyPr>
          <a:lstStyle/>
          <a:p>
            <a:endParaRPr lang="en-CA" sz="2000" dirty="0" smtClean="0">
              <a:solidFill>
                <a:srgbClr val="181818"/>
              </a:solidFill>
              <a:latin typeface="Merriweather"/>
            </a:endParaRPr>
          </a:p>
          <a:p>
            <a:r>
              <a:rPr lang="en-US" sz="2000" dirty="0" smtClean="0">
                <a:solidFill>
                  <a:srgbClr val="181818"/>
                </a:solidFill>
                <a:latin typeface="Merriweather"/>
              </a:rPr>
              <a:t>Clarity</a:t>
            </a:r>
            <a:endParaRPr lang="en-CA" sz="2000" dirty="0">
              <a:solidFill>
                <a:srgbClr val="181818"/>
              </a:solidFill>
              <a:latin typeface="Merriweather"/>
            </a:endParaRPr>
          </a:p>
          <a:p>
            <a:endParaRPr lang="en-CA" sz="2000" dirty="0" smtClean="0">
              <a:solidFill>
                <a:srgbClr val="181818"/>
              </a:solidFill>
              <a:latin typeface="Merriweather"/>
            </a:endParaRPr>
          </a:p>
          <a:p>
            <a:r>
              <a:rPr lang="en-CA" sz="2000" dirty="0" smtClean="0">
                <a:solidFill>
                  <a:srgbClr val="181818"/>
                </a:solidFill>
                <a:latin typeface="Merriweather"/>
              </a:rPr>
              <a:t>The </a:t>
            </a:r>
            <a:r>
              <a:rPr lang="en-CA" sz="2000" dirty="0">
                <a:solidFill>
                  <a:srgbClr val="181818"/>
                </a:solidFill>
                <a:latin typeface="Merriweather"/>
              </a:rPr>
              <a:t>great enemy of clear language is insincerity. When there is a gap between one’s real and one’s declared aims, one turns as it were instinctively to long words and exhausted idioms, like a cuttlefish squirting out ink. In our age there is no such thing as ‘keeping out of politics’. All issues are political issues, and politics itself is a mass of lies, evasions, folly, hatred and schizophrenia.</a:t>
            </a:r>
            <a:endParaRPr lang="en-CA" sz="2000" dirty="0"/>
          </a:p>
        </p:txBody>
      </p:sp>
    </p:spTree>
    <p:extLst>
      <p:ext uri="{BB962C8B-B14F-4D97-AF65-F5344CB8AC3E}">
        <p14:creationId xmlns:p14="http://schemas.microsoft.com/office/powerpoint/2010/main" val="15737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1423</Words>
  <Application>Microsoft Office PowerPoint</Application>
  <PresentationFormat>On-screen Show (4:3)</PresentationFormat>
  <Paragraphs>110</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Merriweather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2016-10-21T13:00:08Z</dcterms:created>
  <dcterms:modified xsi:type="dcterms:W3CDTF">2017-03-10T19:09:17Z</dcterms:modified>
</cp:coreProperties>
</file>