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 Patel" initials="RP" lastIdx="2" clrIdx="0">
    <p:extLst>
      <p:ext uri="{19B8F6BF-5375-455C-9EA6-DF929625EA0E}">
        <p15:presenceInfo xmlns:p15="http://schemas.microsoft.com/office/powerpoint/2012/main" userId="4870a2156569c8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BB14DA-6FF0-4B03-8387-EEE72C5372B2}" v="18" dt="2021-01-24T17:22:15.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108" d="100"/>
          <a:sy n="108" d="100"/>
        </p:scale>
        <p:origin x="71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B9ACF-3C89-4AAE-B130-6723884FD872}" type="datetimeFigureOut">
              <a:rPr lang="en-CA" smtClean="0"/>
              <a:t>2021-01-25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42D45-7424-468F-8961-F95A9C7D645A}" type="slidenum">
              <a:rPr lang="en-CA" smtClean="0"/>
              <a:t>‹#›</a:t>
            </a:fld>
            <a:endParaRPr lang="en-CA"/>
          </a:p>
        </p:txBody>
      </p:sp>
    </p:spTree>
    <p:extLst>
      <p:ext uri="{BB962C8B-B14F-4D97-AF65-F5344CB8AC3E}">
        <p14:creationId xmlns:p14="http://schemas.microsoft.com/office/powerpoint/2010/main" val="3805755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odesdope.com/c-dynamic-memor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odesdope.com/c-dynamic-memor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lice"/>
              </a:rPr>
              <a:t>The steps for push operation are:</a:t>
            </a:r>
          </a:p>
          <a:p>
            <a:pPr algn="l">
              <a:buFont typeface="+mj-lt"/>
              <a:buAutoNum type="arabicPeriod"/>
            </a:pPr>
            <a:r>
              <a:rPr lang="en-US" b="0" i="0" dirty="0">
                <a:solidFill>
                  <a:srgbClr val="333333"/>
                </a:solidFill>
                <a:effectLst/>
                <a:latin typeface="Alice"/>
              </a:rPr>
              <a:t>Make a new node.</a:t>
            </a:r>
          </a:p>
          <a:p>
            <a:pPr algn="l">
              <a:buFont typeface="+mj-lt"/>
              <a:buAutoNum type="arabicPeriod"/>
            </a:pPr>
            <a:r>
              <a:rPr lang="en-US" b="0" i="0" dirty="0">
                <a:solidFill>
                  <a:srgbClr val="333333"/>
                </a:solidFill>
                <a:effectLst/>
                <a:latin typeface="Alice"/>
              </a:rPr>
              <a:t>Give the ‘data’ of the new node its value.</a:t>
            </a:r>
          </a:p>
          <a:p>
            <a:pPr algn="l">
              <a:buFont typeface="+mj-lt"/>
              <a:buAutoNum type="arabicPeriod"/>
            </a:pPr>
            <a:r>
              <a:rPr lang="en-US" b="0" i="0" dirty="0">
                <a:solidFill>
                  <a:srgbClr val="333333"/>
                </a:solidFill>
                <a:effectLst/>
                <a:latin typeface="Alice"/>
              </a:rPr>
              <a:t>Point the ‘next’ of the new node to the top of the stack.</a:t>
            </a:r>
          </a:p>
          <a:p>
            <a:pPr algn="l">
              <a:buFont typeface="+mj-lt"/>
              <a:buAutoNum type="arabicPeriod"/>
            </a:pPr>
            <a:r>
              <a:rPr lang="en-US" b="0" i="0" dirty="0">
                <a:solidFill>
                  <a:srgbClr val="333333"/>
                </a:solidFill>
                <a:effectLst/>
                <a:latin typeface="Alice"/>
              </a:rPr>
              <a:t>Make the ‘top’ pointer point to this new node.</a:t>
            </a:r>
          </a:p>
          <a:p>
            <a:pPr algn="l">
              <a:buFont typeface="+mj-lt"/>
              <a:buAutoNum type="arabicPeriod"/>
            </a:pPr>
            <a:endParaRPr lang="en-US" b="0" i="0" dirty="0">
              <a:solidFill>
                <a:srgbClr val="333333"/>
              </a:solidFill>
              <a:effectLst/>
              <a:latin typeface="Alice"/>
            </a:endParaRPr>
          </a:p>
          <a:p>
            <a:pPr algn="l">
              <a:buFont typeface="+mj-lt"/>
              <a:buAutoNum type="arabicPeriod"/>
            </a:pPr>
            <a:endParaRPr lang="en-US" b="0" i="0" dirty="0">
              <a:solidFill>
                <a:srgbClr val="333333"/>
              </a:solidFill>
              <a:effectLst/>
              <a:latin typeface="Alice"/>
            </a:endParaRPr>
          </a:p>
          <a:p>
            <a:pPr algn="l"/>
            <a:r>
              <a:rPr lang="en-US" b="0" i="0" dirty="0">
                <a:solidFill>
                  <a:srgbClr val="333333"/>
                </a:solidFill>
                <a:effectLst/>
                <a:latin typeface="Alice"/>
              </a:rPr>
              <a:t>Read the comments in the code for better understanding.</a:t>
            </a:r>
          </a:p>
          <a:p>
            <a:pPr algn="l"/>
            <a:r>
              <a:rPr lang="en-US" b="0" i="0" dirty="0">
                <a:solidFill>
                  <a:srgbClr val="333333"/>
                </a:solidFill>
                <a:effectLst/>
                <a:latin typeface="Alice"/>
              </a:rPr>
              <a:t>The first step is to make a new node and we are doing the same by </a:t>
            </a:r>
            <a:br>
              <a:rPr lang="en-US" b="0" i="0" dirty="0">
                <a:solidFill>
                  <a:srgbClr val="333333"/>
                </a:solidFill>
                <a:effectLst/>
                <a:latin typeface="Alice"/>
              </a:rPr>
            </a:br>
            <a:r>
              <a:rPr lang="en-US" b="0" i="0" dirty="0">
                <a:solidFill>
                  <a:srgbClr val="333333"/>
                </a:solidFill>
                <a:effectLst/>
                <a:latin typeface="Alice"/>
              </a:rPr>
              <a:t>node *</a:t>
            </a:r>
            <a:r>
              <a:rPr lang="en-US" b="0" i="0" dirty="0" err="1">
                <a:solidFill>
                  <a:srgbClr val="333333"/>
                </a:solidFill>
                <a:effectLst/>
                <a:latin typeface="Alice"/>
              </a:rPr>
              <a:t>tmp</a:t>
            </a:r>
            <a:br>
              <a:rPr lang="en-US" b="0" i="0" dirty="0">
                <a:solidFill>
                  <a:srgbClr val="333333"/>
                </a:solidFill>
                <a:effectLst/>
                <a:latin typeface="Alice"/>
              </a:rPr>
            </a:br>
            <a:r>
              <a:rPr lang="en-US" b="0" i="0" dirty="0" err="1">
                <a:solidFill>
                  <a:srgbClr val="333333"/>
                </a:solidFill>
                <a:effectLst/>
                <a:latin typeface="Alice"/>
              </a:rPr>
              <a:t>tmp</a:t>
            </a:r>
            <a:r>
              <a:rPr lang="en-US" b="0" i="0" dirty="0">
                <a:solidFill>
                  <a:srgbClr val="333333"/>
                </a:solidFill>
                <a:effectLst/>
                <a:latin typeface="Alice"/>
              </a:rPr>
              <a:t> = malloc(</a:t>
            </a:r>
            <a:r>
              <a:rPr lang="en-US" b="0" i="0" dirty="0" err="1">
                <a:solidFill>
                  <a:srgbClr val="333333"/>
                </a:solidFill>
                <a:effectLst/>
                <a:latin typeface="Alice"/>
              </a:rPr>
              <a:t>sizeof</a:t>
            </a:r>
            <a:r>
              <a:rPr lang="en-US" b="0" i="0" dirty="0">
                <a:solidFill>
                  <a:srgbClr val="333333"/>
                </a:solidFill>
                <a:effectLst/>
                <a:latin typeface="Alice"/>
              </a:rPr>
              <a:t>(node))</a:t>
            </a:r>
          </a:p>
          <a:p>
            <a:pPr algn="l"/>
            <a:r>
              <a:rPr lang="en-US" b="0" i="0" dirty="0">
                <a:solidFill>
                  <a:srgbClr val="333333"/>
                </a:solidFill>
                <a:effectLst/>
                <a:latin typeface="Alice"/>
              </a:rPr>
              <a:t>The second step is to give ‘data’ of this new node its value and this we are doing with </a:t>
            </a:r>
            <a:r>
              <a:rPr lang="en-US" b="0" i="0" dirty="0" err="1">
                <a:solidFill>
                  <a:srgbClr val="333333"/>
                </a:solidFill>
                <a:effectLst/>
                <a:latin typeface="Alice"/>
              </a:rPr>
              <a:t>tmp</a:t>
            </a:r>
            <a:r>
              <a:rPr lang="en-US" b="0" i="0" dirty="0">
                <a:solidFill>
                  <a:srgbClr val="333333"/>
                </a:solidFill>
                <a:effectLst/>
                <a:latin typeface="Alice"/>
              </a:rPr>
              <a:t> -&gt; data = value.</a:t>
            </a:r>
          </a:p>
          <a:p>
            <a:pPr algn="l"/>
            <a:r>
              <a:rPr lang="en-US" b="0" i="0" dirty="0">
                <a:solidFill>
                  <a:srgbClr val="333333"/>
                </a:solidFill>
                <a:effectLst/>
                <a:latin typeface="Alice"/>
              </a:rPr>
              <a:t>The third step is to point the ‘next’ of the new node to the top of the stack and this is done in the next line – </a:t>
            </a:r>
            <a:r>
              <a:rPr lang="en-US" b="0" i="0" dirty="0" err="1">
                <a:solidFill>
                  <a:srgbClr val="333333"/>
                </a:solidFill>
                <a:effectLst/>
                <a:latin typeface="Alice"/>
              </a:rPr>
              <a:t>tmp</a:t>
            </a:r>
            <a:r>
              <a:rPr lang="en-US" b="0" i="0" dirty="0">
                <a:solidFill>
                  <a:srgbClr val="333333"/>
                </a:solidFill>
                <a:effectLst/>
                <a:latin typeface="Alice"/>
              </a:rPr>
              <a:t> -&gt; next = top.</a:t>
            </a:r>
          </a:p>
          <a:p>
            <a:pPr algn="l"/>
            <a:r>
              <a:rPr lang="en-US" b="0" i="0" dirty="0">
                <a:solidFill>
                  <a:srgbClr val="333333"/>
                </a:solidFill>
                <a:effectLst/>
                <a:latin typeface="Alice"/>
              </a:rPr>
              <a:t>The last step is to make the ‘top’ pointer point to this new node – top = </a:t>
            </a:r>
            <a:r>
              <a:rPr lang="en-US" b="0" i="0" dirty="0" err="1">
                <a:solidFill>
                  <a:srgbClr val="333333"/>
                </a:solidFill>
                <a:effectLst/>
                <a:latin typeface="Alice"/>
              </a:rPr>
              <a:t>tmp</a:t>
            </a:r>
            <a:endParaRPr lang="en-US" b="0" i="0" dirty="0">
              <a:solidFill>
                <a:srgbClr val="333333"/>
              </a:solidFill>
              <a:effectLst/>
              <a:latin typeface="Alice"/>
            </a:endParaRPr>
          </a:p>
        </p:txBody>
      </p:sp>
      <p:sp>
        <p:nvSpPr>
          <p:cNvPr id="4" name="Slide Number Placeholder 3"/>
          <p:cNvSpPr>
            <a:spLocks noGrp="1"/>
          </p:cNvSpPr>
          <p:nvPr>
            <p:ph type="sldNum" sz="quarter" idx="5"/>
          </p:nvPr>
        </p:nvSpPr>
        <p:spPr/>
        <p:txBody>
          <a:bodyPr/>
          <a:lstStyle/>
          <a:p>
            <a:fld id="{95C42D45-7424-468F-8961-F95A9C7D645A}" type="slidenum">
              <a:rPr lang="en-CA" smtClean="0"/>
              <a:t>9</a:t>
            </a:fld>
            <a:endParaRPr lang="en-CA"/>
          </a:p>
        </p:txBody>
      </p:sp>
    </p:spTree>
    <p:extLst>
      <p:ext uri="{BB962C8B-B14F-4D97-AF65-F5344CB8AC3E}">
        <p14:creationId xmlns:p14="http://schemas.microsoft.com/office/powerpoint/2010/main" val="271779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lice"/>
              </a:rPr>
              <a:t>In pop operation, we delete the topmost node and returns its value. In order to do so, we need to make the ‘top’ pointer point to the node next to the topmost node but this will led the current topmost node inaccessible. So, we will first make a temporary pointer to the current top node and delete it using the ‘</a:t>
            </a:r>
            <a:r>
              <a:rPr lang="en-US" b="0" i="0" u="none" strike="noStrike" dirty="0">
                <a:solidFill>
                  <a:srgbClr val="279A69"/>
                </a:solidFill>
                <a:effectLst/>
                <a:latin typeface="Alice"/>
                <a:hlinkClick r:id="rId3"/>
              </a:rPr>
              <a:t>free</a:t>
            </a:r>
            <a:r>
              <a:rPr lang="en-US" b="0" i="0" dirty="0">
                <a:solidFill>
                  <a:srgbClr val="333333"/>
                </a:solidFill>
                <a:effectLst/>
                <a:latin typeface="Alice"/>
              </a:rPr>
              <a:t>’ function later. The steps for the pop operations are:</a:t>
            </a:r>
          </a:p>
          <a:p>
            <a:pPr algn="l">
              <a:buFont typeface="+mj-lt"/>
              <a:buAutoNum type="arabicPeriod"/>
            </a:pPr>
            <a:r>
              <a:rPr lang="en-US" b="0" i="0" dirty="0">
                <a:solidFill>
                  <a:srgbClr val="333333"/>
                </a:solidFill>
                <a:effectLst/>
                <a:latin typeface="Alice"/>
              </a:rPr>
              <a:t>Make a temporary node.</a:t>
            </a:r>
          </a:p>
          <a:p>
            <a:pPr algn="l">
              <a:buFont typeface="+mj-lt"/>
              <a:buAutoNum type="arabicPeriod"/>
            </a:pPr>
            <a:r>
              <a:rPr lang="en-US" b="0" i="0" dirty="0">
                <a:solidFill>
                  <a:srgbClr val="333333"/>
                </a:solidFill>
                <a:effectLst/>
                <a:latin typeface="Alice"/>
              </a:rPr>
              <a:t>Point this temporary node to the top of the stack</a:t>
            </a:r>
          </a:p>
          <a:p>
            <a:pPr algn="l">
              <a:buFont typeface="+mj-lt"/>
              <a:buAutoNum type="arabicPeriod"/>
            </a:pPr>
            <a:r>
              <a:rPr lang="en-US" b="0" i="0" dirty="0">
                <a:solidFill>
                  <a:srgbClr val="333333"/>
                </a:solidFill>
                <a:effectLst/>
                <a:latin typeface="Alice"/>
              </a:rPr>
              <a:t>Store the value of ‘data’ of this temporary node in a variable.</a:t>
            </a:r>
          </a:p>
          <a:p>
            <a:pPr algn="l">
              <a:buFont typeface="+mj-lt"/>
              <a:buAutoNum type="arabicPeriod"/>
            </a:pPr>
            <a:r>
              <a:rPr lang="en-US" b="0" i="0" dirty="0">
                <a:solidFill>
                  <a:srgbClr val="333333"/>
                </a:solidFill>
                <a:effectLst/>
                <a:latin typeface="Alice"/>
              </a:rPr>
              <a:t>Point the ‘top’ pointer to the node next to the current top node.</a:t>
            </a:r>
          </a:p>
          <a:p>
            <a:pPr algn="l">
              <a:buFont typeface="+mj-lt"/>
              <a:buAutoNum type="arabicPeriod"/>
            </a:pPr>
            <a:r>
              <a:rPr lang="en-US" b="0" i="0" dirty="0">
                <a:solidFill>
                  <a:srgbClr val="333333"/>
                </a:solidFill>
                <a:effectLst/>
                <a:latin typeface="Alice"/>
              </a:rPr>
              <a:t>Delete the temporary node using the </a:t>
            </a:r>
            <a:r>
              <a:rPr lang="en-US" b="0" i="0" u="none" strike="noStrike" dirty="0">
                <a:solidFill>
                  <a:srgbClr val="279A69"/>
                </a:solidFill>
                <a:effectLst/>
                <a:latin typeface="Alice"/>
                <a:hlinkClick r:id="rId3"/>
              </a:rPr>
              <a:t>‘free</a:t>
            </a:r>
            <a:r>
              <a:rPr lang="en-US" b="0" i="0" dirty="0">
                <a:solidFill>
                  <a:srgbClr val="333333"/>
                </a:solidFill>
                <a:effectLst/>
                <a:latin typeface="Alice"/>
              </a:rPr>
              <a:t>’ function.</a:t>
            </a:r>
          </a:p>
          <a:p>
            <a:pPr algn="l">
              <a:buFont typeface="+mj-lt"/>
              <a:buAutoNum type="arabicPeriod"/>
            </a:pPr>
            <a:r>
              <a:rPr lang="en-US" b="0" i="0" dirty="0">
                <a:solidFill>
                  <a:srgbClr val="333333"/>
                </a:solidFill>
                <a:effectLst/>
                <a:latin typeface="Alice"/>
              </a:rPr>
              <a:t>Return the value stored in step 3.</a:t>
            </a:r>
          </a:p>
          <a:p>
            <a:pPr algn="l"/>
            <a:endParaRPr lang="en-US" b="0" i="0" dirty="0">
              <a:solidFill>
                <a:srgbClr val="333333"/>
              </a:solidFill>
              <a:effectLst/>
              <a:latin typeface="Alice"/>
            </a:endParaRPr>
          </a:p>
          <a:p>
            <a:pPr algn="l"/>
            <a:endParaRPr lang="en-US" b="0" i="0" dirty="0">
              <a:solidFill>
                <a:srgbClr val="333333"/>
              </a:solidFill>
              <a:effectLst/>
              <a:latin typeface="Alice"/>
            </a:endParaRPr>
          </a:p>
          <a:p>
            <a:pPr algn="l"/>
            <a:r>
              <a:rPr lang="en-US" b="0" i="0" dirty="0">
                <a:solidFill>
                  <a:srgbClr val="333333"/>
                </a:solidFill>
                <a:effectLst/>
                <a:latin typeface="Alice"/>
              </a:rPr>
              <a:t>The code is very simple and just follows the steps mentioned above.</a:t>
            </a:r>
          </a:p>
          <a:p>
            <a:pPr algn="l"/>
            <a:r>
              <a:rPr lang="en-US" b="0" i="0" dirty="0">
                <a:solidFill>
                  <a:srgbClr val="333333"/>
                </a:solidFill>
                <a:effectLst/>
                <a:latin typeface="Alice"/>
              </a:rPr>
              <a:t>node *</a:t>
            </a:r>
            <a:r>
              <a:rPr lang="en-US" b="0" i="0" dirty="0" err="1">
                <a:solidFill>
                  <a:srgbClr val="333333"/>
                </a:solidFill>
                <a:effectLst/>
                <a:latin typeface="Alice"/>
              </a:rPr>
              <a:t>tmp</a:t>
            </a:r>
            <a:r>
              <a:rPr lang="en-US" b="0" i="0" dirty="0">
                <a:solidFill>
                  <a:srgbClr val="333333"/>
                </a:solidFill>
                <a:effectLst/>
                <a:latin typeface="Alice"/>
              </a:rPr>
              <a:t> – Step 1</a:t>
            </a:r>
          </a:p>
          <a:p>
            <a:pPr algn="l"/>
            <a:r>
              <a:rPr lang="en-US" b="0" i="0" dirty="0" err="1">
                <a:solidFill>
                  <a:srgbClr val="333333"/>
                </a:solidFill>
                <a:effectLst/>
                <a:latin typeface="Alice"/>
              </a:rPr>
              <a:t>tmp</a:t>
            </a:r>
            <a:r>
              <a:rPr lang="en-US" b="0" i="0" dirty="0">
                <a:solidFill>
                  <a:srgbClr val="333333"/>
                </a:solidFill>
                <a:effectLst/>
                <a:latin typeface="Alice"/>
              </a:rPr>
              <a:t> = top – Step 2</a:t>
            </a:r>
          </a:p>
          <a:p>
            <a:pPr algn="l"/>
            <a:r>
              <a:rPr lang="en-US" b="0" i="0" dirty="0">
                <a:solidFill>
                  <a:srgbClr val="333333"/>
                </a:solidFill>
                <a:effectLst/>
                <a:latin typeface="Alice"/>
              </a:rPr>
              <a:t>n = </a:t>
            </a:r>
            <a:r>
              <a:rPr lang="en-US" b="0" i="0" dirty="0" err="1">
                <a:solidFill>
                  <a:srgbClr val="333333"/>
                </a:solidFill>
                <a:effectLst/>
                <a:latin typeface="Alice"/>
              </a:rPr>
              <a:t>tmp</a:t>
            </a:r>
            <a:r>
              <a:rPr lang="en-US" b="0" i="0" dirty="0">
                <a:solidFill>
                  <a:srgbClr val="333333"/>
                </a:solidFill>
                <a:effectLst/>
                <a:latin typeface="Alice"/>
              </a:rPr>
              <a:t>-&gt;data – Step 3</a:t>
            </a:r>
          </a:p>
          <a:p>
            <a:pPr algn="l"/>
            <a:r>
              <a:rPr lang="en-US" b="0" i="0" dirty="0">
                <a:solidFill>
                  <a:srgbClr val="333333"/>
                </a:solidFill>
                <a:effectLst/>
                <a:latin typeface="Alice"/>
              </a:rPr>
              <a:t>top = top-&gt;next – Step 4</a:t>
            </a:r>
          </a:p>
          <a:p>
            <a:pPr algn="l"/>
            <a:r>
              <a:rPr lang="en-US" b="0" i="0" dirty="0">
                <a:solidFill>
                  <a:srgbClr val="333333"/>
                </a:solidFill>
                <a:effectLst/>
                <a:latin typeface="Alice"/>
              </a:rPr>
              <a:t>free(</a:t>
            </a:r>
            <a:r>
              <a:rPr lang="en-US" b="0" i="0" dirty="0" err="1">
                <a:solidFill>
                  <a:srgbClr val="333333"/>
                </a:solidFill>
                <a:effectLst/>
                <a:latin typeface="Alice"/>
              </a:rPr>
              <a:t>tmp</a:t>
            </a:r>
            <a:r>
              <a:rPr lang="en-US" b="0" i="0" dirty="0">
                <a:solidFill>
                  <a:srgbClr val="333333"/>
                </a:solidFill>
                <a:effectLst/>
                <a:latin typeface="Alice"/>
              </a:rPr>
              <a:t>) – Step 5</a:t>
            </a:r>
          </a:p>
          <a:p>
            <a:pPr algn="l"/>
            <a:r>
              <a:rPr lang="en-US" b="0" i="0" dirty="0">
                <a:solidFill>
                  <a:srgbClr val="333333"/>
                </a:solidFill>
                <a:effectLst/>
                <a:latin typeface="Alice"/>
              </a:rPr>
              <a:t>return n – Step 6</a:t>
            </a:r>
          </a:p>
          <a:p>
            <a:pPr algn="l"/>
            <a:endParaRPr lang="en-US" b="0" i="0" dirty="0">
              <a:solidFill>
                <a:srgbClr val="333333"/>
              </a:solidFill>
              <a:effectLst/>
              <a:latin typeface="Alice"/>
            </a:endParaRPr>
          </a:p>
        </p:txBody>
      </p:sp>
      <p:sp>
        <p:nvSpPr>
          <p:cNvPr id="4" name="Slide Number Placeholder 3"/>
          <p:cNvSpPr>
            <a:spLocks noGrp="1"/>
          </p:cNvSpPr>
          <p:nvPr>
            <p:ph type="sldNum" sz="quarter" idx="5"/>
          </p:nvPr>
        </p:nvSpPr>
        <p:spPr/>
        <p:txBody>
          <a:bodyPr/>
          <a:lstStyle/>
          <a:p>
            <a:fld id="{95C42D45-7424-468F-8961-F95A9C7D645A}" type="slidenum">
              <a:rPr lang="en-CA" smtClean="0"/>
              <a:t>10</a:t>
            </a:fld>
            <a:endParaRPr lang="en-CA"/>
          </a:p>
        </p:txBody>
      </p:sp>
    </p:spTree>
    <p:extLst>
      <p:ext uri="{BB962C8B-B14F-4D97-AF65-F5344CB8AC3E}">
        <p14:creationId xmlns:p14="http://schemas.microsoft.com/office/powerpoint/2010/main" val="3724152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Alice"/>
              </a:rPr>
              <a:t>In pop operation, we delete the topmost node and returns its value. In order to do so, we need to make the ‘top’ pointer point to the node next to the topmost node but this will led the current topmost node inaccessible. So, we will first make a temporary pointer to the current top node and delete it using the ‘</a:t>
            </a:r>
            <a:r>
              <a:rPr lang="en-US" b="0" i="0" u="none" strike="noStrike" dirty="0">
                <a:solidFill>
                  <a:srgbClr val="279A69"/>
                </a:solidFill>
                <a:effectLst/>
                <a:latin typeface="Alice"/>
                <a:hlinkClick r:id="rId3"/>
              </a:rPr>
              <a:t>free</a:t>
            </a:r>
            <a:r>
              <a:rPr lang="en-US" b="0" i="0" dirty="0">
                <a:solidFill>
                  <a:srgbClr val="333333"/>
                </a:solidFill>
                <a:effectLst/>
                <a:latin typeface="Alice"/>
              </a:rPr>
              <a:t>’ function later. The steps for the pop operations are:</a:t>
            </a:r>
          </a:p>
          <a:p>
            <a:pPr algn="l">
              <a:buFont typeface="+mj-lt"/>
              <a:buAutoNum type="arabicPeriod"/>
            </a:pPr>
            <a:r>
              <a:rPr lang="en-US" b="0" i="0" dirty="0">
                <a:solidFill>
                  <a:srgbClr val="333333"/>
                </a:solidFill>
                <a:effectLst/>
                <a:latin typeface="Alice"/>
              </a:rPr>
              <a:t>Make a temporary node.</a:t>
            </a:r>
          </a:p>
          <a:p>
            <a:pPr algn="l">
              <a:buFont typeface="+mj-lt"/>
              <a:buAutoNum type="arabicPeriod"/>
            </a:pPr>
            <a:r>
              <a:rPr lang="en-US" b="0" i="0" dirty="0">
                <a:solidFill>
                  <a:srgbClr val="333333"/>
                </a:solidFill>
                <a:effectLst/>
                <a:latin typeface="Alice"/>
              </a:rPr>
              <a:t>Point this temporary node to the top of the stack</a:t>
            </a:r>
          </a:p>
          <a:p>
            <a:pPr algn="l">
              <a:buFont typeface="+mj-lt"/>
              <a:buAutoNum type="arabicPeriod"/>
            </a:pPr>
            <a:r>
              <a:rPr lang="en-US" b="0" i="0" dirty="0">
                <a:solidFill>
                  <a:srgbClr val="333333"/>
                </a:solidFill>
                <a:effectLst/>
                <a:latin typeface="Alice"/>
              </a:rPr>
              <a:t>Store the value of ‘data’ of this temporary node in a variable.</a:t>
            </a:r>
          </a:p>
          <a:p>
            <a:pPr algn="l">
              <a:buFont typeface="+mj-lt"/>
              <a:buAutoNum type="arabicPeriod"/>
            </a:pPr>
            <a:r>
              <a:rPr lang="en-US" b="0" i="0" dirty="0">
                <a:solidFill>
                  <a:srgbClr val="333333"/>
                </a:solidFill>
                <a:effectLst/>
                <a:latin typeface="Alice"/>
              </a:rPr>
              <a:t>Point the ‘top’ pointer to the node next to the current top node.</a:t>
            </a:r>
          </a:p>
          <a:p>
            <a:pPr algn="l">
              <a:buFont typeface="+mj-lt"/>
              <a:buAutoNum type="arabicPeriod"/>
            </a:pPr>
            <a:r>
              <a:rPr lang="en-US" b="0" i="0" dirty="0">
                <a:solidFill>
                  <a:srgbClr val="333333"/>
                </a:solidFill>
                <a:effectLst/>
                <a:latin typeface="Alice"/>
              </a:rPr>
              <a:t>Delete the temporary node using the </a:t>
            </a:r>
            <a:r>
              <a:rPr lang="en-US" b="0" i="0" u="none" strike="noStrike" dirty="0">
                <a:solidFill>
                  <a:srgbClr val="279A69"/>
                </a:solidFill>
                <a:effectLst/>
                <a:latin typeface="Alice"/>
                <a:hlinkClick r:id="rId3"/>
              </a:rPr>
              <a:t>‘free</a:t>
            </a:r>
            <a:r>
              <a:rPr lang="en-US" b="0" i="0" dirty="0">
                <a:solidFill>
                  <a:srgbClr val="333333"/>
                </a:solidFill>
                <a:effectLst/>
                <a:latin typeface="Alice"/>
              </a:rPr>
              <a:t>’ function.</a:t>
            </a:r>
          </a:p>
          <a:p>
            <a:pPr algn="l">
              <a:buFont typeface="+mj-lt"/>
              <a:buAutoNum type="arabicPeriod"/>
            </a:pPr>
            <a:r>
              <a:rPr lang="en-US" b="0" i="0" dirty="0">
                <a:solidFill>
                  <a:srgbClr val="333333"/>
                </a:solidFill>
                <a:effectLst/>
                <a:latin typeface="Alice"/>
              </a:rPr>
              <a:t>Return the value stored in step 3.</a:t>
            </a:r>
          </a:p>
          <a:p>
            <a:pPr algn="l"/>
            <a:endParaRPr lang="en-US" b="0" i="0" dirty="0">
              <a:solidFill>
                <a:srgbClr val="333333"/>
              </a:solidFill>
              <a:effectLst/>
              <a:latin typeface="Alice"/>
            </a:endParaRPr>
          </a:p>
          <a:p>
            <a:pPr algn="l"/>
            <a:endParaRPr lang="en-US" b="0" i="0" dirty="0">
              <a:solidFill>
                <a:srgbClr val="333333"/>
              </a:solidFill>
              <a:effectLst/>
              <a:latin typeface="Alice"/>
            </a:endParaRPr>
          </a:p>
          <a:p>
            <a:pPr algn="l"/>
            <a:r>
              <a:rPr lang="en-US" b="0" i="0" dirty="0">
                <a:solidFill>
                  <a:srgbClr val="333333"/>
                </a:solidFill>
                <a:effectLst/>
                <a:latin typeface="Alice"/>
              </a:rPr>
              <a:t>The code is very simple and just follows the steps mentioned above.</a:t>
            </a:r>
          </a:p>
          <a:p>
            <a:pPr algn="l"/>
            <a:r>
              <a:rPr lang="en-US" b="0" i="0" dirty="0">
                <a:solidFill>
                  <a:srgbClr val="333333"/>
                </a:solidFill>
                <a:effectLst/>
                <a:latin typeface="Alice"/>
              </a:rPr>
              <a:t>node *</a:t>
            </a:r>
            <a:r>
              <a:rPr lang="en-US" b="0" i="0" dirty="0" err="1">
                <a:solidFill>
                  <a:srgbClr val="333333"/>
                </a:solidFill>
                <a:effectLst/>
                <a:latin typeface="Alice"/>
              </a:rPr>
              <a:t>tmp</a:t>
            </a:r>
            <a:r>
              <a:rPr lang="en-US" b="0" i="0" dirty="0">
                <a:solidFill>
                  <a:srgbClr val="333333"/>
                </a:solidFill>
                <a:effectLst/>
                <a:latin typeface="Alice"/>
              </a:rPr>
              <a:t> – Step 1</a:t>
            </a:r>
          </a:p>
          <a:p>
            <a:pPr algn="l"/>
            <a:r>
              <a:rPr lang="en-US" b="0" i="0" dirty="0" err="1">
                <a:solidFill>
                  <a:srgbClr val="333333"/>
                </a:solidFill>
                <a:effectLst/>
                <a:latin typeface="Alice"/>
              </a:rPr>
              <a:t>tmp</a:t>
            </a:r>
            <a:r>
              <a:rPr lang="en-US" b="0" i="0" dirty="0">
                <a:solidFill>
                  <a:srgbClr val="333333"/>
                </a:solidFill>
                <a:effectLst/>
                <a:latin typeface="Alice"/>
              </a:rPr>
              <a:t> = top – Step 2</a:t>
            </a:r>
          </a:p>
          <a:p>
            <a:pPr algn="l"/>
            <a:r>
              <a:rPr lang="en-US" b="0" i="0" dirty="0">
                <a:solidFill>
                  <a:srgbClr val="333333"/>
                </a:solidFill>
                <a:effectLst/>
                <a:latin typeface="Alice"/>
              </a:rPr>
              <a:t>n = </a:t>
            </a:r>
            <a:r>
              <a:rPr lang="en-US" b="0" i="0" dirty="0" err="1">
                <a:solidFill>
                  <a:srgbClr val="333333"/>
                </a:solidFill>
                <a:effectLst/>
                <a:latin typeface="Alice"/>
              </a:rPr>
              <a:t>tmp</a:t>
            </a:r>
            <a:r>
              <a:rPr lang="en-US" b="0" i="0" dirty="0">
                <a:solidFill>
                  <a:srgbClr val="333333"/>
                </a:solidFill>
                <a:effectLst/>
                <a:latin typeface="Alice"/>
              </a:rPr>
              <a:t>-&gt;data – Step 3</a:t>
            </a:r>
          </a:p>
          <a:p>
            <a:pPr algn="l"/>
            <a:r>
              <a:rPr lang="en-US" b="0" i="0" dirty="0">
                <a:solidFill>
                  <a:srgbClr val="333333"/>
                </a:solidFill>
                <a:effectLst/>
                <a:latin typeface="Alice"/>
              </a:rPr>
              <a:t>top = top-&gt;next – Step 4</a:t>
            </a:r>
          </a:p>
          <a:p>
            <a:pPr algn="l"/>
            <a:r>
              <a:rPr lang="en-US" b="0" i="0" dirty="0">
                <a:solidFill>
                  <a:srgbClr val="333333"/>
                </a:solidFill>
                <a:effectLst/>
                <a:latin typeface="Alice"/>
              </a:rPr>
              <a:t>free(</a:t>
            </a:r>
            <a:r>
              <a:rPr lang="en-US" b="0" i="0" dirty="0" err="1">
                <a:solidFill>
                  <a:srgbClr val="333333"/>
                </a:solidFill>
                <a:effectLst/>
                <a:latin typeface="Alice"/>
              </a:rPr>
              <a:t>tmp</a:t>
            </a:r>
            <a:r>
              <a:rPr lang="en-US" b="0" i="0" dirty="0">
                <a:solidFill>
                  <a:srgbClr val="333333"/>
                </a:solidFill>
                <a:effectLst/>
                <a:latin typeface="Alice"/>
              </a:rPr>
              <a:t>) – Step 5</a:t>
            </a:r>
          </a:p>
          <a:p>
            <a:pPr algn="l"/>
            <a:r>
              <a:rPr lang="en-US" b="0" i="0" dirty="0">
                <a:solidFill>
                  <a:srgbClr val="333333"/>
                </a:solidFill>
                <a:effectLst/>
                <a:latin typeface="Alice"/>
              </a:rPr>
              <a:t>return n – Step 6</a:t>
            </a:r>
          </a:p>
          <a:p>
            <a:pPr algn="l"/>
            <a:endParaRPr lang="en-US" b="0" i="0" dirty="0">
              <a:solidFill>
                <a:srgbClr val="333333"/>
              </a:solidFill>
              <a:effectLst/>
              <a:latin typeface="Alice"/>
            </a:endParaRPr>
          </a:p>
        </p:txBody>
      </p:sp>
      <p:sp>
        <p:nvSpPr>
          <p:cNvPr id="4" name="Slide Number Placeholder 3"/>
          <p:cNvSpPr>
            <a:spLocks noGrp="1"/>
          </p:cNvSpPr>
          <p:nvPr>
            <p:ph type="sldNum" sz="quarter" idx="5"/>
          </p:nvPr>
        </p:nvSpPr>
        <p:spPr/>
        <p:txBody>
          <a:bodyPr/>
          <a:lstStyle/>
          <a:p>
            <a:fld id="{95C42D45-7424-468F-8961-F95A9C7D645A}" type="slidenum">
              <a:rPr lang="en-CA" smtClean="0"/>
              <a:t>11</a:t>
            </a:fld>
            <a:endParaRPr lang="en-CA"/>
          </a:p>
        </p:txBody>
      </p:sp>
    </p:spTree>
    <p:extLst>
      <p:ext uri="{BB962C8B-B14F-4D97-AF65-F5344CB8AC3E}">
        <p14:creationId xmlns:p14="http://schemas.microsoft.com/office/powerpoint/2010/main" val="63787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F6A6B-7F47-408F-8656-67E4B60ED2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6062294-0D25-496F-887D-C32D30305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5DD070C-27A4-450E-AD6F-72BDD16B7A3F}"/>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5" name="Footer Placeholder 4">
            <a:extLst>
              <a:ext uri="{FF2B5EF4-FFF2-40B4-BE49-F238E27FC236}">
                <a16:creationId xmlns:a16="http://schemas.microsoft.com/office/drawing/2014/main" id="{BD20FE99-2D59-474C-9D8F-74F972FF6D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562D617-41AB-462C-9696-C3AD13614F62}"/>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199108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141E-DF7F-4A93-B0AC-93A903BA2B4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D56C58D-9CF0-4C74-B13B-64B5B4F913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B0C257-1F34-4930-A9FF-5489E9F5E7DC}"/>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5" name="Footer Placeholder 4">
            <a:extLst>
              <a:ext uri="{FF2B5EF4-FFF2-40B4-BE49-F238E27FC236}">
                <a16:creationId xmlns:a16="http://schemas.microsoft.com/office/drawing/2014/main" id="{476D109D-C087-4767-9026-95897F5336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B0E965A-5EBF-4AA4-A3EB-CF873A7A1A51}"/>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197001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CB305-CB78-4AE9-91FE-17091A6E20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0D773A6-058E-4075-8B9B-35A75BCCF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BE81707-B3E6-4541-AA2C-F61DB04CD408}"/>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5" name="Footer Placeholder 4">
            <a:extLst>
              <a:ext uri="{FF2B5EF4-FFF2-40B4-BE49-F238E27FC236}">
                <a16:creationId xmlns:a16="http://schemas.microsoft.com/office/drawing/2014/main" id="{B726269E-6CC1-42B6-840C-36AF3065346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EE34EBA-7C88-4DE1-81E7-6E8A0CF5292C}"/>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424607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D683-37FA-4513-B254-DD52E0CAA10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F60D7EF-55EB-4EF0-B51E-1A20309FF8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71C20D-21D3-4682-81E1-EE343983EAD4}"/>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5" name="Footer Placeholder 4">
            <a:extLst>
              <a:ext uri="{FF2B5EF4-FFF2-40B4-BE49-F238E27FC236}">
                <a16:creationId xmlns:a16="http://schemas.microsoft.com/office/drawing/2014/main" id="{A5C76853-9F82-42E1-AC62-3334D868B5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8FC6B6-4529-4936-AD1F-5092B3016E23}"/>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308647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198D-A9F4-40CF-85D6-0747EB29F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321AAB-A2F6-48B5-A02D-8C4A22B7F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CEAEB-3688-411C-A3D5-BA4A1D1AEC42}"/>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5" name="Footer Placeholder 4">
            <a:extLst>
              <a:ext uri="{FF2B5EF4-FFF2-40B4-BE49-F238E27FC236}">
                <a16:creationId xmlns:a16="http://schemas.microsoft.com/office/drawing/2014/main" id="{6E27A2A1-AE30-4917-AD0E-AF20B0F2AE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FE35C1D-FDEA-4014-853F-18FA44462A4C}"/>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382824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D0BD-4D1A-474C-A617-C72808C7416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8646B59-0655-4F4D-BD14-A212D82973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F83C562-E158-48B4-AC08-686637B804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6C9F823-98EE-4094-B12C-CCA46F9A828C}"/>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6" name="Footer Placeholder 5">
            <a:extLst>
              <a:ext uri="{FF2B5EF4-FFF2-40B4-BE49-F238E27FC236}">
                <a16:creationId xmlns:a16="http://schemas.microsoft.com/office/drawing/2014/main" id="{2792161C-9388-483E-9E1C-7E7D40DEAB8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9612B38-F50A-471C-84F6-5E8D85810329}"/>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1597921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289D-7889-4E66-A964-DDA51064C41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C3A22DB-2BAB-47CD-B364-F2EB1D547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FCD97B-0EBA-47A3-B85A-1094FF9E4C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FC710DA-3735-41C1-99D8-037152103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5A7B5-1ABF-4240-AD1E-22C80C7383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3F65008-385C-4ACA-8E92-265C5BBB33F7}"/>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8" name="Footer Placeholder 7">
            <a:extLst>
              <a:ext uri="{FF2B5EF4-FFF2-40B4-BE49-F238E27FC236}">
                <a16:creationId xmlns:a16="http://schemas.microsoft.com/office/drawing/2014/main" id="{B20B6AEF-33A8-45F9-827C-A489998AA78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65ED60E-9C4A-417C-ABEA-2DB5CE73F32F}"/>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239393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494A-7DF1-49B5-807D-819F0E84B32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67FD63D-FA7C-4EC7-B401-39FDB1312E65}"/>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4" name="Footer Placeholder 3">
            <a:extLst>
              <a:ext uri="{FF2B5EF4-FFF2-40B4-BE49-F238E27FC236}">
                <a16:creationId xmlns:a16="http://schemas.microsoft.com/office/drawing/2014/main" id="{F94C7855-DA87-46B6-B242-1528FA0F385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69A783A-1CF4-4F9D-9904-62376B175F9C}"/>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303346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81D4D-26C3-4FCD-8E50-2BD6E541F820}"/>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3" name="Footer Placeholder 2">
            <a:extLst>
              <a:ext uri="{FF2B5EF4-FFF2-40B4-BE49-F238E27FC236}">
                <a16:creationId xmlns:a16="http://schemas.microsoft.com/office/drawing/2014/main" id="{FF505536-1E5A-4E2A-910F-3D8B4789BEC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AD18C14-8C67-496A-9958-A899651AC091}"/>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262687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30EB-1D63-43EF-BBE9-378E08A2DB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ADF1B24-D081-4EBD-A3F7-A79AE78A0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DB8B48E-2CC9-4482-977E-292844A87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72ABB-C4A4-4653-A64C-356A53B6F817}"/>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6" name="Footer Placeholder 5">
            <a:extLst>
              <a:ext uri="{FF2B5EF4-FFF2-40B4-BE49-F238E27FC236}">
                <a16:creationId xmlns:a16="http://schemas.microsoft.com/office/drawing/2014/main" id="{FDEB6767-059A-4D4B-9574-49152416F3A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957CA3B-7819-42BA-95AB-A4CF125EB8FB}"/>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41666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3FD1-4159-4D25-98BA-67AD86231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7BC23FC-EDB8-4F44-8E59-1585899FF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B34CAAC-0D25-4485-91A2-08815B22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E25D3-C9B7-4D47-8E87-8B5B3A20F698}"/>
              </a:ext>
            </a:extLst>
          </p:cNvPr>
          <p:cNvSpPr>
            <a:spLocks noGrp="1"/>
          </p:cNvSpPr>
          <p:nvPr>
            <p:ph type="dt" sz="half" idx="10"/>
          </p:nvPr>
        </p:nvSpPr>
        <p:spPr/>
        <p:txBody>
          <a:bodyPr/>
          <a:lstStyle/>
          <a:p>
            <a:fld id="{6A8BFE74-52DA-4793-A59F-1AEED2A2806C}" type="datetimeFigureOut">
              <a:rPr lang="en-CA" smtClean="0"/>
              <a:t>2021-01-25</a:t>
            </a:fld>
            <a:endParaRPr lang="en-CA"/>
          </a:p>
        </p:txBody>
      </p:sp>
      <p:sp>
        <p:nvSpPr>
          <p:cNvPr id="6" name="Footer Placeholder 5">
            <a:extLst>
              <a:ext uri="{FF2B5EF4-FFF2-40B4-BE49-F238E27FC236}">
                <a16:creationId xmlns:a16="http://schemas.microsoft.com/office/drawing/2014/main" id="{D0962BE0-1577-4B9B-B972-AEF238DAE3B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FD802E9-3728-4A27-8095-377947124125}"/>
              </a:ext>
            </a:extLst>
          </p:cNvPr>
          <p:cNvSpPr>
            <a:spLocks noGrp="1"/>
          </p:cNvSpPr>
          <p:nvPr>
            <p:ph type="sldNum" sz="quarter" idx="12"/>
          </p:nvPr>
        </p:nvSpPr>
        <p:spPr/>
        <p:txBody>
          <a:bodyPr/>
          <a:lstStyle/>
          <a:p>
            <a:fld id="{43BC4F18-10CF-4E89-86D2-69FACDD0753E}" type="slidenum">
              <a:rPr lang="en-CA" smtClean="0"/>
              <a:t>‹#›</a:t>
            </a:fld>
            <a:endParaRPr lang="en-CA"/>
          </a:p>
        </p:txBody>
      </p:sp>
    </p:spTree>
    <p:extLst>
      <p:ext uri="{BB962C8B-B14F-4D97-AF65-F5344CB8AC3E}">
        <p14:creationId xmlns:p14="http://schemas.microsoft.com/office/powerpoint/2010/main" val="86819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9ED27-C0BF-4AAF-9603-B23411D668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72767BB-6377-4A0F-92AF-B1C1EB00A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55C40F-A0F4-421D-825A-910CE7586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BFE74-52DA-4793-A59F-1AEED2A2806C}" type="datetimeFigureOut">
              <a:rPr lang="en-CA" smtClean="0"/>
              <a:t>2021-01-25</a:t>
            </a:fld>
            <a:endParaRPr lang="en-CA"/>
          </a:p>
        </p:txBody>
      </p:sp>
      <p:sp>
        <p:nvSpPr>
          <p:cNvPr id="5" name="Footer Placeholder 4">
            <a:extLst>
              <a:ext uri="{FF2B5EF4-FFF2-40B4-BE49-F238E27FC236}">
                <a16:creationId xmlns:a16="http://schemas.microsoft.com/office/drawing/2014/main" id="{2CD9CF77-B9E1-4A36-A6E3-73C55DBA9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FFFD1B2-F3DF-413B-BDE7-E1C7724E2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BC4F18-10CF-4E89-86D2-69FACDD0753E}" type="slidenum">
              <a:rPr lang="en-CA" smtClean="0"/>
              <a:t>‹#›</a:t>
            </a:fld>
            <a:endParaRPr lang="en-CA"/>
          </a:p>
        </p:txBody>
      </p:sp>
    </p:spTree>
    <p:extLst>
      <p:ext uri="{BB962C8B-B14F-4D97-AF65-F5344CB8AC3E}">
        <p14:creationId xmlns:p14="http://schemas.microsoft.com/office/powerpoint/2010/main" val="1496348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desdope.com/c-dynamic-memor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B827-279D-444B-8E47-9FCF164CFA2A}"/>
              </a:ext>
            </a:extLst>
          </p:cNvPr>
          <p:cNvSpPr>
            <a:spLocks noGrp="1"/>
          </p:cNvSpPr>
          <p:nvPr>
            <p:ph type="ctrTitle"/>
          </p:nvPr>
        </p:nvSpPr>
        <p:spPr/>
        <p:txBody>
          <a:bodyPr/>
          <a:lstStyle/>
          <a:p>
            <a:r>
              <a:rPr lang="en-CA" dirty="0"/>
              <a:t>Making a Stack Using </a:t>
            </a:r>
            <a:br>
              <a:rPr lang="en-CA" dirty="0"/>
            </a:br>
            <a:r>
              <a:rPr lang="en-CA" dirty="0"/>
              <a:t>Linked List</a:t>
            </a:r>
          </a:p>
        </p:txBody>
      </p:sp>
      <p:sp>
        <p:nvSpPr>
          <p:cNvPr id="3" name="Subtitle 2">
            <a:extLst>
              <a:ext uri="{FF2B5EF4-FFF2-40B4-BE49-F238E27FC236}">
                <a16:creationId xmlns:a16="http://schemas.microsoft.com/office/drawing/2014/main" id="{C547C274-59DC-49AA-ADA5-8D32E2442BD1}"/>
              </a:ext>
            </a:extLst>
          </p:cNvPr>
          <p:cNvSpPr>
            <a:spLocks noGrp="1"/>
          </p:cNvSpPr>
          <p:nvPr>
            <p:ph type="subTitle" idx="1"/>
          </p:nvPr>
        </p:nvSpPr>
        <p:spPr/>
        <p:txBody>
          <a:bodyPr/>
          <a:lstStyle/>
          <a:p>
            <a:r>
              <a:rPr lang="en-CA" dirty="0"/>
              <a:t>COMPSCI 3SH3 Tutorial 2</a:t>
            </a:r>
          </a:p>
          <a:p>
            <a:r>
              <a:rPr lang="en-CA" dirty="0"/>
              <a:t>TA: Rohan Patel (pater58@mcmaster.ca)</a:t>
            </a:r>
          </a:p>
        </p:txBody>
      </p:sp>
    </p:spTree>
    <p:extLst>
      <p:ext uri="{BB962C8B-B14F-4D97-AF65-F5344CB8AC3E}">
        <p14:creationId xmlns:p14="http://schemas.microsoft.com/office/powerpoint/2010/main" val="227801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7F31-3A90-499D-B79D-8C20F03FA490}"/>
              </a:ext>
            </a:extLst>
          </p:cNvPr>
          <p:cNvSpPr>
            <a:spLocks noGrp="1"/>
          </p:cNvSpPr>
          <p:nvPr>
            <p:ph type="title"/>
          </p:nvPr>
        </p:nvSpPr>
        <p:spPr>
          <a:xfrm>
            <a:off x="609600" y="97204"/>
            <a:ext cx="10515600" cy="518502"/>
          </a:xfrm>
        </p:spPr>
        <p:txBody>
          <a:bodyPr>
            <a:normAutofit fontScale="90000"/>
          </a:bodyPr>
          <a:lstStyle/>
          <a:p>
            <a:pPr algn="ctr"/>
            <a:r>
              <a:rPr lang="en-CA" b="1" dirty="0"/>
              <a:t>Step 4: POP	</a:t>
            </a:r>
          </a:p>
        </p:txBody>
      </p:sp>
      <p:sp>
        <p:nvSpPr>
          <p:cNvPr id="3" name="Content Placeholder 2">
            <a:extLst>
              <a:ext uri="{FF2B5EF4-FFF2-40B4-BE49-F238E27FC236}">
                <a16:creationId xmlns:a16="http://schemas.microsoft.com/office/drawing/2014/main" id="{5C986328-FF81-40C6-8E94-A986BAE60EE4}"/>
              </a:ext>
            </a:extLst>
          </p:cNvPr>
          <p:cNvSpPr>
            <a:spLocks noGrp="1"/>
          </p:cNvSpPr>
          <p:nvPr>
            <p:ph idx="1"/>
          </p:nvPr>
        </p:nvSpPr>
        <p:spPr>
          <a:xfrm>
            <a:off x="838200" y="1037492"/>
            <a:ext cx="10515600" cy="5139471"/>
          </a:xfrm>
        </p:spPr>
        <p:txBody>
          <a:bodyPr>
            <a:normAutofit/>
          </a:bodyPr>
          <a:lstStyle/>
          <a:p>
            <a:pPr marL="0" indent="0">
              <a:buNone/>
            </a:pPr>
            <a:endParaRPr lang="en-CA" sz="3200" dirty="0"/>
          </a:p>
          <a:p>
            <a:pPr marL="0" indent="0">
              <a:buNone/>
            </a:pPr>
            <a:endParaRPr lang="en-CA" sz="3200" dirty="0"/>
          </a:p>
          <a:p>
            <a:pPr marL="0" indent="0">
              <a:buNone/>
            </a:pPr>
            <a:endParaRPr lang="en-CA" sz="3200" dirty="0"/>
          </a:p>
        </p:txBody>
      </p:sp>
      <p:sp>
        <p:nvSpPr>
          <p:cNvPr id="8" name="TextBox 7">
            <a:extLst>
              <a:ext uri="{FF2B5EF4-FFF2-40B4-BE49-F238E27FC236}">
                <a16:creationId xmlns:a16="http://schemas.microsoft.com/office/drawing/2014/main" id="{7B2386C3-9827-4459-90C5-7DE22D8A8473}"/>
              </a:ext>
            </a:extLst>
          </p:cNvPr>
          <p:cNvSpPr txBox="1"/>
          <p:nvPr/>
        </p:nvSpPr>
        <p:spPr>
          <a:xfrm>
            <a:off x="1035458" y="768285"/>
            <a:ext cx="5675561" cy="5847755"/>
          </a:xfrm>
          <a:prstGeom prst="rect">
            <a:avLst/>
          </a:prstGeom>
          <a:noFill/>
        </p:spPr>
        <p:txBody>
          <a:bodyPr wrap="square">
            <a:spAutoFit/>
          </a:bodyPr>
          <a:lstStyle/>
          <a:p>
            <a:pPr algn="l"/>
            <a:r>
              <a:rPr lang="en-US" sz="2200" b="1" i="0" dirty="0">
                <a:solidFill>
                  <a:srgbClr val="333333"/>
                </a:solidFill>
                <a:effectLst/>
                <a:latin typeface="Alice"/>
              </a:rPr>
              <a:t>pop operations are:</a:t>
            </a:r>
          </a:p>
          <a:p>
            <a:pPr algn="l"/>
            <a:endParaRPr lang="en-US" sz="2200" b="1" i="0" dirty="0">
              <a:solidFill>
                <a:srgbClr val="333333"/>
              </a:solidFill>
              <a:effectLst/>
              <a:latin typeface="Alice"/>
            </a:endParaRPr>
          </a:p>
          <a:p>
            <a:pPr algn="l">
              <a:buFont typeface="+mj-lt"/>
              <a:buAutoNum type="arabicPeriod"/>
            </a:pPr>
            <a:r>
              <a:rPr lang="en-US" sz="2200" b="0" i="0" dirty="0">
                <a:solidFill>
                  <a:srgbClr val="333333"/>
                </a:solidFill>
                <a:effectLst/>
                <a:latin typeface="Alice"/>
              </a:rPr>
              <a:t>Make a temporary node.</a:t>
            </a:r>
          </a:p>
          <a:p>
            <a:pPr algn="l">
              <a:buFont typeface="+mj-lt"/>
              <a:buAutoNum type="arabicPeriod"/>
            </a:pPr>
            <a:endParaRPr lang="en-US" sz="2200" b="0" i="0" dirty="0">
              <a:solidFill>
                <a:srgbClr val="333333"/>
              </a:solidFill>
              <a:effectLst/>
              <a:latin typeface="Alice"/>
            </a:endParaRPr>
          </a:p>
          <a:p>
            <a:pPr algn="l">
              <a:buFont typeface="+mj-lt"/>
              <a:buAutoNum type="arabicPeriod"/>
            </a:pPr>
            <a:r>
              <a:rPr lang="en-US" sz="2200" b="0" i="0" dirty="0">
                <a:solidFill>
                  <a:srgbClr val="333333"/>
                </a:solidFill>
                <a:effectLst/>
                <a:latin typeface="Alice"/>
              </a:rPr>
              <a:t>Point this temporary node to the top of the stack</a:t>
            </a:r>
          </a:p>
          <a:p>
            <a:pPr algn="l">
              <a:buFont typeface="+mj-lt"/>
              <a:buAutoNum type="arabicPeriod"/>
            </a:pPr>
            <a:endParaRPr lang="en-US" sz="2200" b="0" i="0" dirty="0">
              <a:solidFill>
                <a:srgbClr val="333333"/>
              </a:solidFill>
              <a:effectLst/>
              <a:latin typeface="Alice"/>
            </a:endParaRPr>
          </a:p>
          <a:p>
            <a:pPr algn="l">
              <a:buFont typeface="+mj-lt"/>
              <a:buAutoNum type="arabicPeriod"/>
            </a:pPr>
            <a:r>
              <a:rPr lang="en-US" sz="2200" b="0" i="0" dirty="0">
                <a:solidFill>
                  <a:srgbClr val="333333"/>
                </a:solidFill>
                <a:effectLst/>
                <a:latin typeface="Alice"/>
              </a:rPr>
              <a:t>Store the value of ‘data’ of this temporary node in a variable.</a:t>
            </a:r>
          </a:p>
          <a:p>
            <a:pPr algn="l">
              <a:buFont typeface="+mj-lt"/>
              <a:buAutoNum type="arabicPeriod"/>
            </a:pPr>
            <a:endParaRPr lang="en-US" sz="2200" b="0" i="0" dirty="0">
              <a:solidFill>
                <a:srgbClr val="333333"/>
              </a:solidFill>
              <a:effectLst/>
              <a:latin typeface="Alice"/>
            </a:endParaRPr>
          </a:p>
          <a:p>
            <a:pPr algn="l">
              <a:buFont typeface="+mj-lt"/>
              <a:buAutoNum type="arabicPeriod"/>
            </a:pPr>
            <a:r>
              <a:rPr lang="en-US" sz="2200" b="0" i="0" dirty="0">
                <a:solidFill>
                  <a:srgbClr val="333333"/>
                </a:solidFill>
                <a:effectLst/>
                <a:latin typeface="Alice"/>
              </a:rPr>
              <a:t>Point the ‘top’ pointer to the node next to the current top node.</a:t>
            </a:r>
          </a:p>
          <a:p>
            <a:pPr algn="l">
              <a:buFont typeface="+mj-lt"/>
              <a:buAutoNum type="arabicPeriod"/>
            </a:pPr>
            <a:endParaRPr lang="en-US" sz="2200" b="0" i="0" dirty="0">
              <a:solidFill>
                <a:srgbClr val="333333"/>
              </a:solidFill>
              <a:effectLst/>
              <a:latin typeface="Alice"/>
            </a:endParaRPr>
          </a:p>
          <a:p>
            <a:pPr algn="l">
              <a:buFont typeface="+mj-lt"/>
              <a:buAutoNum type="arabicPeriod"/>
            </a:pPr>
            <a:r>
              <a:rPr lang="en-US" sz="2200" b="0" i="0" dirty="0">
                <a:solidFill>
                  <a:srgbClr val="333333"/>
                </a:solidFill>
                <a:effectLst/>
                <a:latin typeface="Alice"/>
              </a:rPr>
              <a:t>Delete the temporary node using the </a:t>
            </a:r>
            <a:r>
              <a:rPr lang="en-US" sz="2200" b="0" i="0" u="none" strike="noStrike" dirty="0">
                <a:solidFill>
                  <a:srgbClr val="279A69"/>
                </a:solidFill>
                <a:effectLst/>
                <a:latin typeface="Alice"/>
                <a:hlinkClick r:id="rId3"/>
              </a:rPr>
              <a:t>‘free</a:t>
            </a:r>
            <a:r>
              <a:rPr lang="en-US" sz="2200" b="0" i="0" dirty="0">
                <a:solidFill>
                  <a:srgbClr val="333333"/>
                </a:solidFill>
                <a:effectLst/>
                <a:latin typeface="Alice"/>
              </a:rPr>
              <a:t>’ function.</a:t>
            </a:r>
          </a:p>
          <a:p>
            <a:pPr algn="l">
              <a:buFont typeface="+mj-lt"/>
              <a:buAutoNum type="arabicPeriod"/>
            </a:pPr>
            <a:endParaRPr lang="en-US" sz="2200" b="0" i="0" dirty="0">
              <a:solidFill>
                <a:srgbClr val="333333"/>
              </a:solidFill>
              <a:effectLst/>
              <a:latin typeface="Alice"/>
            </a:endParaRPr>
          </a:p>
          <a:p>
            <a:pPr algn="l">
              <a:buFont typeface="+mj-lt"/>
              <a:buAutoNum type="arabicPeriod"/>
            </a:pPr>
            <a:r>
              <a:rPr lang="en-US" sz="2200" b="0" i="0" dirty="0">
                <a:solidFill>
                  <a:srgbClr val="333333"/>
                </a:solidFill>
                <a:effectLst/>
                <a:latin typeface="Alice"/>
              </a:rPr>
              <a:t>Return the value stored in step 3.</a:t>
            </a:r>
          </a:p>
        </p:txBody>
      </p:sp>
      <p:pic>
        <p:nvPicPr>
          <p:cNvPr id="10" name="Picture 9">
            <a:extLst>
              <a:ext uri="{FF2B5EF4-FFF2-40B4-BE49-F238E27FC236}">
                <a16:creationId xmlns:a16="http://schemas.microsoft.com/office/drawing/2014/main" id="{663D1FA0-910E-4A52-A768-ABF33C3AF0A7}"/>
              </a:ext>
            </a:extLst>
          </p:cNvPr>
          <p:cNvPicPr>
            <a:picLocks noChangeAspect="1"/>
          </p:cNvPicPr>
          <p:nvPr/>
        </p:nvPicPr>
        <p:blipFill>
          <a:blip r:embed="rId4"/>
          <a:stretch>
            <a:fillRect/>
          </a:stretch>
        </p:blipFill>
        <p:spPr>
          <a:xfrm>
            <a:off x="6908276" y="1272619"/>
            <a:ext cx="5283724" cy="5029199"/>
          </a:xfrm>
          <a:prstGeom prst="rect">
            <a:avLst/>
          </a:prstGeom>
        </p:spPr>
      </p:pic>
    </p:spTree>
    <p:extLst>
      <p:ext uri="{BB962C8B-B14F-4D97-AF65-F5344CB8AC3E}">
        <p14:creationId xmlns:p14="http://schemas.microsoft.com/office/powerpoint/2010/main" val="3541128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7F31-3A90-499D-B79D-8C20F03FA490}"/>
              </a:ext>
            </a:extLst>
          </p:cNvPr>
          <p:cNvSpPr>
            <a:spLocks noGrp="1"/>
          </p:cNvSpPr>
          <p:nvPr>
            <p:ph type="title"/>
          </p:nvPr>
        </p:nvSpPr>
        <p:spPr>
          <a:xfrm>
            <a:off x="609600" y="97204"/>
            <a:ext cx="10515600" cy="518502"/>
          </a:xfrm>
        </p:spPr>
        <p:txBody>
          <a:bodyPr>
            <a:normAutofit fontScale="90000"/>
          </a:bodyPr>
          <a:lstStyle/>
          <a:p>
            <a:pPr algn="ctr"/>
            <a:r>
              <a:rPr lang="en-CA" b="1" dirty="0"/>
              <a:t>Step 4: Create </a:t>
            </a:r>
            <a:r>
              <a:rPr lang="en-CA" b="1"/>
              <a:t>other operations</a:t>
            </a:r>
            <a:endParaRPr lang="en-CA" b="1" dirty="0"/>
          </a:p>
        </p:txBody>
      </p:sp>
      <p:sp>
        <p:nvSpPr>
          <p:cNvPr id="3" name="Content Placeholder 2">
            <a:extLst>
              <a:ext uri="{FF2B5EF4-FFF2-40B4-BE49-F238E27FC236}">
                <a16:creationId xmlns:a16="http://schemas.microsoft.com/office/drawing/2014/main" id="{5C986328-FF81-40C6-8E94-A986BAE60EE4}"/>
              </a:ext>
            </a:extLst>
          </p:cNvPr>
          <p:cNvSpPr>
            <a:spLocks noGrp="1"/>
          </p:cNvSpPr>
          <p:nvPr>
            <p:ph idx="1"/>
          </p:nvPr>
        </p:nvSpPr>
        <p:spPr>
          <a:xfrm>
            <a:off x="838200" y="1037492"/>
            <a:ext cx="10515600" cy="5139471"/>
          </a:xfrm>
        </p:spPr>
        <p:txBody>
          <a:bodyPr>
            <a:normAutofit/>
          </a:bodyPr>
          <a:lstStyle/>
          <a:p>
            <a:pPr marL="0" indent="0">
              <a:buNone/>
            </a:pPr>
            <a:endParaRPr lang="en-CA" sz="3200" dirty="0"/>
          </a:p>
          <a:p>
            <a:pPr marL="0" indent="0">
              <a:buNone/>
            </a:pPr>
            <a:endParaRPr lang="en-CA" sz="3200" dirty="0"/>
          </a:p>
          <a:p>
            <a:pPr marL="0" indent="0">
              <a:buNone/>
            </a:pPr>
            <a:endParaRPr lang="en-CA" sz="3200" dirty="0"/>
          </a:p>
        </p:txBody>
      </p:sp>
      <p:sp>
        <p:nvSpPr>
          <p:cNvPr id="8" name="TextBox 7">
            <a:extLst>
              <a:ext uri="{FF2B5EF4-FFF2-40B4-BE49-F238E27FC236}">
                <a16:creationId xmlns:a16="http://schemas.microsoft.com/office/drawing/2014/main" id="{7B2386C3-9827-4459-90C5-7DE22D8A8473}"/>
              </a:ext>
            </a:extLst>
          </p:cNvPr>
          <p:cNvSpPr txBox="1"/>
          <p:nvPr/>
        </p:nvSpPr>
        <p:spPr>
          <a:xfrm>
            <a:off x="1035458" y="768285"/>
            <a:ext cx="5675561" cy="4431983"/>
          </a:xfrm>
          <a:prstGeom prst="rect">
            <a:avLst/>
          </a:prstGeom>
          <a:noFill/>
        </p:spPr>
        <p:txBody>
          <a:bodyPr wrap="square">
            <a:spAutoFit/>
          </a:bodyPr>
          <a:lstStyle/>
          <a:p>
            <a:pPr algn="l"/>
            <a:r>
              <a:rPr lang="en-US" sz="2200" b="1" i="0" dirty="0">
                <a:solidFill>
                  <a:srgbClr val="333333"/>
                </a:solidFill>
                <a:effectLst/>
                <a:latin typeface="Alice"/>
              </a:rPr>
              <a:t>Other operations are:</a:t>
            </a:r>
          </a:p>
          <a:p>
            <a:pPr algn="l"/>
            <a:endParaRPr lang="en-US" sz="2200" b="1" dirty="0">
              <a:solidFill>
                <a:srgbClr val="333333"/>
              </a:solidFill>
              <a:latin typeface="Alice"/>
            </a:endParaRPr>
          </a:p>
          <a:p>
            <a:pPr algn="l"/>
            <a:r>
              <a:rPr lang="en-US" sz="2400" b="1" i="0" dirty="0">
                <a:solidFill>
                  <a:srgbClr val="333333"/>
                </a:solidFill>
                <a:effectLst/>
                <a:latin typeface="Alice"/>
              </a:rPr>
              <a:t>Top:</a:t>
            </a:r>
            <a:r>
              <a:rPr lang="en-US" sz="2400" b="0" i="0" dirty="0">
                <a:solidFill>
                  <a:srgbClr val="333333"/>
                </a:solidFill>
                <a:effectLst/>
                <a:latin typeface="Alice"/>
              </a:rPr>
              <a:t> function is just returning the data at the top of the stack.</a:t>
            </a:r>
          </a:p>
          <a:p>
            <a:pPr algn="l"/>
            <a:endParaRPr lang="en-US" sz="2400" dirty="0">
              <a:solidFill>
                <a:srgbClr val="333333"/>
              </a:solidFill>
              <a:latin typeface="Alice"/>
            </a:endParaRPr>
          </a:p>
          <a:p>
            <a:r>
              <a:rPr lang="en-US" sz="2400" b="1" i="0" dirty="0" err="1">
                <a:solidFill>
                  <a:srgbClr val="333333"/>
                </a:solidFill>
                <a:effectLst/>
                <a:latin typeface="Alice"/>
              </a:rPr>
              <a:t>isempty</a:t>
            </a:r>
            <a:r>
              <a:rPr lang="en-US" sz="2400" b="1" dirty="0">
                <a:solidFill>
                  <a:srgbClr val="333333"/>
                </a:solidFill>
                <a:latin typeface="Alice"/>
              </a:rPr>
              <a:t>:</a:t>
            </a:r>
            <a:r>
              <a:rPr lang="en-US" sz="2400" dirty="0">
                <a:solidFill>
                  <a:srgbClr val="333333"/>
                </a:solidFill>
                <a:latin typeface="Alice"/>
              </a:rPr>
              <a:t> </a:t>
            </a:r>
            <a:r>
              <a:rPr lang="en-US" sz="2400" b="0" i="0" dirty="0">
                <a:solidFill>
                  <a:srgbClr val="333333"/>
                </a:solidFill>
                <a:effectLst/>
                <a:latin typeface="Alice"/>
              </a:rPr>
              <a:t> is to check if the stack is empty or not and this can be done by checking the ‘top’ pointer. If the ‘top’ pointer is null then the stack is empty otherwise not and this is what we are doing in the ‘</a:t>
            </a:r>
            <a:r>
              <a:rPr lang="en-US" sz="2400" b="0" i="0" dirty="0" err="1">
                <a:solidFill>
                  <a:srgbClr val="333333"/>
                </a:solidFill>
                <a:effectLst/>
                <a:latin typeface="Alice"/>
              </a:rPr>
              <a:t>isempty</a:t>
            </a:r>
            <a:r>
              <a:rPr lang="en-US" sz="2400" b="0" i="0" dirty="0">
                <a:solidFill>
                  <a:srgbClr val="333333"/>
                </a:solidFill>
                <a:effectLst/>
                <a:latin typeface="Alice"/>
              </a:rPr>
              <a:t>’ function.</a:t>
            </a:r>
          </a:p>
          <a:p>
            <a:pPr algn="l"/>
            <a:endParaRPr lang="en-US" sz="2400" b="0" i="0" dirty="0">
              <a:solidFill>
                <a:srgbClr val="333333"/>
              </a:solidFill>
              <a:effectLst/>
              <a:latin typeface="Alice"/>
            </a:endParaRPr>
          </a:p>
          <a:p>
            <a:pPr algn="l"/>
            <a:endParaRPr lang="en-US" sz="2200" b="1" i="0" dirty="0">
              <a:solidFill>
                <a:srgbClr val="333333"/>
              </a:solidFill>
              <a:effectLst/>
              <a:latin typeface="Alice"/>
            </a:endParaRPr>
          </a:p>
        </p:txBody>
      </p:sp>
      <p:pic>
        <p:nvPicPr>
          <p:cNvPr id="5" name="Picture 4">
            <a:extLst>
              <a:ext uri="{FF2B5EF4-FFF2-40B4-BE49-F238E27FC236}">
                <a16:creationId xmlns:a16="http://schemas.microsoft.com/office/drawing/2014/main" id="{6660AE61-2F70-4EDF-86E3-7C59D7576269}"/>
              </a:ext>
            </a:extLst>
          </p:cNvPr>
          <p:cNvPicPr>
            <a:picLocks noChangeAspect="1"/>
          </p:cNvPicPr>
          <p:nvPr/>
        </p:nvPicPr>
        <p:blipFill>
          <a:blip r:embed="rId3"/>
          <a:stretch>
            <a:fillRect/>
          </a:stretch>
        </p:blipFill>
        <p:spPr>
          <a:xfrm>
            <a:off x="7105261" y="1037492"/>
            <a:ext cx="4212772" cy="5545255"/>
          </a:xfrm>
          <a:prstGeom prst="rect">
            <a:avLst/>
          </a:prstGeom>
        </p:spPr>
      </p:pic>
    </p:spTree>
    <p:extLst>
      <p:ext uri="{BB962C8B-B14F-4D97-AF65-F5344CB8AC3E}">
        <p14:creationId xmlns:p14="http://schemas.microsoft.com/office/powerpoint/2010/main" val="428871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3BEE-3C99-4BEB-87BE-D8C1D29B3415}"/>
              </a:ext>
            </a:extLst>
          </p:cNvPr>
          <p:cNvSpPr>
            <a:spLocks noGrp="1"/>
          </p:cNvSpPr>
          <p:nvPr>
            <p:ph type="title"/>
          </p:nvPr>
        </p:nvSpPr>
        <p:spPr>
          <a:xfrm>
            <a:off x="838200" y="365126"/>
            <a:ext cx="6147062" cy="511568"/>
          </a:xfrm>
        </p:spPr>
        <p:txBody>
          <a:bodyPr>
            <a:normAutofit fontScale="90000"/>
          </a:bodyPr>
          <a:lstStyle/>
          <a:p>
            <a:pPr algn="ctr"/>
            <a:r>
              <a:rPr lang="en-CA" b="1" dirty="0"/>
              <a:t>Stack</a:t>
            </a:r>
          </a:p>
        </p:txBody>
      </p:sp>
      <p:sp>
        <p:nvSpPr>
          <p:cNvPr id="3" name="Content Placeholder 2">
            <a:extLst>
              <a:ext uri="{FF2B5EF4-FFF2-40B4-BE49-F238E27FC236}">
                <a16:creationId xmlns:a16="http://schemas.microsoft.com/office/drawing/2014/main" id="{FAB6BDE1-36D4-4518-ABFA-20D305E48087}"/>
              </a:ext>
            </a:extLst>
          </p:cNvPr>
          <p:cNvSpPr>
            <a:spLocks noGrp="1"/>
          </p:cNvSpPr>
          <p:nvPr>
            <p:ph idx="1"/>
          </p:nvPr>
        </p:nvSpPr>
        <p:spPr>
          <a:xfrm>
            <a:off x="838200" y="1022808"/>
            <a:ext cx="6046177" cy="5154155"/>
          </a:xfrm>
        </p:spPr>
        <p:txBody>
          <a:bodyPr>
            <a:normAutofit lnSpcReduction="10000"/>
          </a:bodyPr>
          <a:lstStyle/>
          <a:p>
            <a:r>
              <a:rPr lang="en-US" b="0" i="0" dirty="0">
                <a:solidFill>
                  <a:srgbClr val="3B3835"/>
                </a:solidFill>
                <a:effectLst/>
                <a:latin typeface="Helvetica Neue"/>
              </a:rPr>
              <a:t> A stack is a data structure that provides temporary storage of data in such a way that the element stored last will be retrieved first.</a:t>
            </a:r>
          </a:p>
          <a:p>
            <a:r>
              <a:rPr lang="en-US" b="0" i="0" dirty="0">
                <a:solidFill>
                  <a:srgbClr val="3B3835"/>
                </a:solidFill>
                <a:effectLst/>
                <a:latin typeface="Helvetica Neue"/>
              </a:rPr>
              <a:t>This method is also called LIFO – Last In First Out. </a:t>
            </a:r>
          </a:p>
          <a:p>
            <a:endParaRPr lang="en-US" b="0" i="0" dirty="0">
              <a:solidFill>
                <a:srgbClr val="3B3835"/>
              </a:solidFill>
              <a:effectLst/>
              <a:latin typeface="Helvetica Neue"/>
            </a:endParaRPr>
          </a:p>
          <a:p>
            <a:pPr marL="0" indent="0">
              <a:buNone/>
            </a:pPr>
            <a:r>
              <a:rPr lang="en-US" b="1" i="0" dirty="0">
                <a:solidFill>
                  <a:srgbClr val="0070C0"/>
                </a:solidFill>
                <a:effectLst/>
                <a:latin typeface="Helvetica Neue"/>
              </a:rPr>
              <a:t>EXAMPLE:</a:t>
            </a:r>
            <a:r>
              <a:rPr lang="en-US" b="0" i="0" dirty="0">
                <a:solidFill>
                  <a:srgbClr val="0070C0"/>
                </a:solidFill>
                <a:effectLst/>
                <a:latin typeface="Helvetica Neue"/>
              </a:rPr>
              <a:t> In real life we can think of stack as a stack of copies, stack of plates etc. The first copy put in the stack is the last one to be removed. Similarly last copy to put in the stack is the first one to be removed.</a:t>
            </a:r>
            <a:endParaRPr lang="en-US" dirty="0">
              <a:solidFill>
                <a:srgbClr val="0070C0"/>
              </a:solidFill>
              <a:latin typeface="Helvetica Neue"/>
            </a:endParaRPr>
          </a:p>
        </p:txBody>
      </p:sp>
      <p:pic>
        <p:nvPicPr>
          <p:cNvPr id="2050" name="Picture 2" descr="See the source image">
            <a:extLst>
              <a:ext uri="{FF2B5EF4-FFF2-40B4-BE49-F238E27FC236}">
                <a16:creationId xmlns:a16="http://schemas.microsoft.com/office/drawing/2014/main" id="{6523DD7C-CC02-48FE-8790-251E0151D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090" y="504334"/>
            <a:ext cx="4765249" cy="570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37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3BEE-3C99-4BEB-87BE-D8C1D29B3415}"/>
              </a:ext>
            </a:extLst>
          </p:cNvPr>
          <p:cNvSpPr>
            <a:spLocks noGrp="1"/>
          </p:cNvSpPr>
          <p:nvPr>
            <p:ph type="title"/>
          </p:nvPr>
        </p:nvSpPr>
        <p:spPr>
          <a:xfrm>
            <a:off x="838200" y="365126"/>
            <a:ext cx="10515600" cy="511568"/>
          </a:xfrm>
        </p:spPr>
        <p:txBody>
          <a:bodyPr>
            <a:normAutofit fontScale="90000"/>
          </a:bodyPr>
          <a:lstStyle/>
          <a:p>
            <a:pPr algn="ctr"/>
            <a:r>
              <a:rPr lang="en-CA" b="1" dirty="0"/>
              <a:t>Stack Operations</a:t>
            </a:r>
          </a:p>
        </p:txBody>
      </p:sp>
      <p:sp>
        <p:nvSpPr>
          <p:cNvPr id="3" name="Content Placeholder 2">
            <a:extLst>
              <a:ext uri="{FF2B5EF4-FFF2-40B4-BE49-F238E27FC236}">
                <a16:creationId xmlns:a16="http://schemas.microsoft.com/office/drawing/2014/main" id="{ED07A3BE-E1E8-45D2-B527-097D5FC7537F}"/>
              </a:ext>
            </a:extLst>
          </p:cNvPr>
          <p:cNvSpPr>
            <a:spLocks noGrp="1"/>
          </p:cNvSpPr>
          <p:nvPr>
            <p:ph idx="1"/>
          </p:nvPr>
        </p:nvSpPr>
        <p:spPr>
          <a:xfrm>
            <a:off x="838200" y="1077058"/>
            <a:ext cx="10515600" cy="5099905"/>
          </a:xfrm>
        </p:spPr>
        <p:txBody>
          <a:bodyPr>
            <a:normAutofit/>
          </a:bodyPr>
          <a:lstStyle/>
          <a:p>
            <a:pPr fontAlgn="base"/>
            <a:r>
              <a:rPr lang="en-US" b="0" i="0" dirty="0">
                <a:solidFill>
                  <a:srgbClr val="3B3835"/>
                </a:solidFill>
                <a:effectLst/>
                <a:latin typeface="Helvetica Neue"/>
              </a:rPr>
              <a:t>A stack is a linear data structure.</a:t>
            </a:r>
            <a:endParaRPr lang="en-CA" dirty="0"/>
          </a:p>
          <a:p>
            <a:pPr algn="l" fontAlgn="base">
              <a:buFont typeface="Arial" panose="020B0604020202020204" pitchFamily="34" charset="0"/>
              <a:buChar char="•"/>
            </a:pPr>
            <a:r>
              <a:rPr lang="en-US" b="0" i="0" dirty="0">
                <a:solidFill>
                  <a:srgbClr val="3B3835"/>
                </a:solidFill>
                <a:effectLst/>
                <a:latin typeface="Helvetica Neue"/>
              </a:rPr>
              <a:t>It is controlled by two operations: push and pop. Both the operations take place from one end of the stack, usually called top. Top points to the current top position of the stack</a:t>
            </a:r>
            <a:endParaRPr lang="en-US" b="1" i="0" dirty="0">
              <a:solidFill>
                <a:srgbClr val="40424E"/>
              </a:solidFill>
              <a:effectLst/>
              <a:latin typeface="urw-din"/>
            </a:endParaRPr>
          </a:p>
          <a:p>
            <a:pPr algn="l" fontAlgn="base">
              <a:buFont typeface="Arial" panose="020B0604020202020204" pitchFamily="34" charset="0"/>
              <a:buChar char="•"/>
            </a:pPr>
            <a:endParaRPr lang="en-US" b="1" dirty="0">
              <a:solidFill>
                <a:srgbClr val="40424E"/>
              </a:solidFill>
              <a:latin typeface="urw-din"/>
            </a:endParaRPr>
          </a:p>
          <a:p>
            <a:pPr lvl="1" fontAlgn="base">
              <a:buFont typeface="Wingdings" panose="05000000000000000000" pitchFamily="2" charset="2"/>
              <a:buChar char="Ø"/>
            </a:pPr>
            <a:r>
              <a:rPr lang="en-US" b="1" i="0" dirty="0">
                <a:solidFill>
                  <a:srgbClr val="0070C0"/>
                </a:solidFill>
                <a:effectLst/>
                <a:latin typeface="urw-din"/>
              </a:rPr>
              <a:t>Push: </a:t>
            </a:r>
            <a:r>
              <a:rPr lang="en-US" b="0" i="0" dirty="0">
                <a:solidFill>
                  <a:srgbClr val="0070C0"/>
                </a:solidFill>
                <a:effectLst/>
                <a:latin typeface="urw-din"/>
              </a:rPr>
              <a:t>Adds an item in the stack. If the stack is full, then it is said to be an Overflow condition.</a:t>
            </a:r>
          </a:p>
          <a:p>
            <a:pPr lvl="1" fontAlgn="base">
              <a:buFont typeface="Wingdings" panose="05000000000000000000" pitchFamily="2" charset="2"/>
              <a:buChar char="Ø"/>
            </a:pPr>
            <a:r>
              <a:rPr lang="en-US" b="1" i="0" dirty="0">
                <a:solidFill>
                  <a:srgbClr val="0070C0"/>
                </a:solidFill>
                <a:effectLst/>
                <a:latin typeface="urw-din"/>
              </a:rPr>
              <a:t>Pop:</a:t>
            </a:r>
            <a:r>
              <a:rPr lang="en-US" b="0" i="0" dirty="0">
                <a:solidFill>
                  <a:srgbClr val="0070C0"/>
                </a:solidFill>
                <a:effectLst/>
                <a:latin typeface="urw-din"/>
              </a:rPr>
              <a:t> Removes an item from the stack. The items are popped in the reversed order in which they are pushed. If the stack is empty, then it is said to be an Underflow condition.</a:t>
            </a:r>
          </a:p>
          <a:p>
            <a:pPr lvl="1" fontAlgn="base">
              <a:buFont typeface="Wingdings" panose="05000000000000000000" pitchFamily="2" charset="2"/>
              <a:buChar char="Ø"/>
            </a:pPr>
            <a:r>
              <a:rPr lang="en-US" b="1" i="0" dirty="0">
                <a:solidFill>
                  <a:srgbClr val="0070C0"/>
                </a:solidFill>
                <a:effectLst/>
                <a:latin typeface="urw-din"/>
              </a:rPr>
              <a:t>Peek or Top:</a:t>
            </a:r>
            <a:r>
              <a:rPr lang="en-US" b="0" i="0" dirty="0">
                <a:solidFill>
                  <a:srgbClr val="0070C0"/>
                </a:solidFill>
                <a:effectLst/>
                <a:latin typeface="urw-din"/>
              </a:rPr>
              <a:t> Returns top element of stack.</a:t>
            </a:r>
          </a:p>
          <a:p>
            <a:pPr lvl="1" fontAlgn="base">
              <a:buFont typeface="Wingdings" panose="05000000000000000000" pitchFamily="2" charset="2"/>
              <a:buChar char="Ø"/>
            </a:pPr>
            <a:r>
              <a:rPr lang="en-US" b="1" i="0" dirty="0" err="1">
                <a:solidFill>
                  <a:srgbClr val="0070C0"/>
                </a:solidFill>
                <a:effectLst/>
                <a:latin typeface="urw-din"/>
              </a:rPr>
              <a:t>isEmpty</a:t>
            </a:r>
            <a:r>
              <a:rPr lang="en-US" b="1" i="0" dirty="0">
                <a:solidFill>
                  <a:srgbClr val="0070C0"/>
                </a:solidFill>
                <a:effectLst/>
                <a:latin typeface="urw-din"/>
              </a:rPr>
              <a:t>: </a:t>
            </a:r>
            <a:r>
              <a:rPr lang="en-US" b="0" i="0" dirty="0">
                <a:solidFill>
                  <a:srgbClr val="0070C0"/>
                </a:solidFill>
                <a:effectLst/>
                <a:latin typeface="urw-din"/>
              </a:rPr>
              <a:t>Returns true if stack is empty, else false.</a:t>
            </a:r>
          </a:p>
          <a:p>
            <a:pPr marL="0" indent="0">
              <a:buNone/>
            </a:pPr>
            <a:endParaRPr lang="en-CA" dirty="0"/>
          </a:p>
        </p:txBody>
      </p:sp>
    </p:spTree>
    <p:extLst>
      <p:ext uri="{BB962C8B-B14F-4D97-AF65-F5344CB8AC3E}">
        <p14:creationId xmlns:p14="http://schemas.microsoft.com/office/powerpoint/2010/main" val="420990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3BEE-3C99-4BEB-87BE-D8C1D29B3415}"/>
              </a:ext>
            </a:extLst>
          </p:cNvPr>
          <p:cNvSpPr>
            <a:spLocks noGrp="1"/>
          </p:cNvSpPr>
          <p:nvPr>
            <p:ph type="title"/>
          </p:nvPr>
        </p:nvSpPr>
        <p:spPr>
          <a:xfrm>
            <a:off x="838200" y="365126"/>
            <a:ext cx="10515600" cy="511568"/>
          </a:xfrm>
        </p:spPr>
        <p:txBody>
          <a:bodyPr>
            <a:normAutofit fontScale="90000"/>
          </a:bodyPr>
          <a:lstStyle/>
          <a:p>
            <a:pPr algn="ctr"/>
            <a:r>
              <a:rPr lang="en-CA" b="1" dirty="0"/>
              <a:t>Stack Representation</a:t>
            </a:r>
          </a:p>
        </p:txBody>
      </p:sp>
      <p:pic>
        <p:nvPicPr>
          <p:cNvPr id="1026" name="Picture 2" descr="Lifo stack">
            <a:extLst>
              <a:ext uri="{FF2B5EF4-FFF2-40B4-BE49-F238E27FC236}">
                <a16:creationId xmlns:a16="http://schemas.microsoft.com/office/drawing/2014/main" id="{EB8132FF-76A5-48E6-B911-7E2A1E804E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1161" y="1343371"/>
            <a:ext cx="7179297" cy="46633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81E95A8A-FC5D-4A85-ABF9-A1F8A9C51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52" y="1418105"/>
            <a:ext cx="2977053" cy="441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13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7F31-3A90-499D-B79D-8C20F03FA490}"/>
              </a:ext>
            </a:extLst>
          </p:cNvPr>
          <p:cNvSpPr>
            <a:spLocks noGrp="1"/>
          </p:cNvSpPr>
          <p:nvPr>
            <p:ph type="title"/>
          </p:nvPr>
        </p:nvSpPr>
        <p:spPr/>
        <p:txBody>
          <a:bodyPr/>
          <a:lstStyle/>
          <a:p>
            <a:pPr algn="ctr"/>
            <a:r>
              <a:rPr lang="en-CA" b="1" dirty="0"/>
              <a:t>Classic Problem: Towers Of Hanoi</a:t>
            </a:r>
          </a:p>
        </p:txBody>
      </p:sp>
      <p:pic>
        <p:nvPicPr>
          <p:cNvPr id="3074" name="Picture 2" descr="See the source image">
            <a:extLst>
              <a:ext uri="{FF2B5EF4-FFF2-40B4-BE49-F238E27FC236}">
                <a16:creationId xmlns:a16="http://schemas.microsoft.com/office/drawing/2014/main" id="{2718FD24-35E7-4D97-9CE6-E5FFD8A05E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000" y="2096294"/>
            <a:ext cx="889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3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7F31-3A90-499D-B79D-8C20F03FA490}"/>
              </a:ext>
            </a:extLst>
          </p:cNvPr>
          <p:cNvSpPr>
            <a:spLocks noGrp="1"/>
          </p:cNvSpPr>
          <p:nvPr>
            <p:ph type="title"/>
          </p:nvPr>
        </p:nvSpPr>
        <p:spPr/>
        <p:txBody>
          <a:bodyPr/>
          <a:lstStyle/>
          <a:p>
            <a:pPr algn="ctr"/>
            <a:r>
              <a:rPr lang="en-CA" b="1" dirty="0"/>
              <a:t>Implementation of Stack	</a:t>
            </a:r>
          </a:p>
        </p:txBody>
      </p:sp>
      <p:sp>
        <p:nvSpPr>
          <p:cNvPr id="3" name="Content Placeholder 2">
            <a:extLst>
              <a:ext uri="{FF2B5EF4-FFF2-40B4-BE49-F238E27FC236}">
                <a16:creationId xmlns:a16="http://schemas.microsoft.com/office/drawing/2014/main" id="{5C986328-FF81-40C6-8E94-A986BAE60EE4}"/>
              </a:ext>
            </a:extLst>
          </p:cNvPr>
          <p:cNvSpPr>
            <a:spLocks noGrp="1"/>
          </p:cNvSpPr>
          <p:nvPr>
            <p:ph idx="1"/>
          </p:nvPr>
        </p:nvSpPr>
        <p:spPr/>
        <p:txBody>
          <a:bodyPr>
            <a:normAutofit/>
          </a:bodyPr>
          <a:lstStyle/>
          <a:p>
            <a:pPr>
              <a:buFont typeface="Wingdings" panose="05000000000000000000" pitchFamily="2" charset="2"/>
              <a:buChar char="Ø"/>
            </a:pPr>
            <a:r>
              <a:rPr lang="en-CA" sz="3200" dirty="0"/>
              <a:t>As an Array</a:t>
            </a:r>
          </a:p>
          <a:p>
            <a:pPr>
              <a:buFont typeface="Wingdings" panose="05000000000000000000" pitchFamily="2" charset="2"/>
              <a:buChar char="Ø"/>
            </a:pPr>
            <a:endParaRPr lang="en-CA" sz="3200" dirty="0"/>
          </a:p>
          <a:p>
            <a:pPr>
              <a:buFont typeface="Wingdings" panose="05000000000000000000" pitchFamily="2" charset="2"/>
              <a:buChar char="Ø"/>
            </a:pPr>
            <a:r>
              <a:rPr lang="en-CA" sz="3200" dirty="0"/>
              <a:t>As an Linked List</a:t>
            </a:r>
          </a:p>
        </p:txBody>
      </p:sp>
    </p:spTree>
    <p:extLst>
      <p:ext uri="{BB962C8B-B14F-4D97-AF65-F5344CB8AC3E}">
        <p14:creationId xmlns:p14="http://schemas.microsoft.com/office/powerpoint/2010/main" val="50284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7F31-3A90-499D-B79D-8C20F03FA490}"/>
              </a:ext>
            </a:extLst>
          </p:cNvPr>
          <p:cNvSpPr>
            <a:spLocks noGrp="1"/>
          </p:cNvSpPr>
          <p:nvPr>
            <p:ph type="title"/>
          </p:nvPr>
        </p:nvSpPr>
        <p:spPr>
          <a:xfrm>
            <a:off x="838200" y="365125"/>
            <a:ext cx="10515600" cy="1015805"/>
          </a:xfrm>
        </p:spPr>
        <p:txBody>
          <a:bodyPr>
            <a:normAutofit fontScale="90000"/>
          </a:bodyPr>
          <a:lstStyle/>
          <a:p>
            <a:pPr algn="ctr"/>
            <a:r>
              <a:rPr lang="en-CA" b="1" dirty="0"/>
              <a:t>Implementation of Stack Using Linked List</a:t>
            </a:r>
            <a:br>
              <a:rPr lang="en-CA" b="1" dirty="0"/>
            </a:br>
            <a:r>
              <a:rPr lang="en-CA" sz="4400" dirty="0"/>
              <a:t>Step 1: Create Linked List </a:t>
            </a:r>
            <a:r>
              <a:rPr lang="en-CA" b="1" dirty="0"/>
              <a:t>	</a:t>
            </a:r>
          </a:p>
        </p:txBody>
      </p:sp>
      <p:sp>
        <p:nvSpPr>
          <p:cNvPr id="3" name="Content Placeholder 2">
            <a:extLst>
              <a:ext uri="{FF2B5EF4-FFF2-40B4-BE49-F238E27FC236}">
                <a16:creationId xmlns:a16="http://schemas.microsoft.com/office/drawing/2014/main" id="{5C986328-FF81-40C6-8E94-A986BAE60EE4}"/>
              </a:ext>
            </a:extLst>
          </p:cNvPr>
          <p:cNvSpPr>
            <a:spLocks noGrp="1"/>
          </p:cNvSpPr>
          <p:nvPr>
            <p:ph idx="1"/>
          </p:nvPr>
        </p:nvSpPr>
        <p:spPr>
          <a:xfrm>
            <a:off x="838200" y="1548882"/>
            <a:ext cx="10515600" cy="4628081"/>
          </a:xfrm>
        </p:spPr>
        <p:txBody>
          <a:bodyPr>
            <a:normAutofit/>
          </a:bodyPr>
          <a:lstStyle/>
          <a:p>
            <a:pPr marL="0" indent="0">
              <a:buNone/>
            </a:pPr>
            <a:endParaRPr lang="en-CA" sz="3200" dirty="0"/>
          </a:p>
          <a:p>
            <a:pPr marL="0" indent="0">
              <a:buNone/>
            </a:pPr>
            <a:endParaRPr lang="en-CA" sz="3200" dirty="0"/>
          </a:p>
        </p:txBody>
      </p:sp>
      <p:pic>
        <p:nvPicPr>
          <p:cNvPr id="5" name="Picture 4">
            <a:extLst>
              <a:ext uri="{FF2B5EF4-FFF2-40B4-BE49-F238E27FC236}">
                <a16:creationId xmlns:a16="http://schemas.microsoft.com/office/drawing/2014/main" id="{0095A88E-70CC-4291-8B6F-1F64E0E8B4D5}"/>
              </a:ext>
            </a:extLst>
          </p:cNvPr>
          <p:cNvPicPr>
            <a:picLocks noChangeAspect="1"/>
          </p:cNvPicPr>
          <p:nvPr/>
        </p:nvPicPr>
        <p:blipFill>
          <a:blip r:embed="rId2"/>
          <a:stretch>
            <a:fillRect/>
          </a:stretch>
        </p:blipFill>
        <p:spPr>
          <a:xfrm>
            <a:off x="559084" y="1967895"/>
            <a:ext cx="5727418" cy="4209068"/>
          </a:xfrm>
          <a:prstGeom prst="rect">
            <a:avLst/>
          </a:prstGeom>
        </p:spPr>
      </p:pic>
      <p:sp>
        <p:nvSpPr>
          <p:cNvPr id="11" name="TextBox 10">
            <a:extLst>
              <a:ext uri="{FF2B5EF4-FFF2-40B4-BE49-F238E27FC236}">
                <a16:creationId xmlns:a16="http://schemas.microsoft.com/office/drawing/2014/main" id="{E2CA747B-4A89-437C-B943-E33C24FF75A1}"/>
              </a:ext>
            </a:extLst>
          </p:cNvPr>
          <p:cNvSpPr txBox="1"/>
          <p:nvPr/>
        </p:nvSpPr>
        <p:spPr>
          <a:xfrm>
            <a:off x="7236069" y="1754065"/>
            <a:ext cx="26289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typedef struct node </a:t>
            </a:r>
            <a:r>
              <a:rPr lang="en-US" dirty="0" err="1"/>
              <a:t>node</a:t>
            </a:r>
            <a:r>
              <a:rPr lang="en-US" dirty="0"/>
              <a:t> – In this line of code, we are just representing struct node with node by using typedef.</a:t>
            </a:r>
          </a:p>
          <a:p>
            <a:pPr marL="285750" indent="-285750">
              <a:buFont typeface="Arial" panose="020B0604020202020204" pitchFamily="34" charset="0"/>
              <a:buChar char="•"/>
            </a:pPr>
            <a:endParaRPr lang="en-CA" dirty="0"/>
          </a:p>
          <a:p>
            <a:endParaRPr lang="en-CA" dirty="0"/>
          </a:p>
          <a:p>
            <a:endParaRPr lang="en-CA" dirty="0"/>
          </a:p>
        </p:txBody>
      </p:sp>
    </p:spTree>
    <p:extLst>
      <p:ext uri="{BB962C8B-B14F-4D97-AF65-F5344CB8AC3E}">
        <p14:creationId xmlns:p14="http://schemas.microsoft.com/office/powerpoint/2010/main" val="336667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7F31-3A90-499D-B79D-8C20F03FA490}"/>
              </a:ext>
            </a:extLst>
          </p:cNvPr>
          <p:cNvSpPr>
            <a:spLocks noGrp="1"/>
          </p:cNvSpPr>
          <p:nvPr>
            <p:ph type="title"/>
          </p:nvPr>
        </p:nvSpPr>
        <p:spPr>
          <a:xfrm>
            <a:off x="838200" y="354563"/>
            <a:ext cx="10515600" cy="529065"/>
          </a:xfrm>
        </p:spPr>
        <p:txBody>
          <a:bodyPr>
            <a:normAutofit fontScale="90000"/>
          </a:bodyPr>
          <a:lstStyle/>
          <a:p>
            <a:pPr algn="ctr"/>
            <a:r>
              <a:rPr lang="en-CA" sz="4400" b="1" dirty="0"/>
              <a:t>Step 2: Initialize Stack</a:t>
            </a:r>
            <a:endParaRPr lang="en-CA" b="1" dirty="0"/>
          </a:p>
        </p:txBody>
      </p:sp>
      <p:sp>
        <p:nvSpPr>
          <p:cNvPr id="3" name="Content Placeholder 2">
            <a:extLst>
              <a:ext uri="{FF2B5EF4-FFF2-40B4-BE49-F238E27FC236}">
                <a16:creationId xmlns:a16="http://schemas.microsoft.com/office/drawing/2014/main" id="{5C986328-FF81-40C6-8E94-A986BAE60EE4}"/>
              </a:ext>
            </a:extLst>
          </p:cNvPr>
          <p:cNvSpPr>
            <a:spLocks noGrp="1"/>
          </p:cNvSpPr>
          <p:nvPr>
            <p:ph idx="1"/>
          </p:nvPr>
        </p:nvSpPr>
        <p:spPr>
          <a:xfrm>
            <a:off x="838200" y="1063869"/>
            <a:ext cx="10515600" cy="5139471"/>
          </a:xfrm>
        </p:spPr>
        <p:txBody>
          <a:bodyPr>
            <a:normAutofit/>
          </a:bodyPr>
          <a:lstStyle/>
          <a:p>
            <a:pPr marL="0" indent="0">
              <a:buNone/>
            </a:pPr>
            <a:r>
              <a:rPr lang="en-US" sz="2000" dirty="0">
                <a:solidFill>
                  <a:srgbClr val="333333"/>
                </a:solidFill>
                <a:latin typeface="Alice"/>
              </a:rPr>
              <a:t>T</a:t>
            </a:r>
            <a:r>
              <a:rPr lang="en-US" sz="2000" b="0" i="0" dirty="0">
                <a:solidFill>
                  <a:srgbClr val="333333"/>
                </a:solidFill>
                <a:effectLst/>
                <a:latin typeface="Alice"/>
              </a:rPr>
              <a:t>his will be done by making the ‘top’ equal to NULL because at this point of time our stack doesn’t contain any element.</a:t>
            </a:r>
            <a:endParaRPr lang="en-CA" sz="3200" dirty="0"/>
          </a:p>
          <a:p>
            <a:pPr marL="0" indent="0">
              <a:buNone/>
            </a:pPr>
            <a:endParaRPr lang="en-CA" sz="3200" dirty="0"/>
          </a:p>
          <a:p>
            <a:pPr marL="0" indent="0">
              <a:buNone/>
            </a:pPr>
            <a:endParaRPr lang="en-CA" sz="3200" dirty="0"/>
          </a:p>
          <a:p>
            <a:pPr marL="0" indent="0">
              <a:buNone/>
            </a:pPr>
            <a:endParaRPr lang="en-CA" sz="3200" dirty="0"/>
          </a:p>
        </p:txBody>
      </p:sp>
      <p:pic>
        <p:nvPicPr>
          <p:cNvPr id="6" name="Picture 5">
            <a:extLst>
              <a:ext uri="{FF2B5EF4-FFF2-40B4-BE49-F238E27FC236}">
                <a16:creationId xmlns:a16="http://schemas.microsoft.com/office/drawing/2014/main" id="{E9E973CE-1F65-4600-9996-E3B4FF85C66C}"/>
              </a:ext>
            </a:extLst>
          </p:cNvPr>
          <p:cNvPicPr>
            <a:picLocks noChangeAspect="1"/>
          </p:cNvPicPr>
          <p:nvPr/>
        </p:nvPicPr>
        <p:blipFill>
          <a:blip r:embed="rId2"/>
          <a:stretch>
            <a:fillRect/>
          </a:stretch>
        </p:blipFill>
        <p:spPr>
          <a:xfrm>
            <a:off x="985055" y="2701283"/>
            <a:ext cx="6034137" cy="3502057"/>
          </a:xfrm>
          <a:prstGeom prst="rect">
            <a:avLst/>
          </a:prstGeom>
        </p:spPr>
      </p:pic>
    </p:spTree>
    <p:extLst>
      <p:ext uri="{BB962C8B-B14F-4D97-AF65-F5344CB8AC3E}">
        <p14:creationId xmlns:p14="http://schemas.microsoft.com/office/powerpoint/2010/main" val="11541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7F31-3A90-499D-B79D-8C20F03FA490}"/>
              </a:ext>
            </a:extLst>
          </p:cNvPr>
          <p:cNvSpPr>
            <a:spLocks noGrp="1"/>
          </p:cNvSpPr>
          <p:nvPr>
            <p:ph type="title"/>
          </p:nvPr>
        </p:nvSpPr>
        <p:spPr>
          <a:xfrm>
            <a:off x="875523" y="97204"/>
            <a:ext cx="10515600" cy="518502"/>
          </a:xfrm>
        </p:spPr>
        <p:txBody>
          <a:bodyPr>
            <a:normAutofit fontScale="90000"/>
          </a:bodyPr>
          <a:lstStyle/>
          <a:p>
            <a:pPr algn="ctr"/>
            <a:r>
              <a:rPr lang="en-CA" b="1" dirty="0"/>
              <a:t>Step 3: Push	</a:t>
            </a:r>
          </a:p>
        </p:txBody>
      </p:sp>
      <p:sp>
        <p:nvSpPr>
          <p:cNvPr id="3" name="Content Placeholder 2">
            <a:extLst>
              <a:ext uri="{FF2B5EF4-FFF2-40B4-BE49-F238E27FC236}">
                <a16:creationId xmlns:a16="http://schemas.microsoft.com/office/drawing/2014/main" id="{5C986328-FF81-40C6-8E94-A986BAE60EE4}"/>
              </a:ext>
            </a:extLst>
          </p:cNvPr>
          <p:cNvSpPr>
            <a:spLocks noGrp="1"/>
          </p:cNvSpPr>
          <p:nvPr>
            <p:ph idx="1"/>
          </p:nvPr>
        </p:nvSpPr>
        <p:spPr>
          <a:xfrm>
            <a:off x="838200" y="1037492"/>
            <a:ext cx="10515600" cy="5139471"/>
          </a:xfrm>
        </p:spPr>
        <p:txBody>
          <a:bodyPr>
            <a:normAutofit/>
          </a:bodyPr>
          <a:lstStyle/>
          <a:p>
            <a:pPr marL="0" indent="0">
              <a:buNone/>
            </a:pPr>
            <a:endParaRPr lang="en-CA" sz="3200" dirty="0"/>
          </a:p>
          <a:p>
            <a:pPr marL="0" indent="0">
              <a:buNone/>
            </a:pPr>
            <a:endParaRPr lang="en-CA" sz="3200" dirty="0"/>
          </a:p>
          <a:p>
            <a:pPr marL="0" indent="0">
              <a:buNone/>
            </a:pPr>
            <a:endParaRPr lang="en-CA" sz="3200" dirty="0"/>
          </a:p>
        </p:txBody>
      </p:sp>
      <p:pic>
        <p:nvPicPr>
          <p:cNvPr id="5" name="Picture 4">
            <a:extLst>
              <a:ext uri="{FF2B5EF4-FFF2-40B4-BE49-F238E27FC236}">
                <a16:creationId xmlns:a16="http://schemas.microsoft.com/office/drawing/2014/main" id="{D2F9FA49-8A8C-4E9F-A49B-C08740B130A3}"/>
              </a:ext>
            </a:extLst>
          </p:cNvPr>
          <p:cNvPicPr>
            <a:picLocks noChangeAspect="1"/>
          </p:cNvPicPr>
          <p:nvPr/>
        </p:nvPicPr>
        <p:blipFill>
          <a:blip r:embed="rId3"/>
          <a:stretch>
            <a:fillRect/>
          </a:stretch>
        </p:blipFill>
        <p:spPr>
          <a:xfrm>
            <a:off x="395140" y="625036"/>
            <a:ext cx="11401720" cy="6242294"/>
          </a:xfrm>
          <a:prstGeom prst="rect">
            <a:avLst/>
          </a:prstGeom>
        </p:spPr>
      </p:pic>
    </p:spTree>
    <p:extLst>
      <p:ext uri="{BB962C8B-B14F-4D97-AF65-F5344CB8AC3E}">
        <p14:creationId xmlns:p14="http://schemas.microsoft.com/office/powerpoint/2010/main" val="97564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B2C929AE96D4A9EA85E318D9DF681" ma:contentTypeVersion="6" ma:contentTypeDescription="Create a new document." ma:contentTypeScope="" ma:versionID="a1d8e28cf8893d64e6072aad4f44de11">
  <xsd:schema xmlns:xsd="http://www.w3.org/2001/XMLSchema" xmlns:xs="http://www.w3.org/2001/XMLSchema" xmlns:p="http://schemas.microsoft.com/office/2006/metadata/properties" xmlns:ns2="35fc81b7-efbc-4034-922e-24cd16d288f1" targetNamespace="http://schemas.microsoft.com/office/2006/metadata/properties" ma:root="true" ma:fieldsID="967eda7c1792a80aec27907959140ea7" ns2:_="">
    <xsd:import namespace="35fc81b7-efbc-4034-922e-24cd16d288f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fc81b7-efbc-4034-922e-24cd16d288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CFF25D-BE88-4C5C-9986-52BDFC2E6670}"/>
</file>

<file path=customXml/itemProps2.xml><?xml version="1.0" encoding="utf-8"?>
<ds:datastoreItem xmlns:ds="http://schemas.openxmlformats.org/officeDocument/2006/customXml" ds:itemID="{33328536-515E-4FDE-8A4F-43F9B6673F7A}"/>
</file>

<file path=customXml/itemProps3.xml><?xml version="1.0" encoding="utf-8"?>
<ds:datastoreItem xmlns:ds="http://schemas.openxmlformats.org/officeDocument/2006/customXml" ds:itemID="{F9F8A1E2-ED82-4352-932E-2345EEB95A3C}"/>
</file>

<file path=docProps/app.xml><?xml version="1.0" encoding="utf-8"?>
<Properties xmlns="http://schemas.openxmlformats.org/officeDocument/2006/extended-properties" xmlns:vt="http://schemas.openxmlformats.org/officeDocument/2006/docPropsVTypes">
  <TotalTime>79</TotalTime>
  <Words>1066</Words>
  <Application>Microsoft Office PowerPoint</Application>
  <PresentationFormat>Widescreen</PresentationFormat>
  <Paragraphs>99</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Alice</vt:lpstr>
      <vt:lpstr>Arial</vt:lpstr>
      <vt:lpstr>Calibri</vt:lpstr>
      <vt:lpstr>Calibri Light</vt:lpstr>
      <vt:lpstr>Helvetica Neue</vt:lpstr>
      <vt:lpstr>urw-din</vt:lpstr>
      <vt:lpstr>Wingdings</vt:lpstr>
      <vt:lpstr>Office Theme</vt:lpstr>
      <vt:lpstr>Making a Stack Using  Linked List</vt:lpstr>
      <vt:lpstr>Stack</vt:lpstr>
      <vt:lpstr>Stack Operations</vt:lpstr>
      <vt:lpstr>Stack Representation</vt:lpstr>
      <vt:lpstr>Classic Problem: Towers Of Hanoi</vt:lpstr>
      <vt:lpstr>Implementation of Stack </vt:lpstr>
      <vt:lpstr>Implementation of Stack Using Linked List Step 1: Create Linked List  </vt:lpstr>
      <vt:lpstr>Step 2: Initialize Stack</vt:lpstr>
      <vt:lpstr>Step 3: Push </vt:lpstr>
      <vt:lpstr>Step 4: POP </vt:lpstr>
      <vt:lpstr>Step 4: Create other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a Stack Using  Linked List</dc:title>
  <dc:creator>Rohan Patel</dc:creator>
  <cp:lastModifiedBy>Rohan Patel</cp:lastModifiedBy>
  <cp:revision>4</cp:revision>
  <dcterms:created xsi:type="dcterms:W3CDTF">2021-01-24T16:47:17Z</dcterms:created>
  <dcterms:modified xsi:type="dcterms:W3CDTF">2021-01-25T19:07:51Z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0x010100972B2C929AE96D4A9EA85E318D9DF681</vt:lpwstr>
  </property>
</Properties>
</file>