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58" r:id="rId5"/>
    <p:sldId id="260" r:id="rId6"/>
    <p:sldId id="259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C00"/>
    <a:srgbClr val="8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6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2EA43-2CB9-A341-9EE2-BC0F3A44D47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67-13C6-D542-A291-F4ACB0AA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8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91731D-684D-8046-B5AE-00E0E5651766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DCB262-919D-264E-83D6-65CA7BEEC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457200" y="3730144"/>
            <a:ext cx="8229600" cy="45719"/>
          </a:xfrm>
          <a:prstGeom prst="rect">
            <a:avLst/>
          </a:prstGeom>
          <a:gradFill flip="none" rotWithShape="1">
            <a:gsLst>
              <a:gs pos="0">
                <a:srgbClr val="E7DC00"/>
              </a:gs>
              <a:gs pos="19000">
                <a:srgbClr val="FF7A00"/>
              </a:gs>
              <a:gs pos="52000">
                <a:srgbClr val="FF0300"/>
              </a:gs>
              <a:gs pos="100000">
                <a:schemeClr val="accent4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8D3CD2-E9FB-9A4C-AB44-9E88059D591C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9C2FBB-A98C-B042-A2E9-27A911D6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A409-B6E9-9147-A115-A205A7911026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BC961-0FAA-B84D-86C8-6ABF31A8E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15E74-6345-CE45-A577-81C3E95DEEB6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9F42-AA2B-7743-83CF-076F0AE76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620838"/>
            <a:ext cx="6629400" cy="0"/>
          </a:xfrm>
          <a:prstGeom prst="line">
            <a:avLst/>
          </a:prstGeom>
          <a:ln w="50800" cap="rnd" cmpd="sng">
            <a:gradFill flip="none" rotWithShape="1">
              <a:gsLst>
                <a:gs pos="0">
                  <a:srgbClr val="0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25400" dir="51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934200" cy="762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209800" y="152400"/>
            <a:ext cx="65532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39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620838"/>
            <a:ext cx="6629400" cy="0"/>
          </a:xfrm>
          <a:prstGeom prst="line">
            <a:avLst/>
          </a:prstGeom>
          <a:ln w="50800" cap="rnd" cmpd="sng">
            <a:gradFill flip="none" rotWithShape="1">
              <a:gsLst>
                <a:gs pos="0">
                  <a:srgbClr val="0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25400" dir="51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934200" cy="762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209800" y="152400"/>
            <a:ext cx="65532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28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620838"/>
            <a:ext cx="6629400" cy="0"/>
          </a:xfrm>
          <a:prstGeom prst="line">
            <a:avLst/>
          </a:prstGeom>
          <a:ln w="50800" cap="rnd" cmpd="sng">
            <a:gradFill flip="none" rotWithShape="1">
              <a:gsLst>
                <a:gs pos="0">
                  <a:srgbClr val="0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25400" dir="51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934200" cy="762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209800" y="152400"/>
            <a:ext cx="65532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5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183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620838"/>
            <a:ext cx="6629400" cy="0"/>
          </a:xfrm>
          <a:prstGeom prst="line">
            <a:avLst/>
          </a:prstGeom>
          <a:ln w="50800" cap="rnd" cmpd="sng">
            <a:gradFill flip="none" rotWithShape="1">
              <a:gsLst>
                <a:gs pos="0">
                  <a:srgbClr val="0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25400" dir="51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934200" cy="762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209800" y="152400"/>
            <a:ext cx="65532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mcmaster.ca/opr/html/opr/mcmaster_brand/visual_identity/download/full_colour_e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725" y="6363546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0" y="6238504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32083" cy="792162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4E81AE-0737-6649-BA63-9E81ED0CC073}" type="datetime1">
              <a:rPr lang="en-US" smtClean="0"/>
              <a:t>1/18/21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D0B031-3B21-544A-879E-B5C37423E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531598" y="0"/>
            <a:ext cx="642097" cy="94456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8389283" y="0"/>
            <a:ext cx="91440" cy="944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457200" y="6215644"/>
            <a:ext cx="8229600" cy="45719"/>
          </a:xfrm>
          <a:prstGeom prst="rect">
            <a:avLst/>
          </a:prstGeom>
          <a:gradFill flip="none" rotWithShape="1">
            <a:gsLst>
              <a:gs pos="0">
                <a:srgbClr val="E7DC00"/>
              </a:gs>
              <a:gs pos="19000">
                <a:srgbClr val="FF7A00"/>
              </a:gs>
              <a:gs pos="52000">
                <a:srgbClr val="FF0300"/>
              </a:gs>
              <a:gs pos="100000">
                <a:schemeClr val="accent4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D08C-6A77-E544-A8D1-EF2E4DED447F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EE0A8-2537-484E-BAB3-171C0F507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DEF36B-2D39-4D42-985E-EAFB36646522}" type="datetime1">
              <a:rPr lang="en-US" smtClean="0"/>
              <a:t>1/18/21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1528" y="1095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65F8F-CA8A-F243-ACBB-297369CA5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2" descr="http://www.mcmaster.ca/opr/html/opr/mcmaster_brand/visual_identity/download/full_colour_en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63388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8531598" y="0"/>
            <a:ext cx="642097" cy="94456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/>
          <p:cNvSpPr/>
          <p:nvPr userDrawn="1"/>
        </p:nvSpPr>
        <p:spPr>
          <a:xfrm>
            <a:off x="8389283" y="0"/>
            <a:ext cx="91440" cy="944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" y="6215644"/>
            <a:ext cx="8229600" cy="45719"/>
          </a:xfrm>
          <a:prstGeom prst="rect">
            <a:avLst/>
          </a:prstGeom>
          <a:gradFill flip="none" rotWithShape="1">
            <a:gsLst>
              <a:gs pos="0">
                <a:srgbClr val="E7DC00"/>
              </a:gs>
              <a:gs pos="19000">
                <a:srgbClr val="FF7A00"/>
              </a:gs>
              <a:gs pos="52000">
                <a:srgbClr val="FF0300"/>
              </a:gs>
              <a:gs pos="100000">
                <a:schemeClr val="accent4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53BD-68F0-9640-92C9-FCDBB58BF6A1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40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42B2-67B7-524D-BFB4-B41127CBA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1598" y="0"/>
            <a:ext cx="642097" cy="94456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 userDrawn="1"/>
        </p:nvSpPr>
        <p:spPr>
          <a:xfrm>
            <a:off x="8389283" y="0"/>
            <a:ext cx="91440" cy="944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" y="6215644"/>
            <a:ext cx="8229600" cy="45719"/>
          </a:xfrm>
          <a:prstGeom prst="rect">
            <a:avLst/>
          </a:prstGeom>
          <a:gradFill flip="none" rotWithShape="1">
            <a:gsLst>
              <a:gs pos="0">
                <a:srgbClr val="E7DC00"/>
              </a:gs>
              <a:gs pos="19000">
                <a:srgbClr val="FF7A00"/>
              </a:gs>
              <a:gs pos="52000">
                <a:srgbClr val="FF0300"/>
              </a:gs>
              <a:gs pos="100000">
                <a:schemeClr val="accent4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4CE9-E090-D346-A44A-6E3E4D778319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8029-CB51-3B44-A564-0B09C1CC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31598" y="0"/>
            <a:ext cx="642097" cy="94456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8389283" y="0"/>
            <a:ext cx="91440" cy="944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 userDrawn="1"/>
        </p:nvSpPr>
        <p:spPr>
          <a:xfrm flipV="1">
            <a:off x="457200" y="6215644"/>
            <a:ext cx="8229600" cy="45719"/>
          </a:xfrm>
          <a:prstGeom prst="rect">
            <a:avLst/>
          </a:prstGeom>
          <a:gradFill flip="none" rotWithShape="1">
            <a:gsLst>
              <a:gs pos="0">
                <a:srgbClr val="E7DC00"/>
              </a:gs>
              <a:gs pos="19000">
                <a:srgbClr val="FF7A00"/>
              </a:gs>
              <a:gs pos="52000">
                <a:srgbClr val="FF0300"/>
              </a:gs>
              <a:gs pos="100000">
                <a:schemeClr val="accent4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66084-339A-C74C-9304-436B98583FC8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DC6A9-636F-024B-AA38-03453745F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31598" y="0"/>
            <a:ext cx="642097" cy="94456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8389283" y="0"/>
            <a:ext cx="91440" cy="944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58560" y="6215434"/>
            <a:ext cx="8457160" cy="55562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54F57-7B18-8E47-ACC7-FC207FE5374C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BB606-687B-C748-B56C-703D4258F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58560" y="6215434"/>
            <a:ext cx="8457160" cy="55562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531598" y="0"/>
            <a:ext cx="642097" cy="94456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8389283" y="0"/>
            <a:ext cx="91440" cy="944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9715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484F-CB87-D34C-BC10-C9AB16CDFBE9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CDD52-C4CB-D446-AF8B-0A119BD26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EB3134-751D-A041-A882-11EDA5D7C2E0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05E668-1304-3148-AFEE-8A7FEE9AB0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1598" y="0"/>
            <a:ext cx="642097" cy="94456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8389283" y="0"/>
            <a:ext cx="91440" cy="944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7" r:id="rId3"/>
    <p:sldLayoutId id="214748377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ireshark.org/docs/wsug_html_chunked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477" y="2415532"/>
            <a:ext cx="7772400" cy="1111893"/>
          </a:xfrm>
        </p:spPr>
        <p:txBody>
          <a:bodyPr/>
          <a:lstStyle/>
          <a:p>
            <a:pPr algn="ctr"/>
            <a:r>
              <a:rPr lang="en-US" dirty="0" smtClean="0"/>
              <a:t>Wireshark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Yongyong Wei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C2FBB-A98C-B042-A2E9-27A911D6B54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Wireshark</a:t>
            </a:r>
          </a:p>
          <a:p>
            <a:pPr lvl="1"/>
            <a:r>
              <a:rPr lang="en-US" dirty="0" smtClean="0"/>
              <a:t>Objective	</a:t>
            </a:r>
          </a:p>
          <a:p>
            <a:pPr lvl="1"/>
            <a:r>
              <a:rPr lang="en-US" dirty="0" smtClean="0"/>
              <a:t>How it works</a:t>
            </a:r>
          </a:p>
          <a:p>
            <a:r>
              <a:rPr lang="en-US" dirty="0" smtClean="0"/>
              <a:t>User Interfaces</a:t>
            </a:r>
          </a:p>
          <a:p>
            <a:endParaRPr lang="en-US" dirty="0"/>
          </a:p>
          <a:p>
            <a:r>
              <a:rPr lang="en-US" dirty="0" smtClean="0"/>
              <a:t>Live 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Wireshark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Wireshark is a network packet/protocol analyzer. </a:t>
            </a:r>
          </a:p>
          <a:p>
            <a:pPr lvl="1"/>
            <a:r>
              <a:rPr lang="en-US" altLang="zh-CN" dirty="0"/>
              <a:t>A network packet analyzer will try to capture network packets and tries to display that packet data as detailed as possible.</a:t>
            </a:r>
          </a:p>
          <a:p>
            <a:r>
              <a:rPr lang="en-US" altLang="zh-CN" dirty="0"/>
              <a:t>Wireshark is perhaps one of the best open source packet analyzers available today for </a:t>
            </a:r>
            <a:r>
              <a:rPr lang="en-US" altLang="zh-CN" b="1" dirty="0">
                <a:solidFill>
                  <a:srgbClr val="FF0000"/>
                </a:solidFill>
              </a:rPr>
              <a:t>UNIX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Windows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intended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network administrators use it to </a:t>
            </a:r>
            <a:r>
              <a:rPr lang="en-US" altLang="zh-CN" b="1" dirty="0">
                <a:solidFill>
                  <a:srgbClr val="FF0000"/>
                </a:solidFill>
              </a:rPr>
              <a:t>troubleshoot network problems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network security engineers use it to </a:t>
            </a:r>
            <a:r>
              <a:rPr lang="en-US" altLang="zh-CN" b="1" dirty="0">
                <a:solidFill>
                  <a:srgbClr val="FF0000"/>
                </a:solidFill>
              </a:rPr>
              <a:t>examine security problems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developers use it to </a:t>
            </a:r>
            <a:r>
              <a:rPr lang="en-US" altLang="zh-CN" b="1" dirty="0">
                <a:solidFill>
                  <a:srgbClr val="FF0000"/>
                </a:solidFill>
              </a:rPr>
              <a:t>debug protocol implementations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We use it to </a:t>
            </a:r>
            <a:r>
              <a:rPr lang="en-US" altLang="zh-CN" b="1" dirty="0">
                <a:solidFill>
                  <a:srgbClr val="FF0000"/>
                </a:solidFill>
              </a:rPr>
              <a:t>learn network protocol </a:t>
            </a:r>
            <a:r>
              <a:rPr lang="en-US" altLang="zh-CN" dirty="0"/>
              <a:t>internals</a:t>
            </a:r>
          </a:p>
          <a:p>
            <a:pPr>
              <a:lnSpc>
                <a:spcPct val="80000"/>
              </a:lnSpc>
            </a:pPr>
            <a:r>
              <a:rPr lang="en-US" altLang="zh-CN" u="sng" dirty="0"/>
              <a:t>Wireshark isn't an intrusion detection system.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Wireshark does not manipulate packets on the network, instead, it will only capture them passively from 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553426"/>
              </p:ext>
            </p:extLst>
          </p:nvPr>
        </p:nvGraphicFramePr>
        <p:xfrm>
          <a:off x="712567" y="1485499"/>
          <a:ext cx="65151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icture" r:id="rId3" imgW="6515100" imgH="3378200" progId="Word.Picture.8">
                  <p:embed/>
                </p:oleObj>
              </mc:Choice>
              <mc:Fallback>
                <p:oleObj name="Picture" r:id="rId3" imgW="6515100" imgH="3378200" progId="Word.Picture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567" y="1485499"/>
                        <a:ext cx="6515100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3" y="1835437"/>
            <a:ext cx="8229600" cy="25633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966464"/>
            <a:ext cx="5178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Note you may need to install a plugin if prompted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zh-CN" dirty="0" smtClean="0"/>
              <a:t>Also needs root privilege.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921661" y="3217762"/>
            <a:ext cx="648182" cy="18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1096962"/>
            <a:ext cx="8569606" cy="41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Useful Tips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41" y="944562"/>
            <a:ext cx="8229600" cy="5155296"/>
          </a:xfrm>
        </p:spPr>
        <p:txBody>
          <a:bodyPr/>
          <a:lstStyle/>
          <a:p>
            <a:r>
              <a:rPr lang="en-US" dirty="0" smtClean="0"/>
              <a:t>Select the correct network interface</a:t>
            </a:r>
          </a:p>
          <a:p>
            <a:r>
              <a:rPr lang="en-US" dirty="0" smtClean="0"/>
              <a:t>Open another browser or clear the cache if nothing changed simply refresh the web page</a:t>
            </a:r>
          </a:p>
          <a:p>
            <a:r>
              <a:rPr lang="en-US" dirty="0" smtClean="0"/>
              <a:t>Carefully use the filter for display</a:t>
            </a:r>
          </a:p>
          <a:p>
            <a:pPr lvl="1"/>
            <a:r>
              <a:rPr lang="en-US" dirty="0" smtClean="0"/>
              <a:t>Not recommend simply type HTTP to observe the HTTP protocol.</a:t>
            </a:r>
          </a:p>
          <a:p>
            <a:pPr lvl="1"/>
            <a:r>
              <a:rPr lang="en-US" dirty="0" smtClean="0"/>
              <a:t>Better to specify the target and source destination. </a:t>
            </a:r>
            <a:r>
              <a:rPr lang="en-US" dirty="0" err="1" smtClean="0"/>
              <a:t>E.g</a:t>
            </a:r>
            <a:r>
              <a:rPr lang="en-US" dirty="0" smtClean="0"/>
              <a:t>, </a:t>
            </a:r>
            <a:r>
              <a:rPr lang="hr-HR" dirty="0" err="1"/>
              <a:t>ip.src</a:t>
            </a:r>
            <a:r>
              <a:rPr lang="hr-HR" dirty="0"/>
              <a:t> == </a:t>
            </a:r>
            <a:r>
              <a:rPr lang="hr-HR" dirty="0" smtClean="0"/>
              <a:t>130.113.68.10 </a:t>
            </a:r>
            <a:r>
              <a:rPr lang="hr-HR" dirty="0"/>
              <a:t>|| </a:t>
            </a:r>
            <a:r>
              <a:rPr lang="hr-HR" dirty="0" err="1"/>
              <a:t>ip.dst</a:t>
            </a:r>
            <a:r>
              <a:rPr lang="hr-HR" dirty="0"/>
              <a:t> == </a:t>
            </a:r>
            <a:r>
              <a:rPr lang="hr-HR" dirty="0" smtClean="0"/>
              <a:t>130.113.68.10</a:t>
            </a:r>
            <a:endParaRPr lang="hr-HR" dirty="0" smtClean="0"/>
          </a:p>
          <a:p>
            <a:pPr lvl="1"/>
            <a:r>
              <a:rPr lang="en-US" dirty="0" smtClean="0"/>
              <a:t>W</a:t>
            </a:r>
            <a:r>
              <a:rPr lang="hr-HR" dirty="0" err="1" smtClean="0"/>
              <a:t>hy</a:t>
            </a:r>
            <a:r>
              <a:rPr lang="hr-HR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Check out the manual: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www.wireshark.org/docs/wsug_html_chunked/index.html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0B031-3B21-544A-879E-B5C37423E0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e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2020-01-09</Template>
  <TotalTime>92699</TotalTime>
  <Words>221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ＭＳ Ｐゴシック</vt:lpstr>
      <vt:lpstr>Wingdings</vt:lpstr>
      <vt:lpstr>Arial</vt:lpstr>
      <vt:lpstr>wiser_template</vt:lpstr>
      <vt:lpstr>Picture</vt:lpstr>
      <vt:lpstr>Wireshark Basics</vt:lpstr>
      <vt:lpstr>Outline</vt:lpstr>
      <vt:lpstr>What is Wireshark </vt:lpstr>
      <vt:lpstr>Some intended purposes</vt:lpstr>
      <vt:lpstr>How it works</vt:lpstr>
      <vt:lpstr>User Interfaces</vt:lpstr>
      <vt:lpstr>User Interfaces</vt:lpstr>
      <vt:lpstr>Live Demo</vt:lpstr>
      <vt:lpstr>Useful Tips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(and Challenges) of IoT in Environmental Monitoring &amp; Energy Management</dc:title>
  <dc:creator>Y. Wei</dc:creator>
  <cp:lastModifiedBy>Yongyong Wei</cp:lastModifiedBy>
  <cp:revision>368</cp:revision>
  <cp:lastPrinted>2020-01-30T16:04:40Z</cp:lastPrinted>
  <dcterms:created xsi:type="dcterms:W3CDTF">2020-01-08T19:08:00Z</dcterms:created>
  <dcterms:modified xsi:type="dcterms:W3CDTF">2021-01-18T17:41:46Z</dcterms:modified>
</cp:coreProperties>
</file>