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812" r:id="rId2"/>
    <p:sldId id="424" r:id="rId3"/>
    <p:sldId id="819" r:id="rId4"/>
    <p:sldId id="431" r:id="rId5"/>
    <p:sldId id="432" r:id="rId6"/>
    <p:sldId id="566" r:id="rId7"/>
    <p:sldId id="813" r:id="rId8"/>
    <p:sldId id="814" r:id="rId9"/>
    <p:sldId id="815" r:id="rId10"/>
    <p:sldId id="816" r:id="rId11"/>
    <p:sldId id="820" r:id="rId12"/>
    <p:sldId id="817" r:id="rId13"/>
    <p:sldId id="821" r:id="rId14"/>
    <p:sldId id="822" r:id="rId15"/>
    <p:sldId id="823" r:id="rId16"/>
    <p:sldId id="824" r:id="rId17"/>
    <p:sldId id="825" r:id="rId18"/>
    <p:sldId id="826" r:id="rId19"/>
    <p:sldId id="827" r:id="rId20"/>
    <p:sldId id="828" r:id="rId21"/>
    <p:sldId id="82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AF95-5272-0A4D-A90A-E3333E1C5866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23150-7976-B041-B2DC-71EA0D411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8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B224F8-FA67-4E81-83CD-2FFF3B705EF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36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3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9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3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7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0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9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2A5C4-5B08-084F-8582-4115CB728CA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3C62D-5692-444C-B745-FEB13BC4A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MVonyVSQ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eou.com/blogs/inspiration/why-everyone-should-prototype-not-just-designers?_pos=8&amp;_sid=f5e9edbaf&amp;_ss=r" TargetMode="External"/><Relationship Id="rId2" Type="http://schemas.openxmlformats.org/officeDocument/2006/relationships/hyperlink" Target="http://www.ideou.com/pages/design-think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685800" y="23488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sz="4000" dirty="0"/>
              <a:t>SFWRENG 4HC3 6HC3 /COMPSCI 4HC3</a:t>
            </a:r>
            <a:br>
              <a:rPr lang="en-CA" dirty="0"/>
            </a:br>
            <a:r>
              <a:rPr lang="en-CA" dirty="0"/>
              <a:t>Human Computer Interfaces</a:t>
            </a:r>
            <a:br>
              <a:rPr lang="en-CA" dirty="0"/>
            </a:br>
            <a:r>
              <a:rPr lang="en-CA" dirty="0"/>
              <a:t>Lab 2: Design Thinking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1299592" y="3962696"/>
            <a:ext cx="6400800" cy="1752600"/>
          </a:xfrm>
        </p:spPr>
        <p:txBody>
          <a:bodyPr/>
          <a:lstStyle/>
          <a:p>
            <a:r>
              <a:rPr lang="en-CA" dirty="0"/>
              <a:t>SFWRENG 4HC3 6HC3 | COMPSCI 4HC3 </a:t>
            </a:r>
            <a:br>
              <a:rPr lang="en-CA" dirty="0"/>
            </a:br>
            <a:r>
              <a:rPr lang="en-CA" dirty="0"/>
              <a:t>Danny Papagiannis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34064" y="6448251"/>
            <a:ext cx="946448" cy="409750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7E7994-03DB-44F7-A567-0BA62CBDEB01}" type="slidenum">
              <a:rPr lang="en-CA" smtClean="0"/>
              <a:pPr/>
              <a:t>1</a:t>
            </a:fld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383526" y="5877272"/>
            <a:ext cx="83529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Acknowledgement: Parts of these lectures are based on material prepared by 3M, Andrew Maxwell, IDEO, and open source material from the Internet</a:t>
            </a:r>
            <a:endParaRPr lang="en-CA" sz="1600" dirty="0"/>
          </a:p>
        </p:txBody>
      </p:sp>
      <p:pic>
        <p:nvPicPr>
          <p:cNvPr id="3" name="Picture 2" descr="McMaster_University_Faculty_of_Engineering_logo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0648"/>
            <a:ext cx="3168352" cy="17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992-9EC9-491D-8FF2-8A0FA987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Thinking</a:t>
            </a:r>
          </a:p>
        </p:txBody>
      </p:sp>
      <p:pic>
        <p:nvPicPr>
          <p:cNvPr id="2050" name="Picture 2" descr="Convergent Vs. Divergent Thinking: Know the Real Difference | Divergent  thinking, Divergent, Divergent funny">
            <a:extLst>
              <a:ext uri="{FF2B5EF4-FFF2-40B4-BE49-F238E27FC236}">
                <a16:creationId xmlns:a16="http://schemas.microsoft.com/office/drawing/2014/main" id="{273397A6-E87E-400A-8B26-3B216FF76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28" y="1600200"/>
            <a:ext cx="678894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C63FA-B87F-4ADD-8002-74DFEA8BCE18}"/>
              </a:ext>
            </a:extLst>
          </p:cNvPr>
          <p:cNvSpPr txBox="1"/>
          <p:nvPr/>
        </p:nvSpPr>
        <p:spPr>
          <a:xfrm>
            <a:off x="1371600" y="624672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https://i.pinimg.com/originals/d0/71/47/d07147d19e52c74ab1892de74973dab0.jpg</a:t>
            </a:r>
          </a:p>
        </p:txBody>
      </p:sp>
    </p:spTree>
    <p:extLst>
      <p:ext uri="{BB962C8B-B14F-4D97-AF65-F5344CB8AC3E}">
        <p14:creationId xmlns:p14="http://schemas.microsoft.com/office/powerpoint/2010/main" val="3240825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00B3-1F32-4DA2-B5C5-18AFEB08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vs Convergent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A4EB-9C75-44B5-940D-39A6652FB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Divergent Thinking</a:t>
            </a:r>
          </a:p>
          <a:p>
            <a:pPr lvl="1"/>
            <a:r>
              <a:rPr lang="en-US" dirty="0"/>
              <a:t>Brainstorming</a:t>
            </a:r>
          </a:p>
          <a:p>
            <a:r>
              <a:rPr lang="en-US" dirty="0"/>
              <a:t>Convergent Thinking</a:t>
            </a:r>
          </a:p>
          <a:p>
            <a:pPr lvl="1"/>
            <a:r>
              <a:rPr lang="en-US" dirty="0"/>
              <a:t>Making a decision</a:t>
            </a:r>
          </a:p>
        </p:txBody>
      </p:sp>
    </p:spTree>
    <p:extLst>
      <p:ext uri="{BB962C8B-B14F-4D97-AF65-F5344CB8AC3E}">
        <p14:creationId xmlns:p14="http://schemas.microsoft.com/office/powerpoint/2010/main" val="94758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2A4C-AADC-4FEB-BBCB-ADC559F5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Might We (HMW)</a:t>
            </a:r>
          </a:p>
        </p:txBody>
      </p:sp>
      <p:pic>
        <p:nvPicPr>
          <p:cNvPr id="4100" name="Picture 4" descr="How Might We” Questions - Product Discovery Methods">
            <a:extLst>
              <a:ext uri="{FF2B5EF4-FFF2-40B4-BE49-F238E27FC236}">
                <a16:creationId xmlns:a16="http://schemas.microsoft.com/office/drawing/2014/main" id="{EC711EDD-13F6-4C82-AC87-CA7CF9A2EA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12" y="1600200"/>
            <a:ext cx="716477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C6C927-9C3E-4433-8E9E-F2065FECF6AE}"/>
              </a:ext>
            </a:extLst>
          </p:cNvPr>
          <p:cNvSpPr txBox="1"/>
          <p:nvPr/>
        </p:nvSpPr>
        <p:spPr>
          <a:xfrm>
            <a:off x="1102935" y="6308725"/>
            <a:ext cx="530729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https://www.google.com/url?sa=i&amp;url=https%3A%2F%2Fpdmethods.com%2Fhow-might-we-questions%2F&amp;psig=AOvVaw1_yeCoD1Cx8RNGfGFhviwh&amp;ust=1632353454620000&amp;source=images&amp;cd=vfe&amp;ved=0CAsQjRxqFwoTCNC6sdackfMCFQAAAAAdAAAAABAD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193371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4205-4EF2-4493-B07D-991C7E14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F9058-7BF3-41B3-821B-7BF390DD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Rephrase a problem as a question in the form of How Might We - simple</a:t>
            </a:r>
          </a:p>
          <a:p>
            <a:r>
              <a:rPr lang="en-US" dirty="0"/>
              <a:t>Look for opportunities not solutions</a:t>
            </a:r>
          </a:p>
          <a:p>
            <a:r>
              <a:rPr lang="en-US" dirty="0"/>
              <a:t>Try not to be too broad or too specific</a:t>
            </a:r>
          </a:p>
          <a:p>
            <a:r>
              <a:rPr lang="en-US" dirty="0"/>
              <a:t>But just do it!!!</a:t>
            </a:r>
          </a:p>
          <a:p>
            <a:r>
              <a:rPr lang="en-US" dirty="0"/>
              <a:t>Don’t worry about being perfect</a:t>
            </a:r>
          </a:p>
        </p:txBody>
      </p:sp>
    </p:spTree>
    <p:extLst>
      <p:ext uri="{BB962C8B-B14F-4D97-AF65-F5344CB8AC3E}">
        <p14:creationId xmlns:p14="http://schemas.microsoft.com/office/powerpoint/2010/main" val="30616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1C82-214C-4A7F-A3CF-6DF5536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452A-F1E9-4C32-960E-13EF6AF4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HMW we use location to show relevant results?</a:t>
            </a:r>
          </a:p>
          <a:p>
            <a:r>
              <a:rPr lang="en-US" dirty="0"/>
              <a:t>How might we design a product that makes our users feel confident and secure during their online financial transactions?</a:t>
            </a:r>
          </a:p>
        </p:txBody>
      </p:sp>
    </p:spTree>
    <p:extLst>
      <p:ext uri="{BB962C8B-B14F-4D97-AF65-F5344CB8AC3E}">
        <p14:creationId xmlns:p14="http://schemas.microsoft.com/office/powerpoint/2010/main" val="3519676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ABF35-15FF-4CDD-B2CD-D70CCFC5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 -Diverge (10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E527-28AE-44F6-90FF-47277320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Random groups of 5 individuals</a:t>
            </a:r>
          </a:p>
          <a:p>
            <a:r>
              <a:rPr lang="en-US" dirty="0"/>
              <a:t>2. Assign 2 people two speakers and 3 writers</a:t>
            </a:r>
          </a:p>
          <a:p>
            <a:r>
              <a:rPr lang="en-US" dirty="0"/>
              <a:t>The 2 speakers will speak openly about safety on campus – any problems or concerns that they have</a:t>
            </a:r>
          </a:p>
          <a:p>
            <a:r>
              <a:rPr lang="en-US" dirty="0"/>
              <a:t>3 The writers will take notes in the form of HMW questions – what problems or opportunities do you see?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21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065D-4A42-4665-BC4F-848898EC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</a:t>
            </a:r>
          </a:p>
        </p:txBody>
      </p:sp>
      <p:pic>
        <p:nvPicPr>
          <p:cNvPr id="5122" name="Picture 2" descr="Canada&amp;#39;s status quo election: Trudeau returned with another minority, faces  uncertain future">
            <a:extLst>
              <a:ext uri="{FF2B5EF4-FFF2-40B4-BE49-F238E27FC236}">
                <a16:creationId xmlns:a16="http://schemas.microsoft.com/office/drawing/2014/main" id="{4D046BA5-4D70-4C22-A706-9C32EE1E9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104" y="1600200"/>
            <a:ext cx="684779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C3CFE-4CBC-47B0-AF37-84EBC360151E}"/>
              </a:ext>
            </a:extLst>
          </p:cNvPr>
          <p:cNvSpPr txBox="1"/>
          <p:nvPr/>
        </p:nvSpPr>
        <p:spPr>
          <a:xfrm>
            <a:off x="1399880" y="6336534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https://images.theconversation.com/files/422302/original/file-20210921-21-1deoiqh.jpg?ixlib=rb-1.1.0&amp;rect=0%2C4%2C1640%2C1085&amp;q=20&amp;auto=format&amp;w=320&amp;fit=clip&amp;dpr=2&amp;usm=12&amp;cs=strip</a:t>
            </a:r>
          </a:p>
        </p:txBody>
      </p:sp>
    </p:spTree>
    <p:extLst>
      <p:ext uri="{BB962C8B-B14F-4D97-AF65-F5344CB8AC3E}">
        <p14:creationId xmlns:p14="http://schemas.microsoft.com/office/powerpoint/2010/main" val="58796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562F-D2CD-4125-9CDA-8C5F5120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 – Vote (5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17D9-730F-4BBA-A8BB-B43B41FBF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4. Place your HMW statements on the wall or on a table (or online)</a:t>
            </a:r>
          </a:p>
          <a:p>
            <a:r>
              <a:rPr lang="en-US" dirty="0"/>
              <a:t>5. Each group member has 3 votes – 3 dots. They can vote for different HMW or even for a single one - silence</a:t>
            </a:r>
          </a:p>
        </p:txBody>
      </p:sp>
    </p:spTree>
    <p:extLst>
      <p:ext uri="{BB962C8B-B14F-4D97-AF65-F5344CB8AC3E}">
        <p14:creationId xmlns:p14="http://schemas.microsoft.com/office/powerpoint/2010/main" val="148880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8B5E-6814-4B64-95F4-4F29C328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 – Converge (15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00FAE-BD95-41E7-AA58-1CE5D0ECB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Discuss the results from each HMW that received a vote (10 mins)</a:t>
            </a:r>
          </a:p>
          <a:p>
            <a:r>
              <a:rPr lang="en-US" dirty="0"/>
              <a:t>7. Decide on a single HMW and present it to the class (5 mins)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03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7E70-BFD0-42C8-BCF9-909C8F27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68AAF-D7D5-46D3-AC5B-149DFEDF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HMW on the discussion board on Avenue</a:t>
            </a:r>
          </a:p>
          <a:p>
            <a:r>
              <a:rPr lang="en-US" dirty="0"/>
              <a:t>Feel free to use this as the starting point for your term project or to use a different idea (even non-HMW)</a:t>
            </a:r>
          </a:p>
        </p:txBody>
      </p:sp>
    </p:spTree>
    <p:extLst>
      <p:ext uri="{BB962C8B-B14F-4D97-AF65-F5344CB8AC3E}">
        <p14:creationId xmlns:p14="http://schemas.microsoft.com/office/powerpoint/2010/main" val="6748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4BB92-8F40-4477-947B-82197271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44BD8-8831-4AF3-84FC-26D1E3D4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600" dirty="0"/>
              <a:t>WELCOME TO THE KICKOFF FOR THE 2021 DESIGN PROJECT!</a:t>
            </a:r>
          </a:p>
        </p:txBody>
      </p:sp>
    </p:spTree>
    <p:extLst>
      <p:ext uri="{BB962C8B-B14F-4D97-AF65-F5344CB8AC3E}">
        <p14:creationId xmlns:p14="http://schemas.microsoft.com/office/powerpoint/2010/main" val="2073091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94CC4-9611-45A5-8976-E97BD4EDE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12B4D-8114-4BDF-986A-D2E8AEC3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videos in the Lab 2 folder on Avenue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3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5829-A21E-45D8-A760-7A76DADF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6EAC9-31A4-40B4-AD9C-14651DA1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600" dirty="0"/>
          </a:p>
          <a:p>
            <a:pPr marL="0" indent="0">
              <a:buNone/>
            </a:pPr>
            <a:r>
              <a:rPr lang="en-US" sz="6600" dirty="0"/>
              <a:t>         GOOD LUCK!</a:t>
            </a:r>
          </a:p>
        </p:txBody>
      </p:sp>
    </p:spTree>
    <p:extLst>
      <p:ext uri="{BB962C8B-B14F-4D97-AF65-F5344CB8AC3E}">
        <p14:creationId xmlns:p14="http://schemas.microsoft.com/office/powerpoint/2010/main" val="257878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0B7A-176D-43AE-94E5-5687FB20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Theme: Safety on Campus</a:t>
            </a:r>
          </a:p>
        </p:txBody>
      </p:sp>
      <p:pic>
        <p:nvPicPr>
          <p:cNvPr id="3074" name="Picture 2" descr="McMaster University - Upper Grand - International Student Program">
            <a:extLst>
              <a:ext uri="{FF2B5EF4-FFF2-40B4-BE49-F238E27FC236}">
                <a16:creationId xmlns:a16="http://schemas.microsoft.com/office/drawing/2014/main" id="{39C80721-382E-4FB7-98C5-25F5D0950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600200"/>
            <a:ext cx="804615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AD807C-0191-4B55-A141-440DA4F3C692}"/>
              </a:ext>
            </a:extLst>
          </p:cNvPr>
          <p:cNvSpPr txBox="1"/>
          <p:nvPr/>
        </p:nvSpPr>
        <p:spPr>
          <a:xfrm>
            <a:off x="1107650" y="566449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https://ugdsbisp.com/wp-content/uploads/2017/01/McMaster-University.jpg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DE4B1-C5AA-408B-AF81-75DE7D2B9D49}"/>
              </a:ext>
            </a:extLst>
          </p:cNvPr>
          <p:cNvSpPr txBox="1"/>
          <p:nvPr/>
        </p:nvSpPr>
        <p:spPr>
          <a:xfrm>
            <a:off x="815418" y="633714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https://ugdsbisp.com/wp-content/uploads/2017/01/McMaster-University.jpg</a:t>
            </a:r>
          </a:p>
        </p:txBody>
      </p:sp>
    </p:spTree>
    <p:extLst>
      <p:ext uri="{BB962C8B-B14F-4D97-AF65-F5344CB8AC3E}">
        <p14:creationId xmlns:p14="http://schemas.microsoft.com/office/powerpoint/2010/main" val="412474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E501A-C2C8-45BC-8984-9F0585F0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Solving With The A-Team</a:t>
            </a:r>
          </a:p>
        </p:txBody>
      </p:sp>
      <p:pic>
        <p:nvPicPr>
          <p:cNvPr id="1026" name="Picture 2" descr="18 Things You Might Not Know About The A-Team | Mental Floss">
            <a:extLst>
              <a:ext uri="{FF2B5EF4-FFF2-40B4-BE49-F238E27FC236}">
                <a16:creationId xmlns:a16="http://schemas.microsoft.com/office/drawing/2014/main" id="{ECEAE9E1-35BF-4B1B-984C-AD86F71C5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91" y="1600200"/>
            <a:ext cx="809521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C74F05-D0EC-45A9-8990-34374954D87B}"/>
              </a:ext>
            </a:extLst>
          </p:cNvPr>
          <p:cNvSpPr txBox="1"/>
          <p:nvPr/>
        </p:nvSpPr>
        <p:spPr>
          <a:xfrm>
            <a:off x="524391" y="6266985"/>
            <a:ext cx="80952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https://images2.minutemediacdn.com/image/upload/c_crop,h_358,w_640,x_0,y_12/f_auto,q_auto,w_1100/v1555924029/shape/mentalfloss/a-team_1.jpg</a:t>
            </a:r>
          </a:p>
        </p:txBody>
      </p:sp>
    </p:spTree>
    <p:extLst>
      <p:ext uri="{BB962C8B-B14F-4D97-AF65-F5344CB8AC3E}">
        <p14:creationId xmlns:p14="http://schemas.microsoft.com/office/powerpoint/2010/main" val="372017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6B008-2E59-4026-95A8-D67CB54DA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A-Team: Breakout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DC70-2BBA-4F0F-B895-53015D96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4 former US Special Forces soldiers who are framed for a crime they did not commit</a:t>
            </a:r>
          </a:p>
          <a:p>
            <a:r>
              <a:rPr lang="en-US" dirty="0"/>
              <a:t>Fugitives who are running from the law and helping people</a:t>
            </a:r>
          </a:p>
          <a:p>
            <a:r>
              <a:rPr lang="en-US" dirty="0"/>
              <a:t>Intro video: </a:t>
            </a:r>
            <a:r>
              <a:rPr lang="en-US" dirty="0">
                <a:hlinkClick r:id="rId2"/>
              </a:rPr>
              <a:t>https://www.youtube.com/watch?v=_MVonyVSQoM</a:t>
            </a:r>
            <a:endParaRPr lang="en-US" dirty="0"/>
          </a:p>
          <a:p>
            <a:r>
              <a:rPr lang="en-US" dirty="0"/>
              <a:t>1. How does the A-Team get out of the room?</a:t>
            </a:r>
          </a:p>
          <a:p>
            <a:r>
              <a:rPr lang="en-US" dirty="0"/>
              <a:t>2. How does the A-Team get the bad guys?</a:t>
            </a:r>
          </a:p>
          <a:p>
            <a:r>
              <a:rPr lang="en-US" dirty="0"/>
              <a:t>6 mins</a:t>
            </a:r>
          </a:p>
        </p:txBody>
      </p:sp>
    </p:spTree>
    <p:extLst>
      <p:ext uri="{BB962C8B-B14F-4D97-AF65-F5344CB8AC3E}">
        <p14:creationId xmlns:p14="http://schemas.microsoft.com/office/powerpoint/2010/main" val="179589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2D39B-39C4-49A2-AACB-C7FA3254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A-Team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08F7-C79A-4D0D-A765-EE0A13D4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the A-Team get out of the locked room?</a:t>
            </a:r>
          </a:p>
          <a:p>
            <a:r>
              <a:rPr lang="en-US" dirty="0"/>
              <a:t>If identified getting out of a locked door as the  problem, then you identified </a:t>
            </a:r>
            <a:r>
              <a:rPr lang="en-US" b="1" i="1" dirty="0"/>
              <a:t>the wrong problem</a:t>
            </a:r>
          </a:p>
        </p:txBody>
      </p:sp>
    </p:spTree>
    <p:extLst>
      <p:ext uri="{BB962C8B-B14F-4D97-AF65-F5344CB8AC3E}">
        <p14:creationId xmlns:p14="http://schemas.microsoft.com/office/powerpoint/2010/main" val="13783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0544E-BD8D-45F2-8723-1CD810AF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Design Thinking!</a:t>
            </a:r>
          </a:p>
        </p:txBody>
      </p:sp>
      <p:pic>
        <p:nvPicPr>
          <p:cNvPr id="1026" name="Picture 2" descr="Cartoon: Design Thinking – Digital Business &amp;amp; Business Analytics">
            <a:extLst>
              <a:ext uri="{FF2B5EF4-FFF2-40B4-BE49-F238E27FC236}">
                <a16:creationId xmlns:a16="http://schemas.microsoft.com/office/drawing/2014/main" id="{176671F5-55DD-46AB-B8F8-D28912F1A0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90" y="1600200"/>
            <a:ext cx="676581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D830C-F689-406E-8C88-4BD9C577F1B7}"/>
              </a:ext>
            </a:extLst>
          </p:cNvPr>
          <p:cNvSpPr txBox="1"/>
          <p:nvPr/>
        </p:nvSpPr>
        <p:spPr>
          <a:xfrm>
            <a:off x="1189090" y="6341165"/>
            <a:ext cx="69808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https://www.google.com/url?sa=i&amp;url=https%3A%2F%2Ftimoelliott.com%2Fblog%2F2014%2F02%2Fcartoon-design-thinking.html&amp;psig=AOvVaw20PPnbBoh7bxB-9v5BLm7R&amp;ust=1632352596953000&amp;source=images&amp;cd=vfe&amp;ved=0CAsQjRxqFwoTCICsz8eZkfMCFQAAAAAdAAAAABAD</a:t>
            </a:r>
          </a:p>
        </p:txBody>
      </p:sp>
    </p:spTree>
    <p:extLst>
      <p:ext uri="{BB962C8B-B14F-4D97-AF65-F5344CB8AC3E}">
        <p14:creationId xmlns:p14="http://schemas.microsoft.com/office/powerpoint/2010/main" val="2587424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ECDA-7234-4C58-B0A2-ECF5BB2B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Design Thinking: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C0ED-7363-4E81-A431-6CA51375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IDEO</a:t>
            </a:r>
          </a:p>
          <a:p>
            <a:pPr lvl="1"/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Design thinking is a process for creative problem solving</a:t>
            </a:r>
          </a:p>
          <a:p>
            <a:pPr lvl="1"/>
            <a:r>
              <a:rPr lang="en-US" b="0" i="0" u="sng" dirty="0">
                <a:solidFill>
                  <a:srgbClr val="949291"/>
                </a:solidFill>
                <a:effectLst/>
                <a:latin typeface="Sentinel A"/>
                <a:hlinkClick r:id="rId2"/>
              </a:rPr>
              <a:t>Design thinking</a:t>
            </a:r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 has a </a:t>
            </a:r>
            <a:r>
              <a:rPr lang="en-US" b="0" i="1" dirty="0">
                <a:solidFill>
                  <a:srgbClr val="2A2623"/>
                </a:solidFill>
                <a:effectLst/>
                <a:latin typeface="Sentinel A"/>
              </a:rPr>
              <a:t>human-centered</a:t>
            </a:r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 core</a:t>
            </a:r>
            <a:endParaRPr lang="en-US" dirty="0">
              <a:solidFill>
                <a:srgbClr val="2A2623"/>
              </a:solidFill>
              <a:latin typeface="Sentinel A"/>
            </a:endParaRPr>
          </a:p>
          <a:p>
            <a:pPr lvl="1"/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Design thinking is a </a:t>
            </a:r>
            <a:r>
              <a:rPr lang="en-US" b="0" i="1" dirty="0">
                <a:solidFill>
                  <a:srgbClr val="2A2623"/>
                </a:solidFill>
                <a:effectLst/>
                <a:latin typeface="Sentinel A"/>
              </a:rPr>
              <a:t>human-centered approach </a:t>
            </a:r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to innovation—anchored in understanding customer’s needs,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Sentinel A"/>
                <a:hlinkClick r:id="rId3"/>
              </a:rPr>
              <a:t>rapid prototyping</a:t>
            </a:r>
            <a:r>
              <a:rPr lang="en-US" b="0" i="0" dirty="0">
                <a:solidFill>
                  <a:srgbClr val="2A2623"/>
                </a:solidFill>
                <a:effectLst/>
                <a:latin typeface="Sentinel A"/>
              </a:rPr>
              <a:t>, and generating creative ideas—that will transform the way you develop products, services, processes, and 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19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D5A8-A11A-431D-AD79-784766F9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Design Thinking?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9481-822F-4EBC-87CE-B483631B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Professor’s Notes</a:t>
            </a:r>
          </a:p>
          <a:p>
            <a:r>
              <a:rPr lang="en-US" dirty="0"/>
              <a:t>A way of seeing, thinking, and perceiving</a:t>
            </a:r>
          </a:p>
          <a:p>
            <a:r>
              <a:rPr lang="en-US" dirty="0"/>
              <a:t>Consider the tasks that the user is trying to do</a:t>
            </a:r>
          </a:p>
          <a:p>
            <a:r>
              <a:rPr lang="en-US" dirty="0"/>
              <a:t>What is the job that they are trying to do?</a:t>
            </a:r>
          </a:p>
        </p:txBody>
      </p:sp>
    </p:spTree>
    <p:extLst>
      <p:ext uri="{BB962C8B-B14F-4D97-AF65-F5344CB8AC3E}">
        <p14:creationId xmlns:p14="http://schemas.microsoft.com/office/powerpoint/2010/main" val="182372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6831</TotalTime>
  <Words>823</Words>
  <Application>Microsoft Office PowerPoint</Application>
  <PresentationFormat>On-screen Show (4:3)</PresentationFormat>
  <Paragraphs>71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Sentinel A</vt:lpstr>
      <vt:lpstr>Office Theme</vt:lpstr>
      <vt:lpstr>SFWRENG 4HC3 6HC3 /COMPSCI 4HC3 Human Computer Interfaces Lab 2: Design Thinking</vt:lpstr>
      <vt:lpstr>PowerPoint Presentation</vt:lpstr>
      <vt:lpstr>Design Theme: Safety on Campus</vt:lpstr>
      <vt:lpstr>Problem Solving With The A-Team</vt:lpstr>
      <vt:lpstr>A-Team: Breakout Session</vt:lpstr>
      <vt:lpstr>A-Team</vt:lpstr>
      <vt:lpstr>Welcome to Design Thinking!</vt:lpstr>
      <vt:lpstr>What is Design Thinking:</vt:lpstr>
      <vt:lpstr>What is Design Thinking?</vt:lpstr>
      <vt:lpstr>Divergent Thinking</vt:lpstr>
      <vt:lpstr>Divergent vs Convergent</vt:lpstr>
      <vt:lpstr>How Might We (HMW)</vt:lpstr>
      <vt:lpstr>HMW</vt:lpstr>
      <vt:lpstr>HMW</vt:lpstr>
      <vt:lpstr>HMW -Diverge (10 mins)</vt:lpstr>
      <vt:lpstr>VOTE</vt:lpstr>
      <vt:lpstr>HMW – Vote (5 mins)</vt:lpstr>
      <vt:lpstr>HMW – Converge (15 mins)</vt:lpstr>
      <vt:lpstr>HMW</vt:lpstr>
      <vt:lpstr>Homework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CSCI 3220: Digital Media Production</dc:title>
  <dc:creator>Edit Machine</dc:creator>
  <cp:lastModifiedBy>Danny Papagiannis</cp:lastModifiedBy>
  <cp:revision>315</cp:revision>
  <dcterms:created xsi:type="dcterms:W3CDTF">2013-12-23T01:54:13Z</dcterms:created>
  <dcterms:modified xsi:type="dcterms:W3CDTF">2021-09-21T23:56:42Z</dcterms:modified>
</cp:coreProperties>
</file>