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812" r:id="rId2"/>
    <p:sldId id="424" r:id="rId3"/>
    <p:sldId id="819" r:id="rId4"/>
    <p:sldId id="431" r:id="rId5"/>
    <p:sldId id="830" r:id="rId6"/>
    <p:sldId id="570" r:id="rId7"/>
    <p:sldId id="572" r:id="rId8"/>
    <p:sldId id="568" r:id="rId9"/>
    <p:sldId id="571" r:id="rId10"/>
    <p:sldId id="600" r:id="rId11"/>
    <p:sldId id="569" r:id="rId12"/>
    <p:sldId id="573" r:id="rId13"/>
    <p:sldId id="256" r:id="rId14"/>
    <p:sldId id="277" r:id="rId15"/>
    <p:sldId id="831" r:id="rId16"/>
    <p:sldId id="278" r:id="rId17"/>
    <p:sldId id="279" r:id="rId18"/>
    <p:sldId id="280" r:id="rId19"/>
    <p:sldId id="28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3" d="100"/>
          <a:sy n="123" d="100"/>
        </p:scale>
        <p:origin x="-1098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9AF95-5272-0A4D-A90A-E3333E1C5866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23150-7976-B041-B2DC-71EA0D411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8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tylu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-actor.net/fitts/index.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nceptual_mode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224F8-FA67-4E81-83CD-2FFF3B705EF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362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23150-7976-B041-B2DC-71EA0D4113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29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the units for </a:t>
            </a:r>
            <a:r>
              <a:rPr lang="en-CA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time/bit; e.g., </a:t>
            </a:r>
            <a:r>
              <a:rPr lang="en-CA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/bit. The constant </a:t>
            </a:r>
            <a:r>
              <a:rPr lang="en-CA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be thought of as incorporating reaction time and/or the time required to click a button.</a:t>
            </a: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values for </a:t>
            </a:r>
            <a:r>
              <a:rPr lang="en-CA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CA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change as the conditions under which pointing is done are changed. For example, a mouse and 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tylus"/>
              </a:rPr>
              <a:t>stylus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may both be used for pointing, but have different constants </a:t>
            </a:r>
            <a:r>
              <a:rPr lang="en-CA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CA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associated with them.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39342-5C16-49FD-957A-A7D55C740A80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7045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http://www.tele-actor.net/fitts/index.html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39342-5C16-49FD-957A-A7D55C740A80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719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Fitts's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law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(often cited as </a:t>
            </a:r>
            <a:r>
              <a:rPr lang="en-CA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Fitts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law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 model of human movement, </a:t>
            </a:r>
            <a:r>
              <a:rPr lang="en-CA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Fitts's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law is used to 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nceptual model"/>
              </a:rPr>
              <a:t>model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act of </a:t>
            </a:r>
            <a:r>
              <a:rPr lang="en-CA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pointing</a:t>
            </a:r>
            <a:endParaRPr lang="pt-BR" dirty="0"/>
          </a:p>
          <a:p>
            <a:endParaRPr lang="pt-BR" dirty="0"/>
          </a:p>
          <a:p>
            <a:r>
              <a:rPr lang="pt-BR" dirty="0"/>
              <a:t>For a input particular device it gives you the time needed to acquire a target with a</a:t>
            </a:r>
            <a:r>
              <a:rPr lang="pt-BR" baseline="0" dirty="0"/>
              <a:t> width W from a distance A.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39342-5C16-49FD-957A-A7D55C740A80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606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A5C4-5B08-084F-8582-4115CB728CA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C62D-5692-444C-B745-FEB13BC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A5C4-5B08-084F-8582-4115CB728CA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C62D-5692-444C-B745-FEB13BC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2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A5C4-5B08-084F-8582-4115CB728CA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C62D-5692-444C-B745-FEB13BC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3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A5C4-5B08-084F-8582-4115CB728CA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C62D-5692-444C-B745-FEB13BC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9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A5C4-5B08-084F-8582-4115CB728CA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C62D-5692-444C-B745-FEB13BC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3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A5C4-5B08-084F-8582-4115CB728CA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C62D-5692-444C-B745-FEB13BC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7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A5C4-5B08-084F-8582-4115CB728CA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C62D-5692-444C-B745-FEB13BC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6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A5C4-5B08-084F-8582-4115CB728CA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C62D-5692-444C-B745-FEB13BC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4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A5C4-5B08-084F-8582-4115CB728CA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C62D-5692-444C-B745-FEB13BC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0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A5C4-5B08-084F-8582-4115CB728CA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C62D-5692-444C-B745-FEB13BC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9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A5C4-5B08-084F-8582-4115CB728CA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C62D-5692-444C-B745-FEB13BC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3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2A5C4-5B08-084F-8582-4115CB728CA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3C62D-5692-444C-B745-FEB13BC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1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tylu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-actor.net/fitts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CA" sz="4000" dirty="0"/>
              <a:t>SFWRENG 4HC3 6HC3 /COMPSCI 4HC3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>Human Computer Interfaces</a:t>
            </a:r>
            <a:br>
              <a:rPr lang="en-CA" dirty="0"/>
            </a:br>
            <a:r>
              <a:rPr lang="en-CA" dirty="0"/>
              <a:t>Lab 3: Design Thinking – </a:t>
            </a:r>
            <a:r>
              <a:rPr lang="en-CA" dirty="0" err="1"/>
              <a:t>Fitts’</a:t>
            </a:r>
            <a:r>
              <a:rPr lang="en-CA" dirty="0"/>
              <a:t> Law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299592" y="3962696"/>
            <a:ext cx="6400800" cy="1752600"/>
          </a:xfrm>
        </p:spPr>
        <p:txBody>
          <a:bodyPr/>
          <a:lstStyle/>
          <a:p>
            <a:r>
              <a:rPr lang="en-CA" dirty="0"/>
              <a:t>SFWRENG 4HC3 6HC3 | COMPSCI 4HC3 </a:t>
            </a:r>
            <a:br>
              <a:rPr lang="en-CA" dirty="0"/>
            </a:br>
            <a:r>
              <a:rPr lang="en-CA" dirty="0"/>
              <a:t>Danny Papagiannis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34064" y="6448251"/>
            <a:ext cx="946448" cy="409750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7E7994-03DB-44F7-A567-0BA62CBDEB01}" type="slidenum">
              <a:rPr lang="en-CA" smtClean="0"/>
              <a:pPr/>
              <a:t>1</a:t>
            </a:fld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383526" y="5877272"/>
            <a:ext cx="83529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Acknowledgement: Parts of these lectures are based on material prepared by Andrew Maxwell, IDEO, Chris Collins and open source material from the Internet</a:t>
            </a:r>
            <a:endParaRPr lang="en-CA" sz="1600" dirty="0"/>
          </a:p>
        </p:txBody>
      </p:sp>
      <p:pic>
        <p:nvPicPr>
          <p:cNvPr id="3" name="Picture 2" descr="McMaster_University_Faculty_of_Engineering_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60648"/>
            <a:ext cx="3168352" cy="175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92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tel Stock Illustrations – 263,064 Hotel Stock Illustrations, Vectors &amp;amp;  Clipart - Dreamstime">
            <a:extLst>
              <a:ext uri="{FF2B5EF4-FFF2-40B4-BE49-F238E27FC236}">
                <a16:creationId xmlns:a16="http://schemas.microsoft.com/office/drawing/2014/main" xmlns="" id="{37E359C0-BAFE-4727-AF21-6DB360810F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6466" y="643466"/>
            <a:ext cx="557106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346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tel Stock Illustrations – 263,064 Hotel Stock Illustrations, Vectors &amp;amp;  Clipart - Dreamstime">
            <a:extLst>
              <a:ext uri="{FF2B5EF4-FFF2-40B4-BE49-F238E27FC236}">
                <a16:creationId xmlns:a16="http://schemas.microsoft.com/office/drawing/2014/main" xmlns="" id="{37E359C0-BAFE-4727-AF21-6DB360810F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6466" y="167978"/>
            <a:ext cx="557106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izza Delivery Truck Animation Stock Footage Video (100% Royalty-free)  23983651 | Shutterstock">
            <a:extLst>
              <a:ext uri="{FF2B5EF4-FFF2-40B4-BE49-F238E27FC236}">
                <a16:creationId xmlns:a16="http://schemas.microsoft.com/office/drawing/2014/main" xmlns="" id="{F1CD4BAB-8844-4723-BD25-88E6D0880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80" y="5113342"/>
            <a:ext cx="3096766" cy="174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5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99C448-BEEF-4DFA-BC6D-7C9CDDE7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SOG: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5329C3-BDD0-4751-B818-C5953FE37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Solution: A SOG officer asked the Pizza delivery man where they were delivering to, and he answered 103</a:t>
            </a:r>
          </a:p>
          <a:p>
            <a:r>
              <a:rPr lang="en-US" dirty="0"/>
              <a:t>The officer noticed that the delivery man was wearing a uniform</a:t>
            </a:r>
          </a:p>
          <a:p>
            <a:r>
              <a:rPr lang="en-US" dirty="0"/>
              <a:t>The officer changed into his uniform and delivered the pizza</a:t>
            </a:r>
          </a:p>
          <a:p>
            <a:r>
              <a:rPr lang="en-US" dirty="0"/>
              <a:t>When he delivered the pizza, the convict opened the door</a:t>
            </a:r>
          </a:p>
          <a:p>
            <a:r>
              <a:rPr lang="en-US" dirty="0"/>
              <a:t>The officer took out his firearm and arrested the convict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171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Lab 3</a:t>
            </a:r>
            <a:br>
              <a:rPr lang="pt-BR" sz="3600" dirty="0"/>
            </a:br>
            <a:r>
              <a:rPr lang="pt-BR" sz="3600" dirty="0"/>
              <a:t>Fitts’ Law Experiment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729070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Palatino Linotype" pitchFamily="18" charset="0"/>
              </a:rPr>
              <a:t>Fitt’s Law</a:t>
            </a:r>
            <a:endParaRPr lang="en-CA" sz="3600" dirty="0">
              <a:latin typeface="Palatino Linotyp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pt-BR" sz="4000" b="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pt-BR" sz="40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latin typeface="Cambria Math"/>
                        </a:rPr>
                        <m:t>𝑀𝑇</m:t>
                      </m:r>
                      <m:r>
                        <a:rPr lang="pt-BR" sz="4000" b="0" i="1" smtClean="0">
                          <a:latin typeface="Cambria Math"/>
                        </a:rPr>
                        <m:t>=</m:t>
                      </m:r>
                      <m:r>
                        <a:rPr lang="pt-BR" sz="4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𝑎</m:t>
                      </m:r>
                      <m:r>
                        <a:rPr lang="pt-BR" sz="4000" b="0" i="1" smtClean="0">
                          <a:latin typeface="Cambria Math"/>
                        </a:rPr>
                        <m:t>+</m:t>
                      </m:r>
                      <m:r>
                        <a:rPr lang="pt-BR" sz="4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𝑏</m:t>
                      </m:r>
                      <m:func>
                        <m:func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t-BR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4000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t-BR" sz="4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pt-BR" sz="4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4000" b="0" i="1" smtClean="0">
                                  <a:latin typeface="Cambria Math"/>
                                </a:rPr>
                                <m:t>𝐴</m:t>
                              </m:r>
                            </m:num>
                            <m:den>
                              <m:r>
                                <a:rPr lang="pt-BR" sz="4000" b="0" i="1" smtClean="0">
                                  <a:latin typeface="Cambria Math"/>
                                </a:rPr>
                                <m:t>𝑊</m:t>
                              </m:r>
                            </m:den>
                          </m:f>
                          <m:r>
                            <a:rPr lang="pt-BR" sz="4000" b="0" i="1" smtClean="0">
                              <a:latin typeface="Cambria Math"/>
                            </a:rPr>
                            <m:t>+1)</m:t>
                          </m:r>
                        </m:e>
                      </m:fun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 flipV="1">
            <a:off x="2195736" y="2551099"/>
            <a:ext cx="1898" cy="8058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5765" y="2420888"/>
            <a:ext cx="169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Movement time</a:t>
            </a:r>
            <a:endParaRPr lang="en-CA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419872" y="3861048"/>
            <a:ext cx="1898" cy="8058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54761" y="4077072"/>
            <a:ext cx="1485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Reaction time</a:t>
            </a:r>
          </a:p>
          <a:p>
            <a:pPr algn="r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(Intercept)</a:t>
            </a:r>
            <a:endParaRPr lang="en-CA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283968" y="2551099"/>
            <a:ext cx="1898" cy="8058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19393" y="2420888"/>
            <a:ext cx="2036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Speed of the device</a:t>
            </a:r>
          </a:p>
          <a:p>
            <a:pPr algn="r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(Slope)</a:t>
            </a:r>
            <a:endParaRPr lang="en-CA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5979526" y="2551099"/>
            <a:ext cx="1898" cy="45965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40152" y="248360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Amplitude</a:t>
            </a:r>
            <a:endParaRPr lang="en-CA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870042" y="4207284"/>
            <a:ext cx="0" cy="45965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68144" y="439584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Width</a:t>
            </a:r>
            <a:endParaRPr lang="en-CA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486760" y="2420887"/>
            <a:ext cx="2882684" cy="2399085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ounded Rectangular Callout 4"/>
          <p:cNvSpPr/>
          <p:nvPr/>
        </p:nvSpPr>
        <p:spPr>
          <a:xfrm>
            <a:off x="6396925" y="5277172"/>
            <a:ext cx="1716438" cy="743919"/>
          </a:xfrm>
          <a:prstGeom prst="wedgeRoundRectCallout">
            <a:avLst>
              <a:gd name="adj1" fmla="val -55233"/>
              <a:gd name="adj2" fmla="val -107292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Index of Difficulty</a:t>
            </a:r>
          </a:p>
          <a:p>
            <a:pPr algn="ctr"/>
            <a:r>
              <a:rPr lang="en-CA" sz="1600" dirty="0" smtClean="0"/>
              <a:t>(ID)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389394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615C6-B217-4AC1-82F3-D8141FC6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Fitts’</a:t>
            </a:r>
            <a:r>
              <a:rPr lang="en-US" dirty="0"/>
              <a:t>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8280C6-0E87-4B1D-BF2B-740FFE6FB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sz="3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the units for </a:t>
            </a:r>
            <a:r>
              <a:rPr lang="en-CA" sz="3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CA" sz="3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time/bit; e.g., </a:t>
            </a:r>
            <a:r>
              <a:rPr lang="en-CA" sz="3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</a:t>
            </a:r>
            <a:r>
              <a:rPr lang="en-CA" sz="3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/bit. The constant </a:t>
            </a:r>
            <a:r>
              <a:rPr lang="en-CA" sz="3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CA" sz="3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be thought of as incorporating reaction time and/or the time required to click a button.</a:t>
            </a:r>
          </a:p>
          <a:p>
            <a:r>
              <a:rPr lang="en-CA" sz="3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values for </a:t>
            </a:r>
            <a:r>
              <a:rPr lang="en-CA" sz="3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CA" sz="3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CA" sz="3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CA" sz="3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change as the conditions under which pointing is done are changed. For example, a mouse and </a:t>
            </a:r>
            <a:r>
              <a:rPr lang="en-CA" sz="3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" tooltip="Stylus"/>
              </a:rPr>
              <a:t>stylus</a:t>
            </a:r>
            <a:r>
              <a:rPr lang="en-CA" sz="3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may both be used for pointing, but have different constants </a:t>
            </a:r>
            <a:r>
              <a:rPr lang="en-CA" sz="3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CA" sz="3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CA" sz="3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CA" sz="3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associated with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33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Palatino Linotype" pitchFamily="18" charset="0"/>
              </a:rPr>
              <a:t>Experiment Design</a:t>
            </a:r>
            <a:endParaRPr lang="en-CA" sz="3600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err="1">
                <a:latin typeface="Palatino Linotype" pitchFamily="18" charset="0"/>
              </a:rPr>
              <a:t>Each</a:t>
            </a:r>
            <a:r>
              <a:rPr lang="pt-BR" sz="2800" dirty="0">
                <a:latin typeface="Palatino Linotype" pitchFamily="18" charset="0"/>
              </a:rPr>
              <a:t> experimental condition is determined by:</a:t>
            </a:r>
          </a:p>
          <a:p>
            <a:pPr lvl="1"/>
            <a:r>
              <a:rPr lang="pt-BR" sz="2600" dirty="0">
                <a:latin typeface="Palatino Linotype" pitchFamily="18" charset="0"/>
              </a:rPr>
              <a:t>Amplitude (A)</a:t>
            </a:r>
          </a:p>
          <a:p>
            <a:pPr lvl="1"/>
            <a:r>
              <a:rPr lang="pt-BR" sz="2600" dirty="0">
                <a:latin typeface="Palatino Linotype" pitchFamily="18" charset="0"/>
              </a:rPr>
              <a:t>Width (W)</a:t>
            </a:r>
          </a:p>
          <a:p>
            <a:pPr marL="457200" lvl="1" indent="0">
              <a:buNone/>
            </a:pPr>
            <a:endParaRPr lang="pt-BR" dirty="0">
              <a:latin typeface="Palatino Linotype" pitchFamily="18" charset="0"/>
            </a:endParaRPr>
          </a:p>
          <a:p>
            <a:r>
              <a:rPr lang="pt-BR" sz="2800" dirty="0">
                <a:latin typeface="Palatino Linotype" pitchFamily="18" charset="0"/>
              </a:rPr>
              <a:t>Record:</a:t>
            </a:r>
          </a:p>
          <a:p>
            <a:pPr lvl="1"/>
            <a:r>
              <a:rPr lang="pt-BR" sz="2600" dirty="0">
                <a:latin typeface="Palatino Linotype" pitchFamily="18" charset="0"/>
              </a:rPr>
              <a:t>Average Movement Time (MT)</a:t>
            </a:r>
            <a:endParaRPr lang="pt-BR" dirty="0">
              <a:latin typeface="Palatino Linotype" pitchFamily="18" charset="0"/>
            </a:endParaRPr>
          </a:p>
          <a:p>
            <a:pPr lvl="1"/>
            <a:endParaRPr lang="pt-BR" dirty="0">
              <a:latin typeface="Palatino Linotype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563888" y="2564904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36096" y="2114268"/>
                <a:ext cx="629916" cy="901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/>
                            </a:rPr>
                            <m:t>𝐴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CA" sz="2800" dirty="0">
                  <a:latin typeface="Palatino Linotype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2114268"/>
                <a:ext cx="629916" cy="9012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727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err="1">
                <a:latin typeface="Palatino Linotype" pitchFamily="18" charset="0"/>
              </a:rPr>
              <a:t>Results</a:t>
            </a:r>
            <a:endParaRPr lang="en-CA" sz="3600" dirty="0">
              <a:latin typeface="Palatino Linotype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46" y="1600200"/>
            <a:ext cx="723370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1880" y="6156012"/>
            <a:ext cx="11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Ratio A/W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83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Palatino Linotype" pitchFamily="18" charset="0"/>
              </a:rPr>
              <a:t>Fitt’s Law</a:t>
            </a:r>
            <a:endParaRPr lang="en-CA" sz="3600" dirty="0">
              <a:latin typeface="Palatino Linotype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021" y="2053183"/>
            <a:ext cx="486727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8962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Palatino Linotype" pitchFamily="18" charset="0"/>
              </a:rPr>
              <a:t>Follow the link to try the experiment</a:t>
            </a:r>
            <a:endParaRPr lang="en-CA" sz="3600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>
              <a:hlinkClick r:id="rId2"/>
            </a:endParaRPr>
          </a:p>
          <a:p>
            <a:endParaRPr lang="en-CA" dirty="0">
              <a:hlinkClick r:id="rId2"/>
            </a:endParaRPr>
          </a:p>
          <a:p>
            <a:endParaRPr lang="en-CA" dirty="0">
              <a:hlinkClick r:id="rId2"/>
            </a:endParaRPr>
          </a:p>
          <a:p>
            <a:pPr marL="0" indent="0" algn="ctr">
              <a:buNone/>
            </a:pPr>
            <a:r>
              <a:rPr lang="en-CA" sz="2800" dirty="0"/>
              <a:t>http://</a:t>
            </a:r>
            <a:r>
              <a:rPr lang="en-CA" sz="2800" dirty="0" err="1"/>
              <a:t>ergo.human.cornell.edu</a:t>
            </a:r>
            <a:r>
              <a:rPr lang="en-CA" sz="2800" dirty="0"/>
              <a:t>/</a:t>
            </a:r>
            <a:r>
              <a:rPr lang="en-CA" sz="2800" dirty="0" err="1"/>
              <a:t>FittsLaw</a:t>
            </a:r>
            <a:r>
              <a:rPr lang="en-CA" sz="2800" dirty="0"/>
              <a:t>/</a:t>
            </a:r>
            <a:r>
              <a:rPr lang="en-CA" sz="2800" dirty="0" err="1"/>
              <a:t>FittsLaw.html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04676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44BB92-8F40-4477-947B-82197271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D44BD8-8831-4AF3-84FC-26D1E3D4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6600" dirty="0"/>
          </a:p>
          <a:p>
            <a:pPr marL="0" indent="0" algn="ctr">
              <a:buNone/>
            </a:pPr>
            <a:r>
              <a:rPr lang="en-US" sz="6600" dirty="0"/>
              <a:t>WELCOME BACK!!</a:t>
            </a:r>
          </a:p>
        </p:txBody>
      </p:sp>
    </p:spTree>
    <p:extLst>
      <p:ext uri="{BB962C8B-B14F-4D97-AF65-F5344CB8AC3E}">
        <p14:creationId xmlns:p14="http://schemas.microsoft.com/office/powerpoint/2010/main" val="207309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C00B7A-176D-43AE-94E5-5687FB20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Theme: Safety on Campus</a:t>
            </a:r>
          </a:p>
        </p:txBody>
      </p:sp>
      <p:pic>
        <p:nvPicPr>
          <p:cNvPr id="3074" name="Picture 2" descr="McMaster University - Upper Grand - International Student Program">
            <a:extLst>
              <a:ext uri="{FF2B5EF4-FFF2-40B4-BE49-F238E27FC236}">
                <a16:creationId xmlns:a16="http://schemas.microsoft.com/office/drawing/2014/main" xmlns="" id="{39C80721-382E-4FB7-98C5-25F5D0950E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5AD807C-0191-4B55-A141-440DA4F3C692}"/>
              </a:ext>
            </a:extLst>
          </p:cNvPr>
          <p:cNvSpPr txBox="1"/>
          <p:nvPr/>
        </p:nvSpPr>
        <p:spPr>
          <a:xfrm>
            <a:off x="1107650" y="5664498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/>
              <a:t>https://ugdsbisp.com/wp-content/uploads/2017/01/McMaster-University.jpg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1DDE4B1-C5AA-408B-AF81-75DE7D2B9D49}"/>
              </a:ext>
            </a:extLst>
          </p:cNvPr>
          <p:cNvSpPr txBox="1"/>
          <p:nvPr/>
        </p:nvSpPr>
        <p:spPr>
          <a:xfrm>
            <a:off x="815418" y="6337141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https://ugdsbisp.com/wp-content/uploads/2017/01/McMaster-University.jpg</a:t>
            </a:r>
          </a:p>
        </p:txBody>
      </p:sp>
    </p:spTree>
    <p:extLst>
      <p:ext uri="{BB962C8B-B14F-4D97-AF65-F5344CB8AC3E}">
        <p14:creationId xmlns:p14="http://schemas.microsoft.com/office/powerpoint/2010/main" val="412474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DE501A-C2C8-45BC-8984-9F0585F0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Solving With The A-Team</a:t>
            </a:r>
          </a:p>
        </p:txBody>
      </p:sp>
      <p:pic>
        <p:nvPicPr>
          <p:cNvPr id="1026" name="Picture 2" descr="18 Things You Might Not Know About The A-Team | Mental Floss">
            <a:extLst>
              <a:ext uri="{FF2B5EF4-FFF2-40B4-BE49-F238E27FC236}">
                <a16:creationId xmlns:a16="http://schemas.microsoft.com/office/drawing/2014/main" xmlns="" id="{ECEAE9E1-35BF-4B1B-984C-AD86F71C59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91" y="1600200"/>
            <a:ext cx="809521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C74F05-D0EC-45A9-8990-34374954D87B}"/>
              </a:ext>
            </a:extLst>
          </p:cNvPr>
          <p:cNvSpPr txBox="1"/>
          <p:nvPr/>
        </p:nvSpPr>
        <p:spPr>
          <a:xfrm>
            <a:off x="524391" y="6266985"/>
            <a:ext cx="80952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https://images2.minutemediacdn.com/image/upload/c_crop,h_358,w_640,x_0,y_12/f_auto,q_auto,w_1100/v1555924029/shape/mentalfloss/a-team_1.jpg</a:t>
            </a:r>
          </a:p>
        </p:txBody>
      </p:sp>
    </p:spTree>
    <p:extLst>
      <p:ext uri="{BB962C8B-B14F-4D97-AF65-F5344CB8AC3E}">
        <p14:creationId xmlns:p14="http://schemas.microsoft.com/office/powerpoint/2010/main" val="372017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DE501A-C2C8-45BC-8984-9F0585F0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Study 2: Problem Solving With The Real A-Team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C74F05-D0EC-45A9-8990-34374954D87B}"/>
              </a:ext>
            </a:extLst>
          </p:cNvPr>
          <p:cNvSpPr txBox="1"/>
          <p:nvPr/>
        </p:nvSpPr>
        <p:spPr>
          <a:xfrm>
            <a:off x="524391" y="6266985"/>
            <a:ext cx="80952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http://trueblueline.net/wp-content/uploads/2015/08/special-ops-groups.jpg</a:t>
            </a:r>
          </a:p>
        </p:txBody>
      </p:sp>
      <p:pic>
        <p:nvPicPr>
          <p:cNvPr id="3074" name="Picture 2" descr="Victoria Police Special Operations Group (SOG) now &amp;#39;The Peacemakers&amp;#39; | True  Blue Line">
            <a:extLst>
              <a:ext uri="{FF2B5EF4-FFF2-40B4-BE49-F238E27FC236}">
                <a16:creationId xmlns:a16="http://schemas.microsoft.com/office/drawing/2014/main" xmlns="" id="{5E40EB73-EB03-44C4-8269-D187C11A7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57657"/>
            <a:ext cx="48768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28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43D12C-8E54-41BF-8C50-5DAAEFAF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2: SOG’s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5EE4D5-E394-468F-BBAD-0252164FB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 convicts escaped from a maximum security prison in Australia</a:t>
            </a:r>
          </a:p>
          <a:p>
            <a:r>
              <a:rPr lang="en-US" dirty="0"/>
              <a:t>The team separated, 2 of them were caught</a:t>
            </a:r>
          </a:p>
          <a:p>
            <a:r>
              <a:rPr lang="en-US" dirty="0"/>
              <a:t>The outstanding convict has a criminal history of assault, robbery, weapons offences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8D82C-9297-4087-A7B9-D99A8A15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2: SOG’s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89F0CD-4D89-4821-8423-23EC53B50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credible information that he is staying in a 3-storey hotel in a small town in Tasmania, possibly room 103</a:t>
            </a:r>
          </a:p>
          <a:p>
            <a:r>
              <a:rPr lang="en-US" dirty="0"/>
              <a:t>Strong possibility that he has weapons, and is willing to use them, possibly take hostages</a:t>
            </a:r>
          </a:p>
          <a:p>
            <a:r>
              <a:rPr lang="en-US" dirty="0"/>
              <a:t>There are about half a dozen people staying in the hotel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9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tel Stock Illustrations – 263,064 Hotel Stock Illustrations, Vectors &amp;amp;  Clipart - Dreamstime">
            <a:extLst>
              <a:ext uri="{FF2B5EF4-FFF2-40B4-BE49-F238E27FC236}">
                <a16:creationId xmlns:a16="http://schemas.microsoft.com/office/drawing/2014/main" xmlns="" id="{37E359C0-BAFE-4727-AF21-6DB360810F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6466" y="643466"/>
            <a:ext cx="557106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14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7A3DAD-11E5-4AD1-8749-C588A50B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2: SOG’s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D190D8-3166-4ACF-8D32-061B3C9AF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a 5 member Special Operations Group (SOG) team</a:t>
            </a:r>
          </a:p>
          <a:p>
            <a:r>
              <a:rPr lang="en-US" dirty="0"/>
              <a:t>What do you do?</a:t>
            </a:r>
          </a:p>
          <a:p>
            <a:r>
              <a:rPr lang="en-US" dirty="0"/>
              <a:t>Breakout Session: 10 mins</a:t>
            </a:r>
          </a:p>
        </p:txBody>
      </p:sp>
    </p:spTree>
    <p:extLst>
      <p:ext uri="{BB962C8B-B14F-4D97-AF65-F5344CB8AC3E}">
        <p14:creationId xmlns:p14="http://schemas.microsoft.com/office/powerpoint/2010/main" val="2997582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6889</TotalTime>
  <Words>372</Words>
  <Application>Microsoft Office PowerPoint</Application>
  <PresentationFormat>On-screen Show (4:3)</PresentationFormat>
  <Paragraphs>75</Paragraphs>
  <Slides>19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SFWRENG 4HC3 6HC3 /COMPSCI 4HC3 Human Computer Interfaces Lab 3: Design Thinking – Fitts’ Law</vt:lpstr>
      <vt:lpstr>PowerPoint Presentation</vt:lpstr>
      <vt:lpstr>Design Theme: Safety on Campus</vt:lpstr>
      <vt:lpstr>Problem Solving With The A-Team</vt:lpstr>
      <vt:lpstr>Case Study 2: Problem Solving With The Real A-Team</vt:lpstr>
      <vt:lpstr>Case Study 2: SOG’s</vt:lpstr>
      <vt:lpstr>Case Study 2: SOG’s</vt:lpstr>
      <vt:lpstr>PowerPoint Presentation</vt:lpstr>
      <vt:lpstr>Case Study 2: SOG’s</vt:lpstr>
      <vt:lpstr>PowerPoint Presentation</vt:lpstr>
      <vt:lpstr>PowerPoint Presentation</vt:lpstr>
      <vt:lpstr>Case Study SOG: Analysis</vt:lpstr>
      <vt:lpstr>Lab 3 Fitts’ Law Experiment</vt:lpstr>
      <vt:lpstr>Fitt’s Law</vt:lpstr>
      <vt:lpstr>Fitts’ Law</vt:lpstr>
      <vt:lpstr>Experiment Design</vt:lpstr>
      <vt:lpstr>Results</vt:lpstr>
      <vt:lpstr>Fitt’s Law</vt:lpstr>
      <vt:lpstr>Follow the link to try the experiment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CSCI 3220: Digital Media Production</dc:title>
  <dc:creator>Edit Machine</dc:creator>
  <cp:lastModifiedBy>Geneva M. Smith</cp:lastModifiedBy>
  <cp:revision>324</cp:revision>
  <dcterms:created xsi:type="dcterms:W3CDTF">2013-12-23T01:54:13Z</dcterms:created>
  <dcterms:modified xsi:type="dcterms:W3CDTF">2021-09-30T13:46:22Z</dcterms:modified>
</cp:coreProperties>
</file>