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812" r:id="rId2"/>
    <p:sldId id="830" r:id="rId3"/>
    <p:sldId id="819" r:id="rId4"/>
    <p:sldId id="431" r:id="rId5"/>
    <p:sldId id="831" r:id="rId6"/>
    <p:sldId id="832" r:id="rId7"/>
    <p:sldId id="833" r:id="rId8"/>
    <p:sldId id="834" r:id="rId9"/>
    <p:sldId id="680" r:id="rId10"/>
    <p:sldId id="731" r:id="rId11"/>
    <p:sldId id="73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19AF95-5272-0A4D-A90A-E3333E1C5866}" type="datetimeFigureOut">
              <a:rPr lang="en-US" smtClean="0"/>
              <a:t>10/6/2021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123150-7976-B041-B2DC-71EA0D4113CB}" type="slidenum">
              <a:rPr lang="en-US" smtClean="0"/>
              <a:t>‹#›</a:t>
            </a:fld>
            <a:endParaRPr lang="en-US"/>
          </a:p>
        </p:txBody>
      </p:sp>
    </p:spTree>
    <p:extLst>
      <p:ext uri="{BB962C8B-B14F-4D97-AF65-F5344CB8AC3E}">
        <p14:creationId xmlns:p14="http://schemas.microsoft.com/office/powerpoint/2010/main" val="21672829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0B224F8-FA67-4E81-83CD-2FFF3B705EFB}" type="slidenum">
              <a:rPr lang="en-CA" smtClean="0"/>
              <a:t>1</a:t>
            </a:fld>
            <a:endParaRPr lang="en-CA"/>
          </a:p>
        </p:txBody>
      </p:sp>
    </p:spTree>
    <p:extLst>
      <p:ext uri="{BB962C8B-B14F-4D97-AF65-F5344CB8AC3E}">
        <p14:creationId xmlns:p14="http://schemas.microsoft.com/office/powerpoint/2010/main" val="40436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62A5C4-5B08-084F-8582-4115CB728CAF}"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3C62D-5692-444C-B745-FEB13BC4A2BB}" type="slidenum">
              <a:rPr lang="en-US" smtClean="0"/>
              <a:t>‹#›</a:t>
            </a:fld>
            <a:endParaRPr lang="en-US"/>
          </a:p>
        </p:txBody>
      </p:sp>
    </p:spTree>
    <p:extLst>
      <p:ext uri="{BB962C8B-B14F-4D97-AF65-F5344CB8AC3E}">
        <p14:creationId xmlns:p14="http://schemas.microsoft.com/office/powerpoint/2010/main" val="36016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62A5C4-5B08-084F-8582-4115CB728CAF}"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3C62D-5692-444C-B745-FEB13BC4A2BB}" type="slidenum">
              <a:rPr lang="en-US" smtClean="0"/>
              <a:t>‹#›</a:t>
            </a:fld>
            <a:endParaRPr lang="en-US"/>
          </a:p>
        </p:txBody>
      </p:sp>
    </p:spTree>
    <p:extLst>
      <p:ext uri="{BB962C8B-B14F-4D97-AF65-F5344CB8AC3E}">
        <p14:creationId xmlns:p14="http://schemas.microsoft.com/office/powerpoint/2010/main" val="1055522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62A5C4-5B08-084F-8582-4115CB728CAF}"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3C62D-5692-444C-B745-FEB13BC4A2BB}" type="slidenum">
              <a:rPr lang="en-US" smtClean="0"/>
              <a:t>‹#›</a:t>
            </a:fld>
            <a:endParaRPr lang="en-US"/>
          </a:p>
        </p:txBody>
      </p:sp>
    </p:spTree>
    <p:extLst>
      <p:ext uri="{BB962C8B-B14F-4D97-AF65-F5344CB8AC3E}">
        <p14:creationId xmlns:p14="http://schemas.microsoft.com/office/powerpoint/2010/main" val="2904632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23103DD-9103-4D64-A73D-4902ECCBDFF5}" type="datetimeFigureOut">
              <a:rPr lang="en-US"/>
              <a:pPr>
                <a:defRPr/>
              </a:pPr>
              <a:t>10/6/2021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9D95C6E-ED90-47CE-90C3-6EEB8182EFF7}" type="slidenum">
              <a:rPr lang="en-US"/>
              <a:pPr>
                <a:defRPr/>
              </a:pPr>
              <a:t>‹#›</a:t>
            </a:fld>
            <a:endParaRPr lang="en-US"/>
          </a:p>
        </p:txBody>
      </p:sp>
    </p:spTree>
    <p:extLst>
      <p:ext uri="{BB962C8B-B14F-4D97-AF65-F5344CB8AC3E}">
        <p14:creationId xmlns:p14="http://schemas.microsoft.com/office/powerpoint/2010/main" val="241023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62A5C4-5B08-084F-8582-4115CB728CAF}"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3C62D-5692-444C-B745-FEB13BC4A2BB}" type="slidenum">
              <a:rPr lang="en-US" smtClean="0"/>
              <a:t>‹#›</a:t>
            </a:fld>
            <a:endParaRPr lang="en-US"/>
          </a:p>
        </p:txBody>
      </p:sp>
    </p:spTree>
    <p:extLst>
      <p:ext uri="{BB962C8B-B14F-4D97-AF65-F5344CB8AC3E}">
        <p14:creationId xmlns:p14="http://schemas.microsoft.com/office/powerpoint/2010/main" val="331759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62A5C4-5B08-084F-8582-4115CB728CAF}"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3C62D-5692-444C-B745-FEB13BC4A2BB}" type="slidenum">
              <a:rPr lang="en-US" smtClean="0"/>
              <a:t>‹#›</a:t>
            </a:fld>
            <a:endParaRPr lang="en-US"/>
          </a:p>
        </p:txBody>
      </p:sp>
    </p:spTree>
    <p:extLst>
      <p:ext uri="{BB962C8B-B14F-4D97-AF65-F5344CB8AC3E}">
        <p14:creationId xmlns:p14="http://schemas.microsoft.com/office/powerpoint/2010/main" val="535938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62A5C4-5B08-084F-8582-4115CB728CAF}"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3C62D-5692-444C-B745-FEB13BC4A2BB}" type="slidenum">
              <a:rPr lang="en-US" smtClean="0"/>
              <a:t>‹#›</a:t>
            </a:fld>
            <a:endParaRPr lang="en-US"/>
          </a:p>
        </p:txBody>
      </p:sp>
    </p:spTree>
    <p:extLst>
      <p:ext uri="{BB962C8B-B14F-4D97-AF65-F5344CB8AC3E}">
        <p14:creationId xmlns:p14="http://schemas.microsoft.com/office/powerpoint/2010/main" val="62397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62A5C4-5B08-084F-8582-4115CB728CAF}"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3C62D-5692-444C-B745-FEB13BC4A2BB}" type="slidenum">
              <a:rPr lang="en-US" smtClean="0"/>
              <a:t>‹#›</a:t>
            </a:fld>
            <a:endParaRPr lang="en-US"/>
          </a:p>
        </p:txBody>
      </p:sp>
    </p:spTree>
    <p:extLst>
      <p:ext uri="{BB962C8B-B14F-4D97-AF65-F5344CB8AC3E}">
        <p14:creationId xmlns:p14="http://schemas.microsoft.com/office/powerpoint/2010/main" val="28814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62A5C4-5B08-084F-8582-4115CB728CAF}"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3C62D-5692-444C-B745-FEB13BC4A2BB}" type="slidenum">
              <a:rPr lang="en-US" smtClean="0"/>
              <a:t>‹#›</a:t>
            </a:fld>
            <a:endParaRPr lang="en-US"/>
          </a:p>
        </p:txBody>
      </p:sp>
    </p:spTree>
    <p:extLst>
      <p:ext uri="{BB962C8B-B14F-4D97-AF65-F5344CB8AC3E}">
        <p14:creationId xmlns:p14="http://schemas.microsoft.com/office/powerpoint/2010/main" val="326094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2A5C4-5B08-084F-8582-4115CB728CAF}"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3C62D-5692-444C-B745-FEB13BC4A2BB}" type="slidenum">
              <a:rPr lang="en-US" smtClean="0"/>
              <a:t>‹#›</a:t>
            </a:fld>
            <a:endParaRPr lang="en-US"/>
          </a:p>
        </p:txBody>
      </p:sp>
    </p:spTree>
    <p:extLst>
      <p:ext uri="{BB962C8B-B14F-4D97-AF65-F5344CB8AC3E}">
        <p14:creationId xmlns:p14="http://schemas.microsoft.com/office/powerpoint/2010/main" val="400520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2A5C4-5B08-084F-8582-4115CB728CAF}"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3C62D-5692-444C-B745-FEB13BC4A2BB}" type="slidenum">
              <a:rPr lang="en-US" smtClean="0"/>
              <a:t>‹#›</a:t>
            </a:fld>
            <a:endParaRPr lang="en-US"/>
          </a:p>
        </p:txBody>
      </p:sp>
    </p:spTree>
    <p:extLst>
      <p:ext uri="{BB962C8B-B14F-4D97-AF65-F5344CB8AC3E}">
        <p14:creationId xmlns:p14="http://schemas.microsoft.com/office/powerpoint/2010/main" val="370129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2A5C4-5B08-084F-8582-4115CB728CAF}"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3C62D-5692-444C-B745-FEB13BC4A2BB}" type="slidenum">
              <a:rPr lang="en-US" smtClean="0"/>
              <a:t>‹#›</a:t>
            </a:fld>
            <a:endParaRPr lang="en-US"/>
          </a:p>
        </p:txBody>
      </p:sp>
    </p:spTree>
    <p:extLst>
      <p:ext uri="{BB962C8B-B14F-4D97-AF65-F5344CB8AC3E}">
        <p14:creationId xmlns:p14="http://schemas.microsoft.com/office/powerpoint/2010/main" val="2867730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2A5C4-5B08-084F-8582-4115CB728CAF}" type="datetimeFigureOut">
              <a:rPr lang="en-US" smtClean="0"/>
              <a:t>10/6/2021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3C62D-5692-444C-B745-FEB13BC4A2BB}" type="slidenum">
              <a:rPr lang="en-US" smtClean="0"/>
              <a:t>‹#›</a:t>
            </a:fld>
            <a:endParaRPr lang="en-US"/>
          </a:p>
        </p:txBody>
      </p:sp>
    </p:spTree>
    <p:extLst>
      <p:ext uri="{BB962C8B-B14F-4D97-AF65-F5344CB8AC3E}">
        <p14:creationId xmlns:p14="http://schemas.microsoft.com/office/powerpoint/2010/main" val="118921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Zwgs7y0sbrw" TargetMode="External"/><Relationship Id="rId2" Type="http://schemas.openxmlformats.org/officeDocument/2006/relationships/hyperlink" Target="https://www.youtube.com/watch?v=JWTeJzzDbOA" TargetMode="External"/><Relationship Id="rId1" Type="http://schemas.openxmlformats.org/officeDocument/2006/relationships/slideLayout" Target="../slideLayouts/slideLayout2.xml"/><Relationship Id="rId4" Type="http://schemas.openxmlformats.org/officeDocument/2006/relationships/hyperlink" Target="https://www.youtube.com/watch?v=xQA65A04Ln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685800" y="2348880"/>
            <a:ext cx="7772400" cy="1470025"/>
          </a:xfrm>
        </p:spPr>
        <p:txBody>
          <a:bodyPr>
            <a:normAutofit fontScale="90000"/>
          </a:bodyPr>
          <a:lstStyle/>
          <a:p>
            <a:r>
              <a:rPr lang="en-CA" sz="4000" dirty="0"/>
              <a:t>SFWRENG 4HC3 6HC3 /COMPSCI 4HC3</a:t>
            </a:r>
            <a:br>
              <a:rPr lang="en-CA" dirty="0"/>
            </a:br>
            <a:r>
              <a:rPr lang="en-CA" dirty="0"/>
              <a:t>Human Computer Interfaces</a:t>
            </a:r>
            <a:br>
              <a:rPr lang="en-CA" dirty="0"/>
            </a:br>
            <a:r>
              <a:rPr lang="en-CA" dirty="0"/>
              <a:t>Lab 3: Personas and Scenarios</a:t>
            </a:r>
          </a:p>
        </p:txBody>
      </p:sp>
      <p:sp>
        <p:nvSpPr>
          <p:cNvPr id="13" name="Subtitle 12"/>
          <p:cNvSpPr>
            <a:spLocks noGrp="1"/>
          </p:cNvSpPr>
          <p:nvPr>
            <p:ph type="subTitle" idx="1"/>
          </p:nvPr>
        </p:nvSpPr>
        <p:spPr>
          <a:xfrm>
            <a:off x="1299592" y="3962696"/>
            <a:ext cx="6400800" cy="1752600"/>
          </a:xfrm>
        </p:spPr>
        <p:txBody>
          <a:bodyPr/>
          <a:lstStyle/>
          <a:p>
            <a:r>
              <a:rPr lang="en-CA" dirty="0"/>
              <a:t>SFWRENG 4HC3 6HC3 | COMPSCI 4HC3 </a:t>
            </a:r>
            <a:br>
              <a:rPr lang="en-CA" dirty="0"/>
            </a:br>
            <a:r>
              <a:rPr lang="en-CA" dirty="0"/>
              <a:t>Danny Papagiannis</a:t>
            </a:r>
          </a:p>
        </p:txBody>
      </p:sp>
      <p:sp>
        <p:nvSpPr>
          <p:cNvPr id="5" name="Slide Number Placeholder 4"/>
          <p:cNvSpPr>
            <a:spLocks noGrp="1"/>
          </p:cNvSpPr>
          <p:nvPr>
            <p:ph type="sldNum" sz="quarter" idx="4"/>
          </p:nvPr>
        </p:nvSpPr>
        <p:spPr>
          <a:xfrm>
            <a:off x="8234064" y="6448251"/>
            <a:ext cx="946448" cy="409750"/>
          </a:xfrm>
          <a:prstGeom prst="rect">
            <a:avLst/>
          </a:prstGeom>
          <a:solidFill>
            <a:schemeClr val="bg1">
              <a:alpha val="47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7E7994-03DB-44F7-A567-0BA62CBDEB01}" type="slidenum">
              <a:rPr lang="en-CA" smtClean="0"/>
              <a:pPr/>
              <a:t>1</a:t>
            </a:fld>
            <a:endParaRPr lang="en-CA"/>
          </a:p>
        </p:txBody>
      </p:sp>
      <p:sp>
        <p:nvSpPr>
          <p:cNvPr id="2" name="Rectangle 1"/>
          <p:cNvSpPr/>
          <p:nvPr/>
        </p:nvSpPr>
        <p:spPr>
          <a:xfrm>
            <a:off x="383526" y="5877272"/>
            <a:ext cx="8352928" cy="584775"/>
          </a:xfrm>
          <a:prstGeom prst="rect">
            <a:avLst/>
          </a:prstGeom>
        </p:spPr>
        <p:txBody>
          <a:bodyPr wrap="square">
            <a:spAutoFit/>
          </a:bodyPr>
          <a:lstStyle/>
          <a:p>
            <a:r>
              <a:rPr lang="en-US" sz="1600" dirty="0"/>
              <a:t>Acknowledgement: Parts of these lectures are based on material prepared by 3M, Andrew Maxwell, IDEO, and open source material from the Internet</a:t>
            </a:r>
            <a:endParaRPr lang="en-CA" sz="1600" dirty="0"/>
          </a:p>
        </p:txBody>
      </p:sp>
      <p:pic>
        <p:nvPicPr>
          <p:cNvPr id="3" name="Picture 2" descr="McMaster_University_Faculty_of_Engineering_log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6" y="260648"/>
            <a:ext cx="3168352" cy="1756045"/>
          </a:xfrm>
          <a:prstGeom prst="rect">
            <a:avLst/>
          </a:prstGeom>
        </p:spPr>
      </p:pic>
    </p:spTree>
    <p:extLst>
      <p:ext uri="{BB962C8B-B14F-4D97-AF65-F5344CB8AC3E}">
        <p14:creationId xmlns:p14="http://schemas.microsoft.com/office/powerpoint/2010/main" val="308759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Scenarios</a:t>
            </a:r>
          </a:p>
        </p:txBody>
      </p:sp>
      <p:sp>
        <p:nvSpPr>
          <p:cNvPr id="3" name="Text Placeholder 2"/>
          <p:cNvSpPr>
            <a:spLocks noGrp="1"/>
          </p:cNvSpPr>
          <p:nvPr>
            <p:ph type="body" idx="1"/>
          </p:nvPr>
        </p:nvSpPr>
        <p:spPr/>
        <p:txBody>
          <a:bodyPr>
            <a:normAutofit fontScale="92500" lnSpcReduction="10000"/>
          </a:bodyPr>
          <a:lstStyle/>
          <a:p>
            <a:r>
              <a:rPr lang="en-US" dirty="0">
                <a:solidFill>
                  <a:schemeClr val="accent1"/>
                </a:solidFill>
              </a:rPr>
              <a:t>Stories </a:t>
            </a:r>
            <a:r>
              <a:rPr lang="en-US" dirty="0"/>
              <a:t>are the real-world experiences of people. </a:t>
            </a:r>
          </a:p>
          <a:p>
            <a:r>
              <a:rPr lang="en-US" dirty="0">
                <a:solidFill>
                  <a:schemeClr val="accent1"/>
                </a:solidFill>
              </a:rPr>
              <a:t>Conceptual scenarios </a:t>
            </a:r>
            <a:r>
              <a:rPr lang="en-US" dirty="0"/>
              <a:t>are more abstract descriptions in which some details have been stripped away. </a:t>
            </a:r>
          </a:p>
          <a:p>
            <a:r>
              <a:rPr lang="en-US" dirty="0">
                <a:solidFill>
                  <a:schemeClr val="accent1"/>
                </a:solidFill>
              </a:rPr>
              <a:t>Concrete scenarios </a:t>
            </a:r>
            <a:r>
              <a:rPr lang="en-US" dirty="0"/>
              <a:t>are generated from abstract scenarios by adding specific design decisions and technologies and once completed these can be represented as use cases. </a:t>
            </a:r>
          </a:p>
          <a:p>
            <a:r>
              <a:rPr lang="en-US" dirty="0">
                <a:solidFill>
                  <a:schemeClr val="accent1"/>
                </a:solidFill>
              </a:rPr>
              <a:t>Use cases </a:t>
            </a:r>
            <a:r>
              <a:rPr lang="en-US" dirty="0"/>
              <a:t>are formal descriptions that can be given to programmers. </a:t>
            </a:r>
          </a:p>
          <a:p>
            <a:endParaRPr lang="en-US" dirty="0"/>
          </a:p>
        </p:txBody>
      </p:sp>
    </p:spTree>
    <p:extLst>
      <p:ext uri="{BB962C8B-B14F-4D97-AF65-F5344CB8AC3E}">
        <p14:creationId xmlns:p14="http://schemas.microsoft.com/office/powerpoint/2010/main" val="322628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dirty="0"/>
              <a:t>Story Scenario</a:t>
            </a:r>
          </a:p>
        </p:txBody>
      </p:sp>
      <p:sp>
        <p:nvSpPr>
          <p:cNvPr id="3" name="Text Placeholder 2"/>
          <p:cNvSpPr>
            <a:spLocks noGrp="1"/>
          </p:cNvSpPr>
          <p:nvPr>
            <p:ph type="body" idx="1"/>
          </p:nvPr>
        </p:nvSpPr>
        <p:spPr/>
        <p:txBody>
          <a:bodyPr>
            <a:normAutofit fontScale="77500" lnSpcReduction="20000"/>
          </a:bodyPr>
          <a:lstStyle/>
          <a:p>
            <a:pPr marL="0" indent="0">
              <a:buNone/>
            </a:pPr>
            <a:r>
              <a:rPr lang="en-US" dirty="0"/>
              <a:t>I needed to make an appointment for </a:t>
            </a:r>
            <a:r>
              <a:rPr lang="en-US" dirty="0" err="1"/>
              <a:t>Kirsty</a:t>
            </a:r>
            <a:r>
              <a:rPr lang="en-US" dirty="0"/>
              <a:t>, my little one. It wasn’t urgent – she had been having a lot of bad ear-ache every time she had a cold – but I did want to see Dr. Fox since she’s so good with the children. And of course ideally it had to be when </a:t>
            </a:r>
            <a:r>
              <a:rPr lang="en-US" dirty="0" err="1"/>
              <a:t>Kirsty</a:t>
            </a:r>
            <a:r>
              <a:rPr lang="en-US" dirty="0"/>
              <a:t> was out of school and I could take time off work. I rang the surgery and the receptionist told me that the next appointment for Dr. Fox was the next Tuesday afternoon. That was no good since Tuesday is one of my really busy days so I asked when the next one was. The receptionist said Thursday morning. That meant making </a:t>
            </a:r>
            <a:r>
              <a:rPr lang="en-US" dirty="0" err="1"/>
              <a:t>Kirsty</a:t>
            </a:r>
            <a:r>
              <a:rPr lang="en-US" dirty="0"/>
              <a:t> late for school but I agreed because they sounded very busy – the other phone kept ringing in the background – and I was in a hurry myself. It was difficult to suggest a better time without knowing which appointments were still free.</a:t>
            </a:r>
          </a:p>
        </p:txBody>
      </p:sp>
    </p:spTree>
    <p:extLst>
      <p:ext uri="{BB962C8B-B14F-4D97-AF65-F5344CB8AC3E}">
        <p14:creationId xmlns:p14="http://schemas.microsoft.com/office/powerpoint/2010/main" val="69340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F499-0F50-4195-973D-713C4F2B699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C444630-7D10-4DDB-A496-3F74C5929AC3}"/>
              </a:ext>
            </a:extLst>
          </p:cNvPr>
          <p:cNvSpPr>
            <a:spLocks noGrp="1"/>
          </p:cNvSpPr>
          <p:nvPr>
            <p:ph idx="1"/>
          </p:nvPr>
        </p:nvSpPr>
        <p:spPr/>
        <p:txBody>
          <a:bodyPr>
            <a:normAutofit/>
          </a:bodyPr>
          <a:lstStyle/>
          <a:p>
            <a:pPr marL="0" indent="0">
              <a:buNone/>
            </a:pPr>
            <a:r>
              <a:rPr lang="en-US" sz="8000" dirty="0"/>
              <a:t> WELCOME BACK!!</a:t>
            </a:r>
            <a:endParaRPr lang="en-CA" sz="8000" dirty="0"/>
          </a:p>
        </p:txBody>
      </p:sp>
    </p:spTree>
    <p:extLst>
      <p:ext uri="{BB962C8B-B14F-4D97-AF65-F5344CB8AC3E}">
        <p14:creationId xmlns:p14="http://schemas.microsoft.com/office/powerpoint/2010/main" val="104241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0B7A-176D-43AE-94E5-5687FB208E41}"/>
              </a:ext>
            </a:extLst>
          </p:cNvPr>
          <p:cNvSpPr>
            <a:spLocks noGrp="1"/>
          </p:cNvSpPr>
          <p:nvPr>
            <p:ph type="title"/>
          </p:nvPr>
        </p:nvSpPr>
        <p:spPr/>
        <p:txBody>
          <a:bodyPr/>
          <a:lstStyle/>
          <a:p>
            <a:r>
              <a:rPr lang="en-US" dirty="0"/>
              <a:t>Design Theme: Safety on Campus</a:t>
            </a:r>
          </a:p>
        </p:txBody>
      </p:sp>
      <p:pic>
        <p:nvPicPr>
          <p:cNvPr id="3074" name="Picture 2" descr="McMaster University - Upper Grand - International Student Program">
            <a:extLst>
              <a:ext uri="{FF2B5EF4-FFF2-40B4-BE49-F238E27FC236}">
                <a16:creationId xmlns:a16="http://schemas.microsoft.com/office/drawing/2014/main" id="{39C80721-382E-4FB7-98C5-25F5D0950E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5AD807C-0191-4B55-A141-440DA4F3C692}"/>
              </a:ext>
            </a:extLst>
          </p:cNvPr>
          <p:cNvSpPr txBox="1"/>
          <p:nvPr/>
        </p:nvSpPr>
        <p:spPr>
          <a:xfrm>
            <a:off x="1107650" y="5664498"/>
            <a:ext cx="4572000" cy="246221"/>
          </a:xfrm>
          <a:prstGeom prst="rect">
            <a:avLst/>
          </a:prstGeom>
          <a:noFill/>
        </p:spPr>
        <p:txBody>
          <a:bodyPr wrap="square">
            <a:spAutoFit/>
          </a:bodyPr>
          <a:lstStyle/>
          <a:p>
            <a:r>
              <a:rPr lang="en-US" sz="1000"/>
              <a:t>https://ugdsbisp.com/wp-content/uploads/2017/01/McMaster-University.jpg</a:t>
            </a:r>
            <a:endParaRPr lang="en-US" sz="1000" dirty="0"/>
          </a:p>
        </p:txBody>
      </p:sp>
      <p:sp>
        <p:nvSpPr>
          <p:cNvPr id="8" name="TextBox 7">
            <a:extLst>
              <a:ext uri="{FF2B5EF4-FFF2-40B4-BE49-F238E27FC236}">
                <a16:creationId xmlns:a16="http://schemas.microsoft.com/office/drawing/2014/main" id="{21DDE4B1-C5AA-408B-AF81-75DE7D2B9D49}"/>
              </a:ext>
            </a:extLst>
          </p:cNvPr>
          <p:cNvSpPr txBox="1"/>
          <p:nvPr/>
        </p:nvSpPr>
        <p:spPr>
          <a:xfrm>
            <a:off x="815418" y="6337141"/>
            <a:ext cx="4572000" cy="246221"/>
          </a:xfrm>
          <a:prstGeom prst="rect">
            <a:avLst/>
          </a:prstGeom>
          <a:noFill/>
        </p:spPr>
        <p:txBody>
          <a:bodyPr wrap="square">
            <a:spAutoFit/>
          </a:bodyPr>
          <a:lstStyle/>
          <a:p>
            <a:r>
              <a:rPr lang="en-US" sz="1000" dirty="0"/>
              <a:t>https://ugdsbisp.com/wp-content/uploads/2017/01/McMaster-University.jpg</a:t>
            </a:r>
          </a:p>
        </p:txBody>
      </p:sp>
    </p:spTree>
    <p:extLst>
      <p:ext uri="{BB962C8B-B14F-4D97-AF65-F5344CB8AC3E}">
        <p14:creationId xmlns:p14="http://schemas.microsoft.com/office/powerpoint/2010/main" val="412474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501A-C2C8-45BC-8984-9F0585F07391}"/>
              </a:ext>
            </a:extLst>
          </p:cNvPr>
          <p:cNvSpPr>
            <a:spLocks noGrp="1"/>
          </p:cNvSpPr>
          <p:nvPr>
            <p:ph type="title"/>
          </p:nvPr>
        </p:nvSpPr>
        <p:spPr/>
        <p:txBody>
          <a:bodyPr>
            <a:normAutofit/>
          </a:bodyPr>
          <a:lstStyle/>
          <a:p>
            <a:r>
              <a:rPr lang="en-US" dirty="0"/>
              <a:t>Problem Solving With The A-Team</a:t>
            </a:r>
          </a:p>
        </p:txBody>
      </p:sp>
      <p:pic>
        <p:nvPicPr>
          <p:cNvPr id="1026" name="Picture 2" descr="18 Things You Might Not Know About The A-Team | Mental Floss">
            <a:extLst>
              <a:ext uri="{FF2B5EF4-FFF2-40B4-BE49-F238E27FC236}">
                <a16:creationId xmlns:a16="http://schemas.microsoft.com/office/drawing/2014/main" id="{ECEAE9E1-35BF-4B1B-984C-AD86F71C59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4391" y="1600200"/>
            <a:ext cx="8095218"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C74F05-D0EC-45A9-8990-34374954D87B}"/>
              </a:ext>
            </a:extLst>
          </p:cNvPr>
          <p:cNvSpPr txBox="1"/>
          <p:nvPr/>
        </p:nvSpPr>
        <p:spPr>
          <a:xfrm>
            <a:off x="524391" y="6266985"/>
            <a:ext cx="8095218" cy="215444"/>
          </a:xfrm>
          <a:prstGeom prst="rect">
            <a:avLst/>
          </a:prstGeom>
          <a:noFill/>
        </p:spPr>
        <p:txBody>
          <a:bodyPr wrap="square" rtlCol="0">
            <a:spAutoFit/>
          </a:bodyPr>
          <a:lstStyle/>
          <a:p>
            <a:r>
              <a:rPr lang="en-US" sz="800" dirty="0"/>
              <a:t>https://images2.minutemediacdn.com/image/upload/c_crop,h_358,w_640,x_0,y_12/f_auto,q_auto,w_1100/v1555924029/shape/mentalfloss/a-team_1.jpg</a:t>
            </a:r>
          </a:p>
        </p:txBody>
      </p:sp>
    </p:spTree>
    <p:extLst>
      <p:ext uri="{BB962C8B-B14F-4D97-AF65-F5344CB8AC3E}">
        <p14:creationId xmlns:p14="http://schemas.microsoft.com/office/powerpoint/2010/main" val="372017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E28A-CFD1-4707-985C-C87B324BC28A}"/>
              </a:ext>
            </a:extLst>
          </p:cNvPr>
          <p:cNvSpPr>
            <a:spLocks noGrp="1"/>
          </p:cNvSpPr>
          <p:nvPr>
            <p:ph type="title"/>
          </p:nvPr>
        </p:nvSpPr>
        <p:spPr/>
        <p:txBody>
          <a:bodyPr/>
          <a:lstStyle/>
          <a:p>
            <a:r>
              <a:rPr lang="en-US" dirty="0"/>
              <a:t>Problem Solving with the A-Team</a:t>
            </a:r>
            <a:endParaRPr lang="en-CA" dirty="0"/>
          </a:p>
        </p:txBody>
      </p:sp>
      <p:sp>
        <p:nvSpPr>
          <p:cNvPr id="3" name="Content Placeholder 2">
            <a:extLst>
              <a:ext uri="{FF2B5EF4-FFF2-40B4-BE49-F238E27FC236}">
                <a16:creationId xmlns:a16="http://schemas.microsoft.com/office/drawing/2014/main" id="{69CA2E74-4852-4D3B-832E-3E404B626755}"/>
              </a:ext>
            </a:extLst>
          </p:cNvPr>
          <p:cNvSpPr>
            <a:spLocks noGrp="1"/>
          </p:cNvSpPr>
          <p:nvPr>
            <p:ph idx="1"/>
          </p:nvPr>
        </p:nvSpPr>
        <p:spPr/>
        <p:txBody>
          <a:bodyPr/>
          <a:lstStyle/>
          <a:p>
            <a:r>
              <a:rPr lang="en-US" dirty="0"/>
              <a:t>The A-Team is on vacation and will return after reading week</a:t>
            </a:r>
            <a:endParaRPr lang="en-CA" dirty="0"/>
          </a:p>
        </p:txBody>
      </p:sp>
    </p:spTree>
    <p:extLst>
      <p:ext uri="{BB962C8B-B14F-4D97-AF65-F5344CB8AC3E}">
        <p14:creationId xmlns:p14="http://schemas.microsoft.com/office/powerpoint/2010/main" val="278815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FEB-6F13-4373-976C-D623D200C025}"/>
              </a:ext>
            </a:extLst>
          </p:cNvPr>
          <p:cNvSpPr>
            <a:spLocks noGrp="1"/>
          </p:cNvSpPr>
          <p:nvPr>
            <p:ph type="title"/>
          </p:nvPr>
        </p:nvSpPr>
        <p:spPr/>
        <p:txBody>
          <a:bodyPr/>
          <a:lstStyle/>
          <a:p>
            <a:r>
              <a:rPr lang="en-US" dirty="0"/>
              <a:t>Personas and Scenarios: In-class</a:t>
            </a:r>
            <a:endParaRPr lang="en-CA" dirty="0"/>
          </a:p>
        </p:txBody>
      </p:sp>
      <p:sp>
        <p:nvSpPr>
          <p:cNvPr id="3" name="Content Placeholder 2">
            <a:extLst>
              <a:ext uri="{FF2B5EF4-FFF2-40B4-BE49-F238E27FC236}">
                <a16:creationId xmlns:a16="http://schemas.microsoft.com/office/drawing/2014/main" id="{8C23366D-2C7B-40C5-A540-C68AF20BC7B5}"/>
              </a:ext>
            </a:extLst>
          </p:cNvPr>
          <p:cNvSpPr>
            <a:spLocks noGrp="1"/>
          </p:cNvSpPr>
          <p:nvPr>
            <p:ph idx="1"/>
          </p:nvPr>
        </p:nvSpPr>
        <p:spPr>
          <a:xfrm>
            <a:off x="457200" y="1343346"/>
            <a:ext cx="8229600" cy="4810874"/>
          </a:xfrm>
        </p:spPr>
        <p:txBody>
          <a:bodyPr>
            <a:noAutofit/>
          </a:bodyPr>
          <a:lstStyle/>
          <a:p>
            <a:pPr marL="0" indent="0">
              <a:buNone/>
            </a:pPr>
            <a:endParaRPr lang="en-US" sz="1800" dirty="0"/>
          </a:p>
          <a:p>
            <a:r>
              <a:rPr lang="en-US" sz="2000" dirty="0"/>
              <a:t>1. Try to interview at least 2 people from another group in your class. Ask them about safety on campus (15 mins)</a:t>
            </a:r>
          </a:p>
          <a:p>
            <a:r>
              <a:rPr lang="en-US" sz="2000" dirty="0"/>
              <a:t>2. Go back into your groups. Review your notes. Develop a persona which describes a member of a primary stakeholder group for a solution to assist with safety on campus based on the people that you have interviewed (15 mins)</a:t>
            </a:r>
          </a:p>
          <a:p>
            <a:r>
              <a:rPr lang="en-US" sz="2000" dirty="0"/>
              <a:t>3. Using your persona write a story scenario about a task related to safety on campus (15 mins)</a:t>
            </a:r>
          </a:p>
          <a:p>
            <a:r>
              <a:rPr lang="en-US" sz="2000" dirty="0"/>
              <a:t>-Time permitting, draw a storyboard of 6-12 shots showing your persona going through this task</a:t>
            </a:r>
          </a:p>
          <a:p>
            <a:r>
              <a:rPr lang="en-US" sz="2000" dirty="0"/>
              <a:t>4. Time permitting, present your findings to the class and also post in the discussion board on Avenue (10 mins)</a:t>
            </a:r>
            <a:endParaRPr lang="en-CA" sz="2000" dirty="0"/>
          </a:p>
        </p:txBody>
      </p:sp>
    </p:spTree>
    <p:extLst>
      <p:ext uri="{BB962C8B-B14F-4D97-AF65-F5344CB8AC3E}">
        <p14:creationId xmlns:p14="http://schemas.microsoft.com/office/powerpoint/2010/main" val="240593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2E86-AEC4-4DAD-A58F-FE63E8DBB5FC}"/>
              </a:ext>
            </a:extLst>
          </p:cNvPr>
          <p:cNvSpPr>
            <a:spLocks noGrp="1"/>
          </p:cNvSpPr>
          <p:nvPr>
            <p:ph type="title"/>
          </p:nvPr>
        </p:nvSpPr>
        <p:spPr/>
        <p:txBody>
          <a:bodyPr/>
          <a:lstStyle/>
          <a:p>
            <a:r>
              <a:rPr lang="en-US" dirty="0"/>
              <a:t>Personas and Scenarios: Online</a:t>
            </a:r>
            <a:endParaRPr lang="en-CA" dirty="0"/>
          </a:p>
        </p:txBody>
      </p:sp>
      <p:sp>
        <p:nvSpPr>
          <p:cNvPr id="3" name="Content Placeholder 2">
            <a:extLst>
              <a:ext uri="{FF2B5EF4-FFF2-40B4-BE49-F238E27FC236}">
                <a16:creationId xmlns:a16="http://schemas.microsoft.com/office/drawing/2014/main" id="{7A02D7EC-4C1B-4323-A731-C97E70D82AA3}"/>
              </a:ext>
            </a:extLst>
          </p:cNvPr>
          <p:cNvSpPr>
            <a:spLocks noGrp="1"/>
          </p:cNvSpPr>
          <p:nvPr>
            <p:ph idx="1"/>
          </p:nvPr>
        </p:nvSpPr>
        <p:spPr/>
        <p:txBody>
          <a:bodyPr>
            <a:normAutofit fontScale="85000" lnSpcReduction="10000"/>
          </a:bodyPr>
          <a:lstStyle/>
          <a:p>
            <a:r>
              <a:rPr lang="en-US" dirty="0"/>
              <a:t>1. In a group of 4-5, watch the 3 videos from different universities regarding crime on campus. Assume that they are McMaster students. Takes notes of whatever catches your attention</a:t>
            </a:r>
          </a:p>
          <a:p>
            <a:endParaRPr lang="en-US" dirty="0"/>
          </a:p>
          <a:p>
            <a:r>
              <a:rPr lang="en-US" dirty="0">
                <a:hlinkClick r:id="rId2"/>
              </a:rPr>
              <a:t>https://www.youtube.com/watch?v=JWTeJzzDbOA</a:t>
            </a:r>
            <a:endParaRPr lang="en-US" dirty="0"/>
          </a:p>
          <a:p>
            <a:r>
              <a:rPr lang="en-US" dirty="0">
                <a:hlinkClick r:id="rId3"/>
              </a:rPr>
              <a:t>https://www.youtube.com/watch?v=Zwgs7y0sbrw</a:t>
            </a:r>
            <a:endParaRPr lang="en-US" dirty="0"/>
          </a:p>
          <a:p>
            <a:r>
              <a:rPr lang="en-US" dirty="0">
                <a:hlinkClick r:id="rId4"/>
              </a:rPr>
              <a:t>https://www.youtube.com/watch?v=xQA65A04LnA</a:t>
            </a:r>
            <a:endParaRPr lang="en-US" dirty="0"/>
          </a:p>
          <a:p>
            <a:pPr marL="0" indent="0">
              <a:buNone/>
            </a:pPr>
            <a:endParaRPr lang="en-US" dirty="0"/>
          </a:p>
          <a:p>
            <a:r>
              <a:rPr lang="en-US" dirty="0"/>
              <a:t>(6 mins)</a:t>
            </a:r>
            <a:endParaRPr lang="en-CA" dirty="0"/>
          </a:p>
        </p:txBody>
      </p:sp>
    </p:spTree>
    <p:extLst>
      <p:ext uri="{BB962C8B-B14F-4D97-AF65-F5344CB8AC3E}">
        <p14:creationId xmlns:p14="http://schemas.microsoft.com/office/powerpoint/2010/main" val="327075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1EE4-26F4-43D3-B4C8-892D340B4A3A}"/>
              </a:ext>
            </a:extLst>
          </p:cNvPr>
          <p:cNvSpPr>
            <a:spLocks noGrp="1"/>
          </p:cNvSpPr>
          <p:nvPr>
            <p:ph type="title"/>
          </p:nvPr>
        </p:nvSpPr>
        <p:spPr/>
        <p:txBody>
          <a:bodyPr/>
          <a:lstStyle/>
          <a:p>
            <a:r>
              <a:rPr lang="en-US" dirty="0"/>
              <a:t>Personas and Scenarios: Online</a:t>
            </a:r>
            <a:endParaRPr lang="en-CA" dirty="0"/>
          </a:p>
        </p:txBody>
      </p:sp>
      <p:sp>
        <p:nvSpPr>
          <p:cNvPr id="3" name="Content Placeholder 2">
            <a:extLst>
              <a:ext uri="{FF2B5EF4-FFF2-40B4-BE49-F238E27FC236}">
                <a16:creationId xmlns:a16="http://schemas.microsoft.com/office/drawing/2014/main" id="{B5EB5308-84C3-4D4A-BA4B-370A817252C2}"/>
              </a:ext>
            </a:extLst>
          </p:cNvPr>
          <p:cNvSpPr>
            <a:spLocks noGrp="1"/>
          </p:cNvSpPr>
          <p:nvPr>
            <p:ph idx="1"/>
          </p:nvPr>
        </p:nvSpPr>
        <p:spPr/>
        <p:txBody>
          <a:bodyPr>
            <a:normAutofit fontScale="77500" lnSpcReduction="20000"/>
          </a:bodyPr>
          <a:lstStyle/>
          <a:p>
            <a:r>
              <a:rPr lang="en-US" dirty="0"/>
              <a:t>2. Review your notes. Develop a persona based on these videos which describes a member of a primary stakeholder  group for a solution to assist with safety on campus (15 mins)</a:t>
            </a:r>
          </a:p>
          <a:p>
            <a:endParaRPr lang="en-US" dirty="0"/>
          </a:p>
          <a:p>
            <a:r>
              <a:rPr lang="en-US" dirty="0"/>
              <a:t>3. Using your persona write a story scenario about a task related to safety on campus (10 mins)</a:t>
            </a:r>
          </a:p>
          <a:p>
            <a:endParaRPr lang="en-US" dirty="0"/>
          </a:p>
          <a:p>
            <a:r>
              <a:rPr lang="en-US" dirty="0"/>
              <a:t>-Time permitting, draw a storyboard of 6-12 shots showing your persona going through this task</a:t>
            </a:r>
          </a:p>
          <a:p>
            <a:endParaRPr lang="en-US" dirty="0"/>
          </a:p>
          <a:p>
            <a:r>
              <a:rPr lang="en-US" dirty="0"/>
              <a:t>4. Time permitting, present your findings to the class and also post in the discussion board on Avenue (15 mins)</a:t>
            </a:r>
            <a:endParaRPr lang="en-CA" dirty="0"/>
          </a:p>
        </p:txBody>
      </p:sp>
    </p:spTree>
    <p:extLst>
      <p:ext uri="{BB962C8B-B14F-4D97-AF65-F5344CB8AC3E}">
        <p14:creationId xmlns:p14="http://schemas.microsoft.com/office/powerpoint/2010/main" val="362857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t>Market Segmentation &amp; Personas</a:t>
            </a:r>
          </a:p>
        </p:txBody>
      </p:sp>
      <p:pic>
        <p:nvPicPr>
          <p:cNvPr id="404485" name="Picture 5" descr="Picture 20.pdf                                                 0004889560 gig                         BCD2ED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5486400" cy="3646488"/>
          </a:xfrm>
          <a:prstGeom prst="rect">
            <a:avLst/>
          </a:prstGeom>
          <a:noFill/>
          <a:extLst>
            <a:ext uri="{909E8E84-426E-40dd-AFC4-6F175D3DCCD1}">
              <a14:hiddenFill xmlns:a14="http://schemas.microsoft.com/office/drawing/2010/main" xmlns="">
                <a:solidFill>
                  <a:srgbClr val="FFFFFF"/>
                </a:solidFill>
              </a14:hiddenFill>
            </a:ext>
          </a:extLst>
        </p:spPr>
      </p:pic>
      <p:pic>
        <p:nvPicPr>
          <p:cNvPr id="404486" name="Picture 6" descr="Picture 21.pdf                                                 0004889560 gig                         BCD2ED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590800"/>
            <a:ext cx="5410200" cy="3667125"/>
          </a:xfrm>
          <a:prstGeom prst="rect">
            <a:avLst/>
          </a:prstGeom>
          <a:noFill/>
          <a:ln w="3810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pic>
      <p:sp>
        <p:nvSpPr>
          <p:cNvPr id="404487" name="Text Box 7"/>
          <p:cNvSpPr txBox="1">
            <a:spLocks noChangeArrowheads="1"/>
          </p:cNvSpPr>
          <p:nvPr/>
        </p:nvSpPr>
        <p:spPr bwMode="auto">
          <a:xfrm>
            <a:off x="168275" y="5791200"/>
            <a:ext cx="3032125" cy="6413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l"/>
            <a:r>
              <a:rPr lang="en-US"/>
              <a:t>Source: </a:t>
            </a:r>
            <a:r>
              <a:rPr lang="en-US" sz="1800">
                <a:latin typeface="Arial" charset="0"/>
              </a:rPr>
              <a:t>www.cooper.com/</a:t>
            </a:r>
            <a:br>
              <a:rPr lang="en-US" sz="1800">
                <a:latin typeface="Arial" charset="0"/>
              </a:rPr>
            </a:br>
            <a:r>
              <a:rPr lang="en-US" sz="1800">
                <a:latin typeface="Arial" charset="0"/>
              </a:rPr>
              <a:t>newsletters/2002_02</a:t>
            </a:r>
          </a:p>
        </p:txBody>
      </p:sp>
    </p:spTree>
    <p:extLst>
      <p:ext uri="{BB962C8B-B14F-4D97-AF65-F5344CB8AC3E}">
        <p14:creationId xmlns:p14="http://schemas.microsoft.com/office/powerpoint/2010/main" val="1013427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6861</TotalTime>
  <Words>745</Words>
  <Application>Microsoft Office PowerPoint</Application>
  <PresentationFormat>On-screen Show (4:3)</PresentationFormat>
  <Paragraphs>45</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SFWRENG 4HC3 6HC3 /COMPSCI 4HC3 Human Computer Interfaces Lab 3: Personas and Scenarios</vt:lpstr>
      <vt:lpstr>PowerPoint Presentation</vt:lpstr>
      <vt:lpstr>Design Theme: Safety on Campus</vt:lpstr>
      <vt:lpstr>Problem Solving With The A-Team</vt:lpstr>
      <vt:lpstr>Problem Solving with the A-Team</vt:lpstr>
      <vt:lpstr>Personas and Scenarios: In-class</vt:lpstr>
      <vt:lpstr>Personas and Scenarios: Online</vt:lpstr>
      <vt:lpstr>Personas and Scenarios: Online</vt:lpstr>
      <vt:lpstr>Market Segmentation &amp; Personas</vt:lpstr>
      <vt:lpstr>Types of Scenarios</vt:lpstr>
      <vt:lpstr>Story Scenario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CSCI 3220: Digital Media Production</dc:title>
  <dc:creator>Edit Machine</dc:creator>
  <cp:lastModifiedBy>Danny Papagiannis</cp:lastModifiedBy>
  <cp:revision>320</cp:revision>
  <dcterms:created xsi:type="dcterms:W3CDTF">2013-12-23T01:54:13Z</dcterms:created>
  <dcterms:modified xsi:type="dcterms:W3CDTF">2021-10-07T03:58:57Z</dcterms:modified>
</cp:coreProperties>
</file>