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  <p:sldMasterId id="2147483684" r:id="rId3"/>
  </p:sldMasterIdLst>
  <p:notesMasterIdLst>
    <p:notesMasterId r:id="rId20"/>
  </p:notesMasterIdLst>
  <p:sldIdLst>
    <p:sldId id="560" r:id="rId4"/>
    <p:sldId id="561" r:id="rId5"/>
    <p:sldId id="692" r:id="rId6"/>
    <p:sldId id="686" r:id="rId7"/>
    <p:sldId id="693" r:id="rId8"/>
    <p:sldId id="682" r:id="rId9"/>
    <p:sldId id="694" r:id="rId10"/>
    <p:sldId id="563" r:id="rId11"/>
    <p:sldId id="646" r:id="rId12"/>
    <p:sldId id="661" r:id="rId13"/>
    <p:sldId id="662" r:id="rId14"/>
    <p:sldId id="663" r:id="rId15"/>
    <p:sldId id="664" r:id="rId16"/>
    <p:sldId id="665" r:id="rId17"/>
    <p:sldId id="666" r:id="rId18"/>
    <p:sldId id="668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F1053B-61F1-49B2-BBEF-9F98808496DF}">
          <p14:sldIdLst/>
        </p14:section>
        <p14:section name="Heuristic Evaluation" id="{8181A337-ED4F-45BD-8607-2CAE552FC1F9}">
          <p14:sldIdLst>
            <p14:sldId id="560"/>
            <p14:sldId id="561"/>
            <p14:sldId id="692"/>
            <p14:sldId id="686"/>
            <p14:sldId id="693"/>
            <p14:sldId id="682"/>
            <p14:sldId id="694"/>
            <p14:sldId id="563"/>
            <p14:sldId id="646"/>
            <p14:sldId id="661"/>
            <p14:sldId id="662"/>
            <p14:sldId id="663"/>
            <p14:sldId id="664"/>
            <p14:sldId id="665"/>
            <p14:sldId id="666"/>
            <p14:sldId id="668"/>
          </p14:sldIdLst>
        </p14:section>
        <p14:section name="Summary" id="{4721A9E9-6828-45A0-A47F-4EDEC8A081F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63983" autoAdjust="0"/>
  </p:normalViewPr>
  <p:slideViewPr>
    <p:cSldViewPr showGuides="1">
      <p:cViewPr varScale="1">
        <p:scale>
          <a:sx n="54" d="100"/>
          <a:sy n="54" d="100"/>
        </p:scale>
        <p:origin x="169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3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6" tIns="48319" rIns="96636" bIns="48319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6" tIns="48319" rIns="96636" bIns="48319" rtlCol="0"/>
          <a:lstStyle>
            <a:lvl1pPr algn="r">
              <a:defRPr sz="1300"/>
            </a:lvl1pPr>
          </a:lstStyle>
          <a:p>
            <a:fld id="{64CE3C60-524F-4241-8C69-F99E3105BD62}" type="datetimeFigureOut">
              <a:rPr lang="en-CA" smtClean="0"/>
              <a:t>2021-10-27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2188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6" tIns="48319" rIns="96636" bIns="4831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36" tIns="48319" rIns="96636" bIns="48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6" tIns="48319" rIns="96636" bIns="48319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6" tIns="48319" rIns="96636" bIns="48319" rtlCol="0" anchor="b"/>
          <a:lstStyle>
            <a:lvl1pPr algn="r">
              <a:defRPr sz="1300"/>
            </a:lvl1pPr>
          </a:lstStyle>
          <a:p>
            <a:fld id="{60B224F8-FA67-4E81-83CD-2FFF3B705E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3102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Visibility of system stows-always keep users informed about what is going</a:t>
            </a:r>
          </a:p>
          <a:p>
            <a:r>
              <a:rPr lang="en-CA" dirty="0"/>
              <a:t>on, through providing appropriate feedback within reasonable time</a:t>
            </a:r>
          </a:p>
          <a:p>
            <a:r>
              <a:rPr lang="en-CA" dirty="0"/>
              <a:t>2. Match </a:t>
            </a:r>
            <a:r>
              <a:rPr lang="en-CA" dirty="0" err="1"/>
              <a:t>benveen</a:t>
            </a:r>
            <a:r>
              <a:rPr lang="en-CA" dirty="0"/>
              <a:t> system and the real world-speak the users' language, using</a:t>
            </a:r>
          </a:p>
          <a:p>
            <a:r>
              <a:rPr lang="en-CA" dirty="0"/>
              <a:t>words, phrases and concepts familiar to the user, rather than </a:t>
            </a:r>
            <a:r>
              <a:rPr lang="en-CA" dirty="0" err="1"/>
              <a:t>systemoriented</a:t>
            </a:r>
            <a:endParaRPr lang="en-CA" dirty="0"/>
          </a:p>
          <a:p>
            <a:r>
              <a:rPr lang="en-CA" dirty="0"/>
              <a:t>terms</a:t>
            </a:r>
          </a:p>
          <a:p>
            <a:r>
              <a:rPr lang="en-CA" dirty="0"/>
              <a:t>3. User </a:t>
            </a:r>
            <a:r>
              <a:rPr lang="en-CA" dirty="0" err="1"/>
              <a:t>COf</a:t>
            </a:r>
            <a:r>
              <a:rPr lang="en-CA" dirty="0"/>
              <a:t>/</a:t>
            </a:r>
            <a:r>
              <a:rPr lang="en-CA" dirty="0" err="1"/>
              <a:t>frol</a:t>
            </a:r>
            <a:r>
              <a:rPr lang="en-CA" dirty="0"/>
              <a:t> and freedom-provide ways of allowing users to easily escape</a:t>
            </a:r>
          </a:p>
          <a:p>
            <a:r>
              <a:rPr lang="en-CA" dirty="0"/>
              <a:t>from places they unexpectedly find themselves, by using clearly marked</a:t>
            </a:r>
          </a:p>
          <a:p>
            <a:r>
              <a:rPr lang="en-CA" dirty="0"/>
              <a:t>'emergency exits'</a:t>
            </a:r>
          </a:p>
          <a:p>
            <a:r>
              <a:rPr lang="en-CA" dirty="0"/>
              <a:t>4. Consistency and standards-avoid making users wonder whether different</a:t>
            </a:r>
          </a:p>
          <a:p>
            <a:r>
              <a:rPr lang="en-CA" dirty="0"/>
              <a:t>words, situations, or actions mean the same thing</a:t>
            </a:r>
          </a:p>
          <a:p>
            <a:r>
              <a:rPr lang="en-CA" dirty="0"/>
              <a:t>5. Help users recognize, diagnose, and recover from errors-use plain language</a:t>
            </a:r>
          </a:p>
          <a:p>
            <a:r>
              <a:rPr lang="en-CA" dirty="0"/>
              <a:t>to describe the nature of the problem and suggest a way of solving it</a:t>
            </a:r>
          </a:p>
          <a:p>
            <a:r>
              <a:rPr lang="en-CA" dirty="0"/>
              <a:t>6. Error </a:t>
            </a:r>
            <a:r>
              <a:rPr lang="en-CA" dirty="0" err="1"/>
              <a:t>prevemion</a:t>
            </a:r>
            <a:r>
              <a:rPr lang="en-CA" dirty="0"/>
              <a:t>-where possible prevent errors occurring in the first place</a:t>
            </a:r>
          </a:p>
          <a:p>
            <a:r>
              <a:rPr lang="en-CA" dirty="0"/>
              <a:t>7. Recognition rather than recall-make objects, actions, and options visible</a:t>
            </a:r>
          </a:p>
          <a:p>
            <a:r>
              <a:rPr lang="en-CA" dirty="0"/>
              <a:t>8. Flexibility and efficiency of </a:t>
            </a:r>
            <a:r>
              <a:rPr lang="en-CA" dirty="0" err="1"/>
              <a:t>lise</a:t>
            </a:r>
            <a:r>
              <a:rPr lang="en-CA" dirty="0"/>
              <a:t>-provide accelerators that are invisible to</a:t>
            </a:r>
          </a:p>
          <a:p>
            <a:r>
              <a:rPr lang="en-CA" dirty="0"/>
              <a:t>novice users, but allow more experienced users to carry out tasks more</a:t>
            </a:r>
          </a:p>
          <a:p>
            <a:r>
              <a:rPr lang="en-CA" dirty="0"/>
              <a:t>quickly</a:t>
            </a:r>
          </a:p>
          <a:p>
            <a:r>
              <a:rPr lang="en-CA" dirty="0"/>
              <a:t>9. Aesthetic and minimalist design-avoid using information that is irrelevant</a:t>
            </a:r>
          </a:p>
          <a:p>
            <a:r>
              <a:rPr lang="en-CA" dirty="0"/>
              <a:t>or rarely needed</a:t>
            </a:r>
          </a:p>
          <a:p>
            <a:r>
              <a:rPr lang="en-CA" dirty="0"/>
              <a:t>10. Help all(/ documentation-provide information that can be easily searched</a:t>
            </a:r>
          </a:p>
          <a:p>
            <a:r>
              <a:rPr lang="en-CA" dirty="0"/>
              <a:t>and provides help in a set of concrete steps that can easily be followed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224F8-FA67-4E81-83CD-2FFF3B705EF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9983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BB25D3-B82B-4F57-95E0-E550136FC56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6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224F8-FA67-4E81-83CD-2FFF3B705EF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7399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combining into a group, note that the idea is to come up with an amalgamated list to give to a client. </a:t>
            </a:r>
          </a:p>
          <a:p>
            <a:endParaRPr lang="en-US" dirty="0"/>
          </a:p>
          <a:p>
            <a:r>
              <a:rPr lang="en-US" dirty="0"/>
              <a:t>When discussing as a class, consider things like:</a:t>
            </a:r>
          </a:p>
          <a:p>
            <a:r>
              <a:rPr lang="en-US" dirty="0"/>
              <a:t>- were there violations that fit more than one category?</a:t>
            </a:r>
          </a:p>
          <a:p>
            <a:r>
              <a:rPr lang="en-US" dirty="0"/>
              <a:t>- were there violations that didn't fit into any category?</a:t>
            </a:r>
          </a:p>
          <a:p>
            <a:r>
              <a:rPr lang="en-US" dirty="0"/>
              <a:t>	- did you come up with violations that were related to concepts discussed earlier in this course (e.g., gestalt principles, psychology of design)</a:t>
            </a:r>
          </a:p>
          <a:p>
            <a:r>
              <a:rPr lang="en-US" dirty="0"/>
              <a:t>- were there disagreements on what was considered a violation?</a:t>
            </a:r>
          </a:p>
          <a:p>
            <a:endParaRPr lang="en-US" dirty="0"/>
          </a:p>
          <a:p>
            <a:r>
              <a:rPr lang="en-US" dirty="0"/>
              <a:t>- in terms of process</a:t>
            </a:r>
          </a:p>
          <a:p>
            <a:r>
              <a:rPr lang="en-US" dirty="0"/>
              <a:t>	- how many were captured by all evaluators?</a:t>
            </a:r>
          </a:p>
          <a:p>
            <a:r>
              <a:rPr lang="en-US" dirty="0"/>
              <a:t>	- how many by only one or a few evaluators?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224F8-FA67-4E81-83CD-2FFF3B705EF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3354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333DB6-8F3D-4F05-A7A5-5F5EBD7EF5F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16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6B766D-0087-41CC-AEA1-D0E4230085F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33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0A4E96-BD80-47F3-89CC-9CC25FDD2DA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22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CD3E5F-EBBF-4279-B811-40FC3D982E5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06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AA10B5-3A53-4DC9-9B63-16FE311C641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08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FA4FD-A7C9-49BD-BB99-B4F24DBC9BB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21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6512" y="6448251"/>
            <a:ext cx="3240360" cy="409749"/>
          </a:xfrm>
          <a:prstGeom prst="rect">
            <a:avLst/>
          </a:prstGeom>
          <a:solidFill>
            <a:schemeClr val="bg1">
              <a:alpha val="56000"/>
            </a:schemeClr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CA"/>
              <a:t>CSCI 3090 Winter 2010: Introduction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064" y="6448251"/>
            <a:ext cx="946448" cy="409750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57E7994-03DB-44F7-A567-0BA62CBDEB0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57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448251"/>
            <a:ext cx="3240360" cy="409749"/>
          </a:xfrm>
          <a:prstGeom prst="rect">
            <a:avLst/>
          </a:prstGeom>
        </p:spPr>
        <p:txBody>
          <a:bodyPr/>
          <a:lstStyle/>
          <a:p>
            <a:r>
              <a:rPr lang="en-CA"/>
              <a:t>CSCI 3090 Winter 2010: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0352" y="6448251"/>
            <a:ext cx="946448" cy="409750"/>
          </a:xfrm>
          <a:prstGeom prst="rect">
            <a:avLst/>
          </a:prstGeom>
        </p:spPr>
        <p:txBody>
          <a:bodyPr/>
          <a:lstStyle/>
          <a:p>
            <a:fld id="{A57E7994-03DB-44F7-A567-0BA62CBDEB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225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448251"/>
            <a:ext cx="3240360" cy="409749"/>
          </a:xfrm>
          <a:prstGeom prst="rect">
            <a:avLst/>
          </a:prstGeom>
        </p:spPr>
        <p:txBody>
          <a:bodyPr/>
          <a:lstStyle/>
          <a:p>
            <a:r>
              <a:rPr lang="en-CA"/>
              <a:t>CSCI 3090 Winter 2010: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0352" y="6448251"/>
            <a:ext cx="946448" cy="409750"/>
          </a:xfrm>
          <a:prstGeom prst="rect">
            <a:avLst/>
          </a:prstGeom>
        </p:spPr>
        <p:txBody>
          <a:bodyPr/>
          <a:lstStyle/>
          <a:p>
            <a:fld id="{A57E7994-03DB-44F7-A567-0BA62CBDEB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3375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6673"/>
            <a:ext cx="7918648" cy="5400600"/>
          </a:xfrm>
        </p:spPr>
        <p:txBody>
          <a:bodyPr>
            <a:noAutofit/>
          </a:bodyPr>
          <a:lstStyle>
            <a:lvl1pPr>
              <a:defRPr sz="6000">
                <a:latin typeface="Calisto MT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178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93038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477000"/>
            <a:ext cx="81534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csc318S Design of Interactive Computational Media © 2005  I. POSNER 			</a:t>
            </a:r>
            <a:fld id="{ABFDB1A3-6990-410A-BACB-CE2310B786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2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6673"/>
            <a:ext cx="7918648" cy="5400600"/>
          </a:xfrm>
        </p:spPr>
        <p:txBody>
          <a:bodyPr>
            <a:noAutofit/>
          </a:bodyPr>
          <a:lstStyle>
            <a:lvl1pPr>
              <a:defRPr sz="6000">
                <a:latin typeface="Eras Medium ITC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0034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6673"/>
            <a:ext cx="7918648" cy="5400600"/>
          </a:xfrm>
        </p:spPr>
        <p:txBody>
          <a:bodyPr>
            <a:noAutofit/>
          </a:bodyPr>
          <a:lstStyle>
            <a:lvl1pPr>
              <a:defRPr sz="6000">
                <a:latin typeface="Eras Medium ITC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0034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CSCI 3090 Winter 2010: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243B-9B57-46BC-AB68-F247328DE9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069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CSCI 3090 Winter 2010: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243B-9B57-46BC-AB68-F247328DE9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93860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CSCI 3090 Winter 2010: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243B-9B57-46BC-AB68-F247328DE9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5973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CSCI 3090 Winter 2010: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243B-9B57-46BC-AB68-F247328DE9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434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6512" y="6448251"/>
            <a:ext cx="3240360" cy="409749"/>
          </a:xfrm>
          <a:prstGeom prst="rect">
            <a:avLst/>
          </a:prstGeom>
          <a:solidFill>
            <a:schemeClr val="bg1">
              <a:alpha val="56000"/>
            </a:schemeClr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CA"/>
              <a:t>CSCI 3090 Winter 2010: Introduction</a:t>
            </a:r>
            <a:endParaRPr lang="en-CA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064" y="6448251"/>
            <a:ext cx="946448" cy="409750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57E7994-03DB-44F7-A567-0BA62CBDEB0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07582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CSCI 3090 Winter 2010: 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243B-9B57-46BC-AB68-F247328DE9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38135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CSCI 3090 Winter 2010: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243B-9B57-46BC-AB68-F247328DE9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89105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CSCI 3090 Winter 2010: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243B-9B57-46BC-AB68-F247328DE9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89090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CSCI 3090 Winter 2010: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243B-9B57-46BC-AB68-F247328DE9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9130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CSCI 3090 Winter 2010: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243B-9B57-46BC-AB68-F247328DE9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76936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CSCI 3090 Winter 2010: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243B-9B57-46BC-AB68-F247328DE9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059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CSCI 3090 Winter 2010: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243B-9B57-46BC-AB68-F247328DE9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65427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6673"/>
            <a:ext cx="7918648" cy="5400600"/>
          </a:xfrm>
        </p:spPr>
        <p:txBody>
          <a:bodyPr>
            <a:noAutofit/>
          </a:bodyPr>
          <a:lstStyle>
            <a:lvl1pPr>
              <a:defRPr sz="6000">
                <a:latin typeface="Eras Medium ITC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5300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CSCI 3090 Winter 2010: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DEF5-AC62-487B-B1A8-6477BFA10A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6722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CSCI 3090 Winter 2010: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DEF5-AC62-487B-B1A8-6477BFA10A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374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6512" y="6448251"/>
            <a:ext cx="3240360" cy="409749"/>
          </a:xfrm>
          <a:prstGeom prst="rect">
            <a:avLst/>
          </a:prstGeom>
          <a:solidFill>
            <a:schemeClr val="bg1">
              <a:alpha val="56000"/>
            </a:schemeClr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CA"/>
              <a:t>CSCI 3090 Winter 2010: Introduction</a:t>
            </a:r>
            <a:endParaRPr lang="en-C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064" y="6448251"/>
            <a:ext cx="946448" cy="409750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57E7994-03DB-44F7-A567-0BA62CBDEB0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19796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CSCI 3090 Winter 2010: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DEF5-AC62-487B-B1A8-6477BFA10A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07359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CSCI 3090 Winter 2010: 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DEF5-AC62-487B-B1A8-6477BFA10A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16449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CSCI 3090 Winter 2010: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DEF5-AC62-487B-B1A8-6477BFA10A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0949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CSCI 3090 Winter 2010: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DEF5-AC62-487B-B1A8-6477BFA10A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48430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CSCI 3090 Winter 2010: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DEF5-AC62-487B-B1A8-6477BFA10A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26200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CSCI 3090 Winter 2010: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DEF5-AC62-487B-B1A8-6477BFA10A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83183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CSCI 3090 Winter 2010: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DEF5-AC62-487B-B1A8-6477BFA10A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2167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CSCI 3090 Winter 2010: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DEF5-AC62-487B-B1A8-6477BFA10A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93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6512" y="6448251"/>
            <a:ext cx="3240360" cy="409749"/>
          </a:xfrm>
          <a:prstGeom prst="rect">
            <a:avLst/>
          </a:prstGeom>
          <a:solidFill>
            <a:schemeClr val="bg1">
              <a:alpha val="56000"/>
            </a:schemeClr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CA"/>
              <a:t>CSCI 3090 Winter 2010: Introduction</a:t>
            </a:r>
            <a:endParaRPr lang="en-CA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064" y="6448251"/>
            <a:ext cx="946448" cy="409750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57E7994-03DB-44F7-A567-0BA62CBDEB0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9085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-36512" y="6448251"/>
            <a:ext cx="3240360" cy="409749"/>
          </a:xfrm>
          <a:prstGeom prst="rect">
            <a:avLst/>
          </a:prstGeom>
          <a:solidFill>
            <a:schemeClr val="bg1">
              <a:alpha val="56000"/>
            </a:schemeClr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CA"/>
              <a:t>CSCI 3090 Winter 2010: Introduction</a:t>
            </a:r>
            <a:endParaRPr lang="en-CA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234064" y="6448251"/>
            <a:ext cx="946448" cy="409750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57E7994-03DB-44F7-A567-0BA62CBDEB0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406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6512" y="6448251"/>
            <a:ext cx="3240360" cy="409749"/>
          </a:xfrm>
          <a:prstGeom prst="rect">
            <a:avLst/>
          </a:prstGeom>
          <a:solidFill>
            <a:schemeClr val="bg1">
              <a:alpha val="56000"/>
            </a:schemeClr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CA"/>
              <a:t>CSCI 3090 Winter 2010: Introduction</a:t>
            </a:r>
            <a:endParaRPr lang="en-CA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064" y="6448251"/>
            <a:ext cx="946448" cy="409750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57E7994-03DB-44F7-A567-0BA62CBDEB0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833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6512" y="6448251"/>
            <a:ext cx="3240360" cy="409749"/>
          </a:xfrm>
          <a:prstGeom prst="rect">
            <a:avLst/>
          </a:prstGeom>
          <a:solidFill>
            <a:schemeClr val="bg1">
              <a:alpha val="56000"/>
            </a:schemeClr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CA"/>
              <a:t>CSCI 3090 Winter 2010: Introduction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064" y="6448251"/>
            <a:ext cx="946448" cy="409750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57E7994-03DB-44F7-A567-0BA62CBDEB0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097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6512" y="6448251"/>
            <a:ext cx="3240360" cy="409749"/>
          </a:xfrm>
          <a:prstGeom prst="rect">
            <a:avLst/>
          </a:prstGeom>
          <a:solidFill>
            <a:schemeClr val="bg1">
              <a:alpha val="56000"/>
            </a:schemeClr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CA"/>
              <a:t>CSCI 3090 Winter 2010: Introduction</a:t>
            </a:r>
            <a:endParaRPr lang="en-CA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064" y="6448251"/>
            <a:ext cx="946448" cy="409750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57E7994-03DB-44F7-A567-0BA62CBDEB0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547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544" y="6448251"/>
            <a:ext cx="3240360" cy="409749"/>
          </a:xfrm>
          <a:prstGeom prst="rect">
            <a:avLst/>
          </a:prstGeom>
        </p:spPr>
        <p:txBody>
          <a:bodyPr/>
          <a:lstStyle/>
          <a:p>
            <a:r>
              <a:rPr lang="en-CA"/>
              <a:t>CSCI 3090 Winter 2010: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40352" y="6448251"/>
            <a:ext cx="946448" cy="409750"/>
          </a:xfrm>
          <a:prstGeom prst="rect">
            <a:avLst/>
          </a:prstGeom>
        </p:spPr>
        <p:txBody>
          <a:bodyPr/>
          <a:lstStyle/>
          <a:p>
            <a:fld id="{A57E7994-03DB-44F7-A567-0BA62CBDEB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295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9" b="80686"/>
          <a:stretch/>
        </p:blipFill>
        <p:spPr>
          <a:xfrm>
            <a:off x="0" y="6597352"/>
            <a:ext cx="9144000" cy="26064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 rot="10800000">
            <a:off x="2628" y="6597352"/>
            <a:ext cx="9164528" cy="260648"/>
          </a:xfrm>
          <a:prstGeom prst="rect">
            <a:avLst/>
          </a:prstGeom>
          <a:gradFill>
            <a:gsLst>
              <a:gs pos="0">
                <a:schemeClr val="bg1">
                  <a:alpha val="49000"/>
                </a:schemeClr>
              </a:gs>
              <a:gs pos="50000">
                <a:srgbClr val="FFFFFF">
                  <a:alpha val="77000"/>
                </a:srgb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62"/>
          <a:stretch/>
        </p:blipFill>
        <p:spPr>
          <a:xfrm>
            <a:off x="-10126" y="-2944"/>
            <a:ext cx="9177282" cy="29542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0" name="Rectangle 9"/>
          <p:cNvSpPr/>
          <p:nvPr userDrawn="1"/>
        </p:nvSpPr>
        <p:spPr>
          <a:xfrm>
            <a:off x="-22444" y="0"/>
            <a:ext cx="9189600" cy="313812"/>
          </a:xfrm>
          <a:prstGeom prst="rect">
            <a:avLst/>
          </a:prstGeom>
          <a:gradFill>
            <a:gsLst>
              <a:gs pos="0">
                <a:schemeClr val="bg1">
                  <a:alpha val="49000"/>
                </a:schemeClr>
              </a:gs>
              <a:gs pos="50000">
                <a:srgbClr val="FFFFFF">
                  <a:alpha val="77000"/>
                </a:srgb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6512" y="6448251"/>
            <a:ext cx="3240360" cy="409749"/>
          </a:xfrm>
          <a:prstGeom prst="rect">
            <a:avLst/>
          </a:prstGeom>
          <a:solidFill>
            <a:schemeClr val="bg1">
              <a:alpha val="56000"/>
            </a:schemeClr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CA"/>
              <a:t>CSCI 3090 Winter 2010: Introduction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064" y="6448251"/>
            <a:ext cx="946448" cy="409750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57E7994-03DB-44F7-A567-0BA62CBDEB0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200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708" r:id="rId12"/>
    <p:sldLayoutId id="2147483709" r:id="rId13"/>
    <p:sldLayoutId id="2147483710" r:id="rId14"/>
    <p:sldLayoutId id="2147483711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CSCI 3090 Winter 2010: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2243B-9B57-46BC-AB68-F247328DE9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69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CSCI 3090 Winter 2010: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7DEF5-AC62-487B-B1A8-6477BFA10A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7650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Heuristics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heuristic method is used to come to a solution rapidly that is hoped to be close to the best possible answer, or 'optimal solution'. A heuristic is a "rule of thumb", an educated guess, an intuitive judgment or simply common sense. A heuristic is a general way of solving a problem. Heuristics as a noun is another name for heuristic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7E7994-03DB-44F7-A567-0BA62CBDEB01}" type="slidenum">
              <a:rPr lang="en-CA" smtClean="0"/>
              <a:pPr/>
              <a:t>1</a:t>
            </a:fld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5868121"/>
            <a:ext cx="478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http://en.wikipedia.org/wiki/Heuristic</a:t>
            </a:r>
          </a:p>
        </p:txBody>
      </p:sp>
    </p:spTree>
    <p:extLst>
      <p:ext uri="{BB962C8B-B14F-4D97-AF65-F5344CB8AC3E}">
        <p14:creationId xmlns:p14="http://schemas.microsoft.com/office/powerpoint/2010/main" val="3342121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Phases of Heuristic Evaluation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Pre-evaluation training</a:t>
            </a:r>
          </a:p>
          <a:p>
            <a:pPr marL="708660" lvl="1" indent="-342900">
              <a:defRPr/>
            </a:pPr>
            <a:r>
              <a:rPr lang="en-US" dirty="0"/>
              <a:t>give evaluators needed domain knowledge &amp; information on the scenario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Evaluation</a:t>
            </a:r>
          </a:p>
          <a:p>
            <a:pPr marL="708660" lvl="1" indent="-342900">
              <a:defRPr/>
            </a:pPr>
            <a:r>
              <a:rPr lang="en-US" dirty="0"/>
              <a:t>individuals evaluates UI &amp; makes list of problems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Severity rating</a:t>
            </a:r>
          </a:p>
          <a:p>
            <a:pPr marL="708660" lvl="1" indent="-342900">
              <a:defRPr/>
            </a:pPr>
            <a:r>
              <a:rPr lang="en-US" dirty="0"/>
              <a:t>determine how severe each problem is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Aggregation</a:t>
            </a:r>
          </a:p>
          <a:p>
            <a:pPr marL="708660" lvl="1" indent="-342900">
              <a:defRPr/>
            </a:pPr>
            <a:r>
              <a:rPr lang="en-US" dirty="0"/>
              <a:t>group meets &amp; aggregates problems (w/ ratings)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Debriefing</a:t>
            </a:r>
          </a:p>
          <a:p>
            <a:pPr marL="708660" lvl="1" indent="-342900">
              <a:defRPr/>
            </a:pPr>
            <a:r>
              <a:rPr lang="en-US" dirty="0"/>
              <a:t>discuss the outcome with design team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AB50C72-D650-4100-A4D1-EE10DC67BED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14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Perform Evaluation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20040" indent="-320040" fontAlgn="auto">
              <a:spcAft>
                <a:spcPts val="0"/>
              </a:spcAft>
              <a:defRPr/>
            </a:pPr>
            <a:r>
              <a:rPr lang="en-US" dirty="0"/>
              <a:t>At least two passes for each evaluator</a:t>
            </a:r>
          </a:p>
          <a:p>
            <a:pPr marL="708660" lvl="1" indent="-342900">
              <a:defRPr/>
            </a:pPr>
            <a:r>
              <a:rPr lang="en-US" dirty="0"/>
              <a:t>first to get feel for flow and scope of system</a:t>
            </a:r>
          </a:p>
          <a:p>
            <a:pPr marL="708660" lvl="1" indent="-342900">
              <a:defRPr/>
            </a:pPr>
            <a:r>
              <a:rPr lang="en-US" dirty="0"/>
              <a:t>second to focus on specific elements</a:t>
            </a:r>
          </a:p>
          <a:p>
            <a:pPr marL="320040" indent="-320040" fontAlgn="auto">
              <a:spcAft>
                <a:spcPts val="0"/>
              </a:spcAft>
              <a:defRPr/>
            </a:pPr>
            <a:r>
              <a:rPr lang="en-US" dirty="0"/>
              <a:t>If system is walk-up-and-use or evaluators are domain experts, no assistance needed</a:t>
            </a:r>
          </a:p>
          <a:p>
            <a:pPr marL="708660" lvl="1" indent="-342900">
              <a:defRPr/>
            </a:pPr>
            <a:r>
              <a:rPr lang="en-US" dirty="0"/>
              <a:t>otherwise might supply evaluators with scenarios</a:t>
            </a:r>
          </a:p>
          <a:p>
            <a:pPr marL="320040" indent="-320040" fontAlgn="auto">
              <a:spcAft>
                <a:spcPts val="0"/>
              </a:spcAft>
              <a:defRPr/>
            </a:pPr>
            <a:r>
              <a:rPr lang="en-US" dirty="0"/>
              <a:t>Each evaluator produces list of problems</a:t>
            </a:r>
          </a:p>
          <a:p>
            <a:pPr marL="708660" lvl="1" indent="-342900">
              <a:defRPr/>
            </a:pPr>
            <a:r>
              <a:rPr lang="en-US" dirty="0"/>
              <a:t>explain why with reference to heuristic or other information</a:t>
            </a:r>
          </a:p>
          <a:p>
            <a:pPr marL="708660" lvl="1" indent="-342900">
              <a:defRPr/>
            </a:pPr>
            <a:r>
              <a:rPr lang="en-US" dirty="0"/>
              <a:t>be specific &amp; list each problem separately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AB50C72-D650-4100-A4D1-EE10DC67BED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74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38627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Typography uses different fonts in 3 dialog boxes</a:t>
            </a:r>
          </a:p>
          <a:p>
            <a:pPr lvl="1"/>
            <a:r>
              <a:rPr lang="en-US" dirty="0"/>
              <a:t>violates “Consistency and standards” </a:t>
            </a:r>
          </a:p>
          <a:p>
            <a:pPr lvl="1"/>
            <a:r>
              <a:rPr lang="en-US" dirty="0"/>
              <a:t>slows users down</a:t>
            </a:r>
          </a:p>
          <a:p>
            <a:pPr lvl="1"/>
            <a:r>
              <a:rPr lang="en-US" dirty="0"/>
              <a:t>probably wouldn’t be found by user testing</a:t>
            </a:r>
          </a:p>
          <a:p>
            <a:pPr lvl="1"/>
            <a:r>
              <a:rPr lang="en-US" dirty="0"/>
              <a:t>fix: pick a single format for entire interface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AB50C72-D650-4100-A4D1-EE10DC67BED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16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9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How to Perform Heuristic Evaluation</a:t>
            </a:r>
            <a:endParaRPr lang="en-US" dirty="0"/>
          </a:p>
        </p:txBody>
      </p:sp>
      <p:sp>
        <p:nvSpPr>
          <p:cNvPr id="54067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Why separate listings for each violation?</a:t>
            </a:r>
          </a:p>
          <a:p>
            <a:pPr lvl="1"/>
            <a:r>
              <a:rPr lang="en-US" dirty="0"/>
              <a:t>risk of repeating problematic aspect</a:t>
            </a:r>
          </a:p>
          <a:p>
            <a:pPr lvl="1"/>
            <a:r>
              <a:rPr lang="en-US" dirty="0"/>
              <a:t>may not be possible to fix all problems</a:t>
            </a:r>
          </a:p>
          <a:p>
            <a:endParaRPr lang="en-US" dirty="0"/>
          </a:p>
          <a:p>
            <a:r>
              <a:rPr lang="en-US" dirty="0"/>
              <a:t>Where problems may be found</a:t>
            </a:r>
          </a:p>
          <a:p>
            <a:pPr lvl="1"/>
            <a:r>
              <a:rPr lang="en-US" dirty="0"/>
              <a:t>single location in UI</a:t>
            </a:r>
          </a:p>
          <a:p>
            <a:pPr lvl="1"/>
            <a:r>
              <a:rPr lang="en-US" dirty="0"/>
              <a:t>two or more locations that need to be compared</a:t>
            </a:r>
          </a:p>
          <a:p>
            <a:pPr lvl="1"/>
            <a:r>
              <a:rPr lang="en-US" dirty="0"/>
              <a:t>problem with overall structure of UI</a:t>
            </a:r>
          </a:p>
          <a:p>
            <a:pPr lvl="1"/>
            <a:r>
              <a:rPr lang="en-US" dirty="0"/>
              <a:t>something that is missing</a:t>
            </a:r>
          </a:p>
          <a:p>
            <a:pPr lvl="2"/>
            <a:r>
              <a:rPr lang="en-US" dirty="0"/>
              <a:t>common problem with paper prototypes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B50C72-D650-4100-A4D1-EE10DC67BED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20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Severity Rating</a:t>
            </a:r>
          </a:p>
        </p:txBody>
      </p:sp>
      <p:sp>
        <p:nvSpPr>
          <p:cNvPr id="2037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Used to allocate resources to fix problems </a:t>
            </a:r>
          </a:p>
          <a:p>
            <a:r>
              <a:rPr lang="en-US"/>
              <a:t>Estimates of need for more usability efforts</a:t>
            </a:r>
          </a:p>
          <a:p>
            <a:r>
              <a:rPr lang="en-US"/>
              <a:t>Combination of</a:t>
            </a:r>
          </a:p>
          <a:p>
            <a:pPr lvl="1"/>
            <a:r>
              <a:rPr lang="en-US"/>
              <a:t>frequency</a:t>
            </a:r>
          </a:p>
          <a:p>
            <a:pPr lvl="1"/>
            <a:r>
              <a:rPr lang="en-US"/>
              <a:t>impact</a:t>
            </a:r>
          </a:p>
          <a:p>
            <a:pPr lvl="1"/>
            <a:r>
              <a:rPr lang="en-US"/>
              <a:t>persistence (one time or repeating)</a:t>
            </a:r>
          </a:p>
          <a:p>
            <a:r>
              <a:rPr lang="en-US"/>
              <a:t>Should be calculated after all evals. are in</a:t>
            </a:r>
          </a:p>
          <a:p>
            <a:r>
              <a:rPr lang="en-US"/>
              <a:t>Should be done independently by all judges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AB50C72-D650-4100-A4D1-EE10DC67BED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52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Severity Ratings (cont.)</a:t>
            </a:r>
          </a:p>
        </p:txBody>
      </p:sp>
      <p:sp>
        <p:nvSpPr>
          <p:cNvPr id="2058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0 - don’t agree that this is a usability problem</a:t>
            </a:r>
          </a:p>
          <a:p>
            <a:r>
              <a:rPr lang="en-US"/>
              <a:t>1 - cosmetic problem </a:t>
            </a:r>
          </a:p>
          <a:p>
            <a:r>
              <a:rPr lang="en-US"/>
              <a:t>2 - minor usability problem</a:t>
            </a:r>
          </a:p>
          <a:p>
            <a:r>
              <a:rPr lang="en-US"/>
              <a:t>3 - major usability problem; important to fix</a:t>
            </a:r>
          </a:p>
          <a:p>
            <a:r>
              <a:rPr lang="en-US"/>
              <a:t>4 - usability catastrophe; imperative to fix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AB50C72-D650-4100-A4D1-EE10DC67BED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95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Debriefing</a:t>
            </a:r>
          </a:p>
        </p:txBody>
      </p:sp>
      <p:sp>
        <p:nvSpPr>
          <p:cNvPr id="2099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Conduct with evaluators, observers, and development team members</a:t>
            </a:r>
          </a:p>
          <a:p>
            <a:r>
              <a:rPr lang="en-US"/>
              <a:t>Discuss general characteristics of UI</a:t>
            </a:r>
          </a:p>
          <a:p>
            <a:r>
              <a:rPr lang="en-US"/>
              <a:t>Suggest potential improvements to address major usability problems</a:t>
            </a:r>
          </a:p>
          <a:p>
            <a:r>
              <a:rPr lang="en-US"/>
              <a:t>Dev. team rates how hard things are to fix</a:t>
            </a:r>
          </a:p>
          <a:p>
            <a:r>
              <a:rPr lang="en-US"/>
              <a:t>Make it a brainstorming session</a:t>
            </a:r>
          </a:p>
          <a:p>
            <a:pPr lvl="1"/>
            <a:r>
              <a:rPr lang="en-US"/>
              <a:t>little criticism until end of session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AB50C72-D650-4100-A4D1-EE10DC67BED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2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Multiple Evaluators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evaluator </a:t>
            </a:r>
            <a:br>
              <a:rPr lang="en-US" dirty="0"/>
            </a:br>
            <a:r>
              <a:rPr lang="en-US" dirty="0"/>
              <a:t>doesn’t find </a:t>
            </a:r>
            <a:br>
              <a:rPr lang="en-US" dirty="0"/>
            </a:br>
            <a:r>
              <a:rPr lang="en-US" dirty="0"/>
              <a:t>every problem</a:t>
            </a:r>
          </a:p>
          <a:p>
            <a:r>
              <a:rPr lang="en-US" dirty="0"/>
              <a:t>Good evaluators </a:t>
            </a:r>
            <a:br>
              <a:rPr lang="en-US" dirty="0"/>
            </a:br>
            <a:r>
              <a:rPr lang="en-US" dirty="0"/>
              <a:t>find both </a:t>
            </a:r>
            <a:br>
              <a:rPr lang="en-US" dirty="0"/>
            </a:br>
            <a:r>
              <a:rPr lang="en-US" dirty="0"/>
              <a:t>easy &amp; hard ones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7E7994-03DB-44F7-A567-0BA62CBDEB01}" type="slidenum">
              <a:rPr lang="en-CA" smtClean="0"/>
              <a:pPr/>
              <a:t>2</a:t>
            </a:fld>
            <a:endParaRPr lang="en-CA" dirty="0"/>
          </a:p>
        </p:txBody>
      </p:sp>
      <p:pic>
        <p:nvPicPr>
          <p:cNvPr id="5" name="Picture 2" descr="heuristic_matr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67138" y="1905000"/>
            <a:ext cx="5376862" cy="3941763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954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Neilson’s Usability Heuristics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Visibility of system status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Match between system and the real world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User control and freedom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Consistency and Standards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Help users recognize, diagnose, and recover from errors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Error prevention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Recognition rather than recall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Flexibility and efficiency of use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Aesthetic and minimalist design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Help and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7E7994-03DB-44F7-A567-0BA62CBDEB01}" type="slidenum">
              <a:rPr lang="en-CA" smtClean="0"/>
              <a:pPr/>
              <a:t>3</a:t>
            </a:fld>
            <a:endParaRPr lang="en-CA" dirty="0"/>
          </a:p>
        </p:txBody>
      </p:sp>
      <p:sp>
        <p:nvSpPr>
          <p:cNvPr id="2" name="Explosion 1 1"/>
          <p:cNvSpPr/>
          <p:nvPr/>
        </p:nvSpPr>
        <p:spPr>
          <a:xfrm>
            <a:off x="6300192" y="4437112"/>
            <a:ext cx="2592288" cy="2011139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Memorize!</a:t>
            </a:r>
          </a:p>
        </p:txBody>
      </p:sp>
    </p:spTree>
    <p:extLst>
      <p:ext uri="{BB962C8B-B14F-4D97-AF65-F5344CB8AC3E}">
        <p14:creationId xmlns:p14="http://schemas.microsoft.com/office/powerpoint/2010/main" val="242552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Let’s conduct an </a:t>
            </a:r>
            <a:r>
              <a:rPr lang="en-CA" i="1" dirty="0"/>
              <a:t>individual</a:t>
            </a:r>
            <a:r>
              <a:rPr lang="en-CA" dirty="0"/>
              <a:t> heuristic evaluation of a website: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https://www.griplimited.com/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www.lingscars.com</a:t>
            </a:r>
          </a:p>
          <a:p>
            <a:r>
              <a:rPr lang="en-CA" dirty="0"/>
              <a:t>Review the slides on Avenue along with the link from Nielsen Norman: 10 mins</a:t>
            </a:r>
          </a:p>
          <a:p>
            <a:r>
              <a:rPr lang="en-CA" dirty="0"/>
              <a:t>Copy the blank table from Avenue: Keep a local record of your findings. Conduct an individual heuristic evaluation: 10 mins</a:t>
            </a:r>
          </a:p>
          <a:p>
            <a:r>
              <a:rPr lang="en-CA" dirty="0"/>
              <a:t>Assess the website on Nielsen’s Heuristics assigning a severity rating for any violations</a:t>
            </a:r>
          </a:p>
          <a:p>
            <a:pPr marL="0" indent="0">
              <a:buNone/>
            </a:pPr>
            <a:endParaRPr lang="en-CA" dirty="0"/>
          </a:p>
          <a:p>
            <a:pPr lvl="1"/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7E7994-03DB-44F7-A567-0BA62CBDEB01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785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Compiling Results (15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In a group, review your findings and edit the results to create an amalgamated list to give to a client.</a:t>
            </a:r>
          </a:p>
          <a:p>
            <a:r>
              <a:rPr lang="en-CA" dirty="0"/>
              <a:t>Discuss each row, remove redundancies, agree on severity score.</a:t>
            </a:r>
          </a:p>
          <a:p>
            <a:r>
              <a:rPr lang="en-CA" dirty="0"/>
              <a:t>Enter your in the forums on </a:t>
            </a:r>
            <a:r>
              <a:rPr lang="en-CA" dirty="0" err="1"/>
              <a:t>AvenueYou</a:t>
            </a:r>
            <a:r>
              <a:rPr lang="en-CA" dirty="0"/>
              <a:t> can 10 minutes to create summary table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7E7994-03DB-44F7-A567-0BA62CBDEB01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957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2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 Sheet on Google Docs</a:t>
            </a:r>
          </a:p>
        </p:txBody>
      </p:sp>
      <p:graphicFrame>
        <p:nvGraphicFramePr>
          <p:cNvPr id="229451" name="Group 75"/>
          <p:cNvGraphicFramePr>
            <a:graphicFrameLocks noGrp="1"/>
          </p:cNvGraphicFramePr>
          <p:nvPr>
            <p:ph idx="1"/>
          </p:nvPr>
        </p:nvGraphicFramePr>
        <p:xfrm>
          <a:off x="319881" y="1628800"/>
          <a:ext cx="8504237" cy="4206240"/>
        </p:xfrm>
        <a:graphic>
          <a:graphicData uri="http://schemas.openxmlformats.org/drawingml/2006/table">
            <a:tbl>
              <a:tblPr/>
              <a:tblGrid>
                <a:gridCol w="1770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1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</a:rPr>
                        <a:t>Page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</a:rPr>
                        <a:t>Heuristic</a:t>
                      </a:r>
                      <a:b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</a:rPr>
                      </a:b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</a:rPr>
                        <a:t>Violated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</a:rPr>
                        <a:t>Severity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</a:rPr>
                        <a:t>Post creation page 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</a:rPr>
                        <a:t>There is no link to help from this page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AB50C72-D650-4100-A4D1-EE10DC67BED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5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9C4D-73C1-4CFB-8933-8950D4FC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Compiling Results – Class Discussion (10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39B48-EFB4-4E07-A392-6875958B7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When discussing as a class, consider things like:</a:t>
            </a:r>
          </a:p>
          <a:p>
            <a:r>
              <a:rPr lang="en-US" dirty="0"/>
              <a:t>- were there violations that fit more than one category?</a:t>
            </a:r>
          </a:p>
          <a:p>
            <a:r>
              <a:rPr lang="en-US" dirty="0"/>
              <a:t>- were there violations that didn't fit into any category?</a:t>
            </a:r>
          </a:p>
          <a:p>
            <a:r>
              <a:rPr lang="en-US" dirty="0"/>
              <a:t>	- did you come up with violations that were related to concepts discussed earlier in this course (e.g., gestalt principles, psychology of design)</a:t>
            </a:r>
          </a:p>
          <a:p>
            <a:r>
              <a:rPr lang="en-US" dirty="0"/>
              <a:t>- were there disagreements on what was considered a violation?</a:t>
            </a:r>
          </a:p>
          <a:p>
            <a:endParaRPr lang="en-US" dirty="0"/>
          </a:p>
          <a:p>
            <a:r>
              <a:rPr lang="en-US" dirty="0"/>
              <a:t>- in terms of process</a:t>
            </a:r>
          </a:p>
          <a:p>
            <a:r>
              <a:rPr lang="en-US" dirty="0"/>
              <a:t>	- how many were captured by all evaluators?</a:t>
            </a:r>
          </a:p>
          <a:p>
            <a:r>
              <a:rPr lang="en-US" dirty="0"/>
              <a:t>	- how many by only one or a few evaluators?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7D575-B13E-4A1D-A4F8-B1150F60B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7E7994-03DB-44F7-A567-0BA62CBDEB01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898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Heuristic Evaluation Process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Usability principles used</a:t>
            </a:r>
          </a:p>
          <a:p>
            <a:pPr lvl="1"/>
            <a:r>
              <a:rPr lang="en-US"/>
              <a:t>Nielsen’s “heuristics”</a:t>
            </a:r>
          </a:p>
          <a:p>
            <a:pPr lvl="1"/>
            <a:r>
              <a:rPr lang="en-US"/>
              <a:t>supplementary list of category-specific heuristics</a:t>
            </a:r>
            <a:br>
              <a:rPr lang="en-US"/>
            </a:br>
            <a:r>
              <a:rPr lang="en-US"/>
              <a:t>competitive analysis &amp; user testing of existing products</a:t>
            </a:r>
          </a:p>
          <a:p>
            <a:pPr lvl="2"/>
            <a:endParaRPr lang="en-US"/>
          </a:p>
          <a:p>
            <a:r>
              <a:rPr lang="en-US"/>
              <a:t>Several evaluators (3-5) examine UI</a:t>
            </a:r>
          </a:p>
          <a:p>
            <a:pPr lvl="1"/>
            <a:r>
              <a:rPr lang="en-US"/>
              <a:t>independently check for compliance with usability principles and other principles that are relevant</a:t>
            </a:r>
          </a:p>
          <a:p>
            <a:pPr lvl="1"/>
            <a:r>
              <a:rPr lang="en-US"/>
              <a:t>different evaluators will find different problems</a:t>
            </a:r>
          </a:p>
          <a:p>
            <a:pPr lvl="1"/>
            <a:r>
              <a:rPr lang="en-US"/>
              <a:t>evaluators only communicate afterwards</a:t>
            </a:r>
          </a:p>
          <a:p>
            <a:pPr lvl="1"/>
            <a:r>
              <a:rPr lang="en-US"/>
              <a:t>findings are then aggregated and rated</a:t>
            </a:r>
          </a:p>
          <a:p>
            <a:endParaRPr lang="en-US"/>
          </a:p>
          <a:p>
            <a:r>
              <a:rPr lang="en-US"/>
              <a:t>Use violations to redesign/fix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7E7994-03DB-44F7-A567-0BA62CBDEB01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3224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Heuristic Evaluation Process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7E7994-03DB-44F7-A567-0BA62CBDEB01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1251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2961</TotalTime>
  <Words>1194</Words>
  <Application>Microsoft Office PowerPoint</Application>
  <PresentationFormat>On-screen Show (4:3)</PresentationFormat>
  <Paragraphs>180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Calisto MT</vt:lpstr>
      <vt:lpstr>Eras Medium ITC</vt:lpstr>
      <vt:lpstr>Georgia</vt:lpstr>
      <vt:lpstr>Office Theme</vt:lpstr>
      <vt:lpstr>1_Custom Design</vt:lpstr>
      <vt:lpstr>Custom Design</vt:lpstr>
      <vt:lpstr>Heuristics</vt:lpstr>
      <vt:lpstr>Multiple Evaluators</vt:lpstr>
      <vt:lpstr>Neilson’s Usability Heuristics</vt:lpstr>
      <vt:lpstr>Activity</vt:lpstr>
      <vt:lpstr>Compiling Results (15 mins)</vt:lpstr>
      <vt:lpstr>HE Sheet on Google Docs</vt:lpstr>
      <vt:lpstr>Compiling Results – Class Discussion (10 mins)</vt:lpstr>
      <vt:lpstr>Heuristic Evaluation Process</vt:lpstr>
      <vt:lpstr>Heuristic Evaluation Process</vt:lpstr>
      <vt:lpstr>Phases of Heuristic Evaluation</vt:lpstr>
      <vt:lpstr>How to Perform Evaluation</vt:lpstr>
      <vt:lpstr>Example</vt:lpstr>
      <vt:lpstr>How to Perform Heuristic Evaluation</vt:lpstr>
      <vt:lpstr>Severity Rating</vt:lpstr>
      <vt:lpstr>Severity Ratings (cont.)</vt:lpstr>
      <vt:lpstr>Debriefing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Collins</dc:creator>
  <cp:lastModifiedBy>Danny Papagiannis</cp:lastModifiedBy>
  <cp:revision>125</cp:revision>
  <cp:lastPrinted>2015-10-05T19:31:20Z</cp:lastPrinted>
  <dcterms:created xsi:type="dcterms:W3CDTF">2010-01-11T03:50:36Z</dcterms:created>
  <dcterms:modified xsi:type="dcterms:W3CDTF">2021-10-28T05:54:57Z</dcterms:modified>
</cp:coreProperties>
</file>