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2"/>
  </p:notesMasterIdLst>
  <p:sldIdLst>
    <p:sldId id="808" r:id="rId2"/>
    <p:sldId id="316" r:id="rId3"/>
    <p:sldId id="258" r:id="rId4"/>
    <p:sldId id="447" r:id="rId5"/>
    <p:sldId id="448" r:id="rId6"/>
    <p:sldId id="449" r:id="rId7"/>
    <p:sldId id="439" r:id="rId8"/>
    <p:sldId id="440" r:id="rId9"/>
    <p:sldId id="441" r:id="rId10"/>
    <p:sldId id="442" r:id="rId11"/>
    <p:sldId id="443" r:id="rId12"/>
    <p:sldId id="444" r:id="rId13"/>
    <p:sldId id="445" r:id="rId14"/>
    <p:sldId id="446" r:id="rId15"/>
    <p:sldId id="262" r:id="rId16"/>
    <p:sldId id="317" r:id="rId17"/>
    <p:sldId id="263" r:id="rId18"/>
    <p:sldId id="264" r:id="rId19"/>
    <p:sldId id="265" r:id="rId20"/>
    <p:sldId id="266" r:id="rId21"/>
    <p:sldId id="267" r:id="rId22"/>
    <p:sldId id="259" r:id="rId23"/>
    <p:sldId id="268" r:id="rId24"/>
    <p:sldId id="269" r:id="rId25"/>
    <p:sldId id="271" r:id="rId26"/>
    <p:sldId id="270" r:id="rId27"/>
    <p:sldId id="272" r:id="rId28"/>
    <p:sldId id="273" r:id="rId29"/>
    <p:sldId id="260" r:id="rId30"/>
    <p:sldId id="278" r:id="rId31"/>
    <p:sldId id="279" r:id="rId32"/>
    <p:sldId id="280" r:id="rId33"/>
    <p:sldId id="281" r:id="rId34"/>
    <p:sldId id="282" r:id="rId35"/>
    <p:sldId id="283" r:id="rId36"/>
    <p:sldId id="275" r:id="rId37"/>
    <p:sldId id="284" r:id="rId38"/>
    <p:sldId id="285" r:id="rId39"/>
    <p:sldId id="286" r:id="rId40"/>
    <p:sldId id="277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22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21" r:id="rId69"/>
    <p:sldId id="287" r:id="rId70"/>
    <p:sldId id="288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6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BC02D-5658-894A-91E9-7B1CD675B4A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27F63-4268-9743-9F4F-EFB6EEA1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02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224F8-FA67-4E81-83CD-2FFF3B705EF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362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4101-D9B5-B94B-A816-CD236ADC18D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E5C9-BEED-854C-9575-F6F5D0BD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5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4101-D9B5-B94B-A816-CD236ADC18D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E5C9-BEED-854C-9575-F6F5D0BD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1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4101-D9B5-B94B-A816-CD236ADC18D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E5C9-BEED-854C-9575-F6F5D0BD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2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4101-D9B5-B94B-A816-CD236ADC18D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E5C9-BEED-854C-9575-F6F5D0BD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4101-D9B5-B94B-A816-CD236ADC18D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E5C9-BEED-854C-9575-F6F5D0BD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4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4101-D9B5-B94B-A816-CD236ADC18D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E5C9-BEED-854C-9575-F6F5D0BD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7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4101-D9B5-B94B-A816-CD236ADC18D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E5C9-BEED-854C-9575-F6F5D0BD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1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4101-D9B5-B94B-A816-CD236ADC18D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E5C9-BEED-854C-9575-F6F5D0BD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4101-D9B5-B94B-A816-CD236ADC18D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E5C9-BEED-854C-9575-F6F5D0BD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3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4101-D9B5-B94B-A816-CD236ADC18D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E5C9-BEED-854C-9575-F6F5D0BD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9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4101-D9B5-B94B-A816-CD236ADC18D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E5C9-BEED-854C-9575-F6F5D0BD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1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14101-D9B5-B94B-A816-CD236ADC18D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9E5C9-BEED-854C-9575-F6F5D0BD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2e416wjdKa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rbes.com/companies/ib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DrMAzCHFUU" TargetMode="External"/><Relationship Id="rId2" Type="http://schemas.openxmlformats.org/officeDocument/2006/relationships/hyperlink" Target="https://www.youtube.com/watch?v=WxwR_TTuKdc&amp;feature=youtu.be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PXqmTZMtAj8" TargetMode="External"/><Relationship Id="rId2" Type="http://schemas.openxmlformats.org/officeDocument/2006/relationships/hyperlink" Target="http://www.youtube.com/watch?v=g03rcG7F4PU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dSE5LFdOtQI" TargetMode="External"/><Relationship Id="rId2" Type="http://schemas.openxmlformats.org/officeDocument/2006/relationships/hyperlink" Target="http://www.youtube.com/watch?v=WO-Rwft6h2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Osnolfxqw" TargetMode="External"/><Relationship Id="rId2" Type="http://schemas.openxmlformats.org/officeDocument/2006/relationships/hyperlink" Target="https://www.youtube.com/watch?v=bdrjMcwZ0wk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f9wjzGOOCag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Fumbling-Future-Invented-Personal-Computer/dp/1583482660" TargetMode="External"/><Relationship Id="rId2" Type="http://schemas.openxmlformats.org/officeDocument/2006/relationships/hyperlink" Target="http://www.newyorker.com/magazine/2011/05/16/creation-myth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a/Dealers-Lightning-Xerox-PARC-Computer/dp/0887309895" TargetMode="External"/><Relationship Id="rId2" Type="http://schemas.openxmlformats.org/officeDocument/2006/relationships/hyperlink" Target="http://www.amazon.com/The-Future-Was-Here-Commodore/dp/026201720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CA" dirty="0"/>
              <a:t>SFWRENG 4GC3</a:t>
            </a:r>
            <a:br>
              <a:rPr lang="en-CA" dirty="0"/>
            </a:br>
            <a:r>
              <a:rPr lang="en-CA" dirty="0"/>
              <a:t>Sensory Perception, Cognition and Human/Computer Interfaces for Game Design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371600" y="4556720"/>
            <a:ext cx="6400800" cy="1752600"/>
          </a:xfrm>
        </p:spPr>
        <p:txBody>
          <a:bodyPr/>
          <a:lstStyle/>
          <a:p>
            <a:r>
              <a:rPr lang="en-CA" dirty="0"/>
              <a:t>18 - Innovation </a:t>
            </a:r>
            <a:br>
              <a:rPr lang="en-CA" dirty="0"/>
            </a:br>
            <a:r>
              <a:rPr lang="en-CA" dirty="0"/>
              <a:t>Danny Papagiannis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34064" y="6448251"/>
            <a:ext cx="946448" cy="409750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7E7994-03DB-44F7-A567-0BA62CBDEB01}" type="slidenum">
              <a:rPr lang="en-CA" smtClean="0"/>
              <a:pPr/>
              <a:t>1</a:t>
            </a:fld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383526" y="5877272"/>
            <a:ext cx="83529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Acknowledgement: Parts of these lectures are based on material prepared by Michael Porter, HBS, and are used herein under a creative </a:t>
            </a:r>
            <a:r>
              <a:rPr lang="en-US" sz="1600"/>
              <a:t>commons license</a:t>
            </a:r>
            <a:endParaRPr lang="en-CA" sz="1600" dirty="0"/>
          </a:p>
        </p:txBody>
      </p:sp>
      <p:pic>
        <p:nvPicPr>
          <p:cNvPr id="3" name="Picture 2" descr="McMaster_University_Faculty_of_Engineering_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60648"/>
            <a:ext cx="3168352" cy="175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34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Gartner Hype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Peak of Inflated Expectations:</a:t>
            </a:r>
            <a:r>
              <a:rPr lang="en-US" dirty="0"/>
              <a:t> </a:t>
            </a:r>
            <a:r>
              <a:rPr lang="en-US" b="1" i="1" dirty="0"/>
              <a:t>Early publicity produces a number of success stories — often accompanied by scores of failures. </a:t>
            </a:r>
            <a:r>
              <a:rPr lang="en-US" dirty="0"/>
              <a:t>Some companies take action; many do not.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8785" y="5995978"/>
            <a:ext cx="8328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www.gartner.com</a:t>
            </a:r>
            <a:r>
              <a:rPr lang="en-US" sz="1200" dirty="0"/>
              <a:t>/en/research/methodologies/</a:t>
            </a:r>
            <a:r>
              <a:rPr lang="en-US" sz="1200" dirty="0" err="1"/>
              <a:t>gartner</a:t>
            </a:r>
            <a:r>
              <a:rPr lang="en-US" sz="1200" dirty="0"/>
              <a:t>-hype-cycle</a:t>
            </a:r>
          </a:p>
        </p:txBody>
      </p:sp>
    </p:spTree>
    <p:extLst>
      <p:ext uri="{BB962C8B-B14F-4D97-AF65-F5344CB8AC3E}">
        <p14:creationId xmlns:p14="http://schemas.microsoft.com/office/powerpoint/2010/main" val="631114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Gartner Hype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Trough of Disillusionment: </a:t>
            </a:r>
            <a:r>
              <a:rPr lang="en-US" dirty="0"/>
              <a:t>Interest wanes as experiments and implementations fail to deliver. </a:t>
            </a:r>
            <a:r>
              <a:rPr lang="en-US" b="1" i="1" dirty="0"/>
              <a:t>Producers of the technology shake out or fail. </a:t>
            </a:r>
            <a:r>
              <a:rPr lang="en-US" dirty="0"/>
              <a:t>Investments continue only if the surviving providers improve their products to the satisfaction of early adopters.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8785" y="5995978"/>
            <a:ext cx="8328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www.gartner.com</a:t>
            </a:r>
            <a:r>
              <a:rPr lang="en-US" sz="1200" dirty="0"/>
              <a:t>/en/research/methodologies/</a:t>
            </a:r>
            <a:r>
              <a:rPr lang="en-US" sz="1200" dirty="0" err="1"/>
              <a:t>gartner</a:t>
            </a:r>
            <a:r>
              <a:rPr lang="en-US" sz="1200" dirty="0"/>
              <a:t>-hype-cycle</a:t>
            </a:r>
          </a:p>
        </p:txBody>
      </p:sp>
    </p:spTree>
    <p:extLst>
      <p:ext uri="{BB962C8B-B14F-4D97-AF65-F5344CB8AC3E}">
        <p14:creationId xmlns:p14="http://schemas.microsoft.com/office/powerpoint/2010/main" val="311611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Gartner Hype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Slope of Enlightenment: </a:t>
            </a:r>
            <a:r>
              <a:rPr lang="en-US" dirty="0"/>
              <a:t>More instances of how the technology can benefit the enterprise start to crystallize and become more widely understood. </a:t>
            </a:r>
            <a:r>
              <a:rPr lang="en-US" b="1" i="1" dirty="0"/>
              <a:t>Second- and third-generation products appear from technology providers</a:t>
            </a:r>
            <a:r>
              <a:rPr lang="en-US" dirty="0"/>
              <a:t>. More enterprises fund pilots; conservative companies remain cautious.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8785" y="5995978"/>
            <a:ext cx="8328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www.gartner.com</a:t>
            </a:r>
            <a:r>
              <a:rPr lang="en-US" sz="1200" dirty="0"/>
              <a:t>/en/research/methodologies/</a:t>
            </a:r>
            <a:r>
              <a:rPr lang="en-US" sz="1200" dirty="0" err="1"/>
              <a:t>gartner</a:t>
            </a:r>
            <a:r>
              <a:rPr lang="en-US" sz="1200" dirty="0"/>
              <a:t>-hype-cycle</a:t>
            </a:r>
          </a:p>
        </p:txBody>
      </p:sp>
    </p:spTree>
    <p:extLst>
      <p:ext uri="{BB962C8B-B14F-4D97-AF65-F5344CB8AC3E}">
        <p14:creationId xmlns:p14="http://schemas.microsoft.com/office/powerpoint/2010/main" val="3158167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Gartner Hype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Plateau of Productivity: </a:t>
            </a:r>
            <a:r>
              <a:rPr lang="en-US" dirty="0"/>
              <a:t>Mainstream adoption starts to take off. Criteria for assessing provider viability are more clearly defined. </a:t>
            </a:r>
            <a:r>
              <a:rPr lang="en-US" b="1" i="1" dirty="0"/>
              <a:t>The technology's broad market applicability and relevance are clearly paying off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8785" y="5995978"/>
            <a:ext cx="8328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www.gartner.com</a:t>
            </a:r>
            <a:r>
              <a:rPr lang="en-US" sz="1200" dirty="0"/>
              <a:t>/en/research/methodologies/</a:t>
            </a:r>
            <a:r>
              <a:rPr lang="en-US" sz="1200" dirty="0" err="1"/>
              <a:t>gartner</a:t>
            </a:r>
            <a:r>
              <a:rPr lang="en-US" sz="1200" dirty="0"/>
              <a:t>-hype-cycle</a:t>
            </a:r>
          </a:p>
        </p:txBody>
      </p:sp>
    </p:spTree>
    <p:extLst>
      <p:ext uri="{BB962C8B-B14F-4D97-AF65-F5344CB8AC3E}">
        <p14:creationId xmlns:p14="http://schemas.microsoft.com/office/powerpoint/2010/main" val="191074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Gartner Hype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https://www.youtube.com/watch?v=2e416wjdKaY</a:t>
            </a:r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80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MIT – Sloan – 12 Different Ways for Companies to Innovate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innovation’’ is far broader in scope than product or technological innovation</a:t>
            </a:r>
          </a:p>
          <a:p>
            <a:r>
              <a:rPr lang="en-US" dirty="0"/>
              <a:t>Technological innovation in the laboratory does not necessarily translate into customer value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154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Computer</a:t>
            </a:r>
          </a:p>
        </p:txBody>
      </p:sp>
      <p:pic>
        <p:nvPicPr>
          <p:cNvPr id="4" name="Content Placeholder 3" descr="NEXT_Cube-IMG_7154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10" r="-10610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57200" y="6317773"/>
            <a:ext cx="8565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upload.wikimedia.org</a:t>
            </a:r>
            <a:r>
              <a:rPr lang="en-US" sz="1200" dirty="0"/>
              <a:t>/</a:t>
            </a:r>
            <a:r>
              <a:rPr lang="en-US" sz="1200" dirty="0" err="1"/>
              <a:t>wikipedia</a:t>
            </a:r>
            <a:r>
              <a:rPr lang="en-US" sz="1200" dirty="0"/>
              <a:t>/commons/9/9d/NEXT_Cube-IMG_7154.jpg</a:t>
            </a:r>
          </a:p>
        </p:txBody>
      </p:sp>
    </p:spTree>
    <p:extLst>
      <p:ext uri="{BB962C8B-B14F-4D97-AF65-F5344CB8AC3E}">
        <p14:creationId xmlns:p14="http://schemas.microsoft.com/office/powerpoint/2010/main" val="4041121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Next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Founded by Steve Jobs</a:t>
            </a:r>
          </a:p>
          <a:p>
            <a:r>
              <a:rPr lang="en-US" dirty="0"/>
              <a:t>Introduced a host of technological advances</a:t>
            </a:r>
          </a:p>
          <a:p>
            <a:r>
              <a:rPr lang="en-US" dirty="0"/>
              <a:t>Multimedia, Innovative Operating System, High Resolution Graphics, Magnetic Optical Storage</a:t>
            </a:r>
          </a:p>
          <a:p>
            <a:r>
              <a:rPr lang="en-US" dirty="0"/>
              <a:t>Not commercially successful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70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wasn’t Next commercial successful?</a:t>
            </a:r>
          </a:p>
          <a:p>
            <a:r>
              <a:rPr lang="en-US" dirty="0"/>
              <a:t>High Cost</a:t>
            </a:r>
          </a:p>
          <a:p>
            <a:r>
              <a:rPr lang="en-US" dirty="0"/>
              <a:t>Few software applications were available</a:t>
            </a:r>
          </a:p>
          <a:p>
            <a:r>
              <a:rPr lang="en-US" dirty="0"/>
              <a:t>Too radical for it’s time</a:t>
            </a:r>
          </a:p>
          <a:p>
            <a:r>
              <a:rPr lang="en-US" dirty="0"/>
              <a:t>Who was the market? Predominately schools/educational institutions</a:t>
            </a:r>
          </a:p>
          <a:p>
            <a:r>
              <a:rPr lang="en-US" dirty="0"/>
              <a:t>BUT the </a:t>
            </a:r>
            <a:r>
              <a:rPr lang="en-US" dirty="0" err="1"/>
              <a:t>NextStep</a:t>
            </a:r>
            <a:r>
              <a:rPr lang="en-US" dirty="0"/>
              <a:t> OS was used as the basis for Mac OS X</a:t>
            </a:r>
          </a:p>
        </p:txBody>
      </p:sp>
    </p:spTree>
    <p:extLst>
      <p:ext uri="{BB962C8B-B14F-4D97-AF65-F5344CB8AC3E}">
        <p14:creationId xmlns:p14="http://schemas.microsoft.com/office/powerpoint/2010/main" val="3392559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Business 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define business innovation as the creation of substantial </a:t>
            </a:r>
            <a:r>
              <a:rPr lang="en-US" b="1" i="1" dirty="0"/>
              <a:t>new value </a:t>
            </a:r>
            <a:r>
              <a:rPr lang="en-US" dirty="0"/>
              <a:t>for customers and the firm by creatively changing one or more dimensions of the business system</a:t>
            </a:r>
          </a:p>
        </p:txBody>
      </p:sp>
    </p:spTree>
    <p:extLst>
      <p:ext uri="{BB962C8B-B14F-4D97-AF65-F5344CB8AC3E}">
        <p14:creationId xmlns:p14="http://schemas.microsoft.com/office/powerpoint/2010/main" val="153599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Studies in 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Innovation?</a:t>
            </a:r>
          </a:p>
          <a:p>
            <a:pPr lvl="1"/>
            <a:r>
              <a:rPr lang="en-US" dirty="0"/>
              <a:t>Disruptive Innovation</a:t>
            </a:r>
          </a:p>
          <a:p>
            <a:pPr lvl="1"/>
            <a:r>
              <a:rPr lang="en-US" dirty="0"/>
              <a:t>Innovator’s Dilemma</a:t>
            </a:r>
          </a:p>
          <a:p>
            <a:pPr lvl="1"/>
            <a:r>
              <a:rPr lang="en-US" dirty="0"/>
              <a:t>Gartner Hype Cycle</a:t>
            </a:r>
          </a:p>
          <a:p>
            <a:pPr lvl="1"/>
            <a:r>
              <a:rPr lang="en-US" dirty="0"/>
              <a:t>Article: MIT/Sloan – 12 Different Ways for Companies to Innovate</a:t>
            </a:r>
          </a:p>
          <a:p>
            <a:r>
              <a:rPr lang="en-US" dirty="0"/>
              <a:t>Case Studies:</a:t>
            </a:r>
          </a:p>
          <a:p>
            <a:pPr lvl="1"/>
            <a:r>
              <a:rPr lang="en-US" dirty="0"/>
              <a:t>Xerox </a:t>
            </a:r>
            <a:r>
              <a:rPr lang="en-US" dirty="0" err="1"/>
              <a:t>Parc</a:t>
            </a:r>
            <a:endParaRPr lang="en-US" dirty="0"/>
          </a:p>
          <a:p>
            <a:pPr lvl="1"/>
            <a:r>
              <a:rPr lang="en-US" dirty="0"/>
              <a:t>Apple</a:t>
            </a:r>
          </a:p>
          <a:p>
            <a:pPr lvl="1"/>
            <a:r>
              <a:rPr lang="en-US" dirty="0"/>
              <a:t>Commodore Amiga and PC’s</a:t>
            </a:r>
          </a:p>
        </p:txBody>
      </p:sp>
    </p:spTree>
    <p:extLst>
      <p:ext uri="{BB962C8B-B14F-4D97-AF65-F5344CB8AC3E}">
        <p14:creationId xmlns:p14="http://schemas.microsoft.com/office/powerpoint/2010/main" val="3237277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Important Characterizations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Business Innovation is About New </a:t>
            </a:r>
            <a:r>
              <a:rPr lang="en-US" b="1" i="1" dirty="0"/>
              <a:t>Value,</a:t>
            </a:r>
            <a:r>
              <a:rPr lang="en-US" b="1" dirty="0"/>
              <a:t> Not New </a:t>
            </a:r>
            <a:r>
              <a:rPr lang="en-US" b="1" i="1" dirty="0"/>
              <a:t>Things.</a:t>
            </a:r>
            <a:endParaRPr lang="en-US" b="1" dirty="0"/>
          </a:p>
          <a:p>
            <a:r>
              <a:rPr lang="en-US" dirty="0"/>
              <a:t>Innovation is relevant only if it creates value for customers — and therefore for the firm. Thus creating “new things” is neither necessary nor sufficient for business innovation.</a:t>
            </a:r>
          </a:p>
        </p:txBody>
      </p:sp>
    </p:spTree>
    <p:extLst>
      <p:ext uri="{BB962C8B-B14F-4D97-AF65-F5344CB8AC3E}">
        <p14:creationId xmlns:p14="http://schemas.microsoft.com/office/powerpoint/2010/main" val="1521231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Important Characterizations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Business </a:t>
            </a:r>
            <a:r>
              <a:rPr lang="it-IT" b="1" dirty="0" err="1"/>
              <a:t>Innovation</a:t>
            </a:r>
            <a:r>
              <a:rPr lang="it-IT" b="1" dirty="0"/>
              <a:t> </a:t>
            </a:r>
            <a:r>
              <a:rPr lang="it-IT" b="1" dirty="0" err="1"/>
              <a:t>Comes</a:t>
            </a:r>
            <a:r>
              <a:rPr lang="it-IT" b="1" dirty="0"/>
              <a:t> in </a:t>
            </a:r>
            <a:r>
              <a:rPr lang="it-IT" b="1" dirty="0" err="1"/>
              <a:t>Many</a:t>
            </a:r>
            <a:r>
              <a:rPr lang="it-IT" b="1" dirty="0"/>
              <a:t> </a:t>
            </a:r>
            <a:r>
              <a:rPr lang="it-IT" b="1" dirty="0" err="1"/>
              <a:t>Flavors</a:t>
            </a:r>
            <a:endParaRPr lang="it-IT" b="1" dirty="0"/>
          </a:p>
          <a:p>
            <a:r>
              <a:rPr lang="en-US" dirty="0"/>
              <a:t>Jet Blue</a:t>
            </a:r>
          </a:p>
          <a:p>
            <a:r>
              <a:rPr lang="en-US" dirty="0"/>
              <a:t>Home Depot</a:t>
            </a:r>
          </a:p>
        </p:txBody>
      </p:sp>
    </p:spTree>
    <p:extLst>
      <p:ext uri="{BB962C8B-B14F-4D97-AF65-F5344CB8AC3E}">
        <p14:creationId xmlns:p14="http://schemas.microsoft.com/office/powerpoint/2010/main" val="2113287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Important Characterizations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Business Innovation is Systemic</a:t>
            </a:r>
          </a:p>
          <a:p>
            <a:r>
              <a:rPr lang="en-US" dirty="0"/>
              <a:t>Successful business innovation requires the careful consideration of all aspects of a business</a:t>
            </a:r>
          </a:p>
        </p:txBody>
      </p:sp>
    </p:spTree>
    <p:extLst>
      <p:ext uri="{BB962C8B-B14F-4D97-AF65-F5344CB8AC3E}">
        <p14:creationId xmlns:p14="http://schemas.microsoft.com/office/powerpoint/2010/main" val="3731585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Radar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tool presents and relates all of the dimensions through which a firm can look for opportunities to innovate. </a:t>
            </a:r>
          </a:p>
          <a:p>
            <a:r>
              <a:rPr lang="en-US" dirty="0"/>
              <a:t>Developed 4 key dimensions that serve as anchors</a:t>
            </a:r>
          </a:p>
        </p:txBody>
      </p:sp>
    </p:spTree>
    <p:extLst>
      <p:ext uri="{BB962C8B-B14F-4D97-AF65-F5344CB8AC3E}">
        <p14:creationId xmlns:p14="http://schemas.microsoft.com/office/powerpoint/2010/main" val="62366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Radar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(1) the offerings a company creates – </a:t>
            </a:r>
            <a:r>
              <a:rPr lang="en-US" b="1" dirty="0"/>
              <a:t>What</a:t>
            </a:r>
          </a:p>
          <a:p>
            <a:r>
              <a:rPr lang="en-US" dirty="0"/>
              <a:t>(2) the customers it serves - </a:t>
            </a:r>
            <a:r>
              <a:rPr lang="en-US" b="1" dirty="0"/>
              <a:t>Who</a:t>
            </a:r>
          </a:p>
          <a:p>
            <a:r>
              <a:rPr lang="en-US" dirty="0"/>
              <a:t>(3) the processes it employs - </a:t>
            </a:r>
            <a:r>
              <a:rPr lang="en-US" b="1" dirty="0"/>
              <a:t>How</a:t>
            </a:r>
          </a:p>
          <a:p>
            <a:r>
              <a:rPr lang="en-US" dirty="0"/>
              <a:t>(4) the points of presence it uses to take its offerings to market - </a:t>
            </a:r>
            <a:r>
              <a:rPr lang="en-US" b="1" dirty="0"/>
              <a:t>Where</a:t>
            </a:r>
          </a:p>
          <a:p>
            <a:r>
              <a:rPr lang="en-US" dirty="0"/>
              <a:t>Eight other dimensions of the business system that can serve as avenues of pursuit for a total of 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154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Radar</a:t>
            </a:r>
          </a:p>
        </p:txBody>
      </p:sp>
      <p:pic>
        <p:nvPicPr>
          <p:cNvPr id="4" name="Content Placeholder 3" descr="rada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226" r="-19226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57200" y="6417733"/>
            <a:ext cx="843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sloanreview.mit.edu</a:t>
            </a:r>
            <a:r>
              <a:rPr lang="en-US" sz="1200" dirty="0"/>
              <a:t>/article/the-different-ways-for-companies-to-innovate/</a:t>
            </a:r>
          </a:p>
        </p:txBody>
      </p:sp>
    </p:spTree>
    <p:extLst>
      <p:ext uri="{BB962C8B-B14F-4D97-AF65-F5344CB8AC3E}">
        <p14:creationId xmlns:p14="http://schemas.microsoft.com/office/powerpoint/2010/main" val="2546858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Radar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sloanreview.mit.edu</a:t>
            </a:r>
            <a:r>
              <a:rPr lang="en-US" dirty="0"/>
              <a:t>/article/the-different-ways-for-companies-to-innovate/</a:t>
            </a:r>
          </a:p>
        </p:txBody>
      </p:sp>
    </p:spTree>
    <p:extLst>
      <p:ext uri="{BB962C8B-B14F-4D97-AF65-F5344CB8AC3E}">
        <p14:creationId xmlns:p14="http://schemas.microsoft.com/office/powerpoint/2010/main" val="4154833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Radar: Apple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Its famously successful iPod is more than a nifty product. </a:t>
            </a:r>
          </a:p>
          <a:p>
            <a:r>
              <a:rPr lang="en-US" dirty="0"/>
              <a:t>It is also an elegant solution for customers (simple, integrated buying and consumption of digital music), content owners (secure pay-per-song model for legal music downloads) and its manufacturer (the discovery of new growth markets). </a:t>
            </a:r>
          </a:p>
        </p:txBody>
      </p:sp>
    </p:spTree>
    <p:extLst>
      <p:ext uri="{BB962C8B-B14F-4D97-AF65-F5344CB8AC3E}">
        <p14:creationId xmlns:p14="http://schemas.microsoft.com/office/powerpoint/2010/main" val="1267631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Radar: Apple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Apple attacked not only the offerings and platform dimensions but also:</a:t>
            </a:r>
          </a:p>
          <a:p>
            <a:r>
              <a:rPr lang="en-US" dirty="0"/>
              <a:t>Supply Chain (content owners)</a:t>
            </a:r>
          </a:p>
          <a:p>
            <a:r>
              <a:rPr lang="en-US" dirty="0"/>
              <a:t>Presence (portability of a customer’s </a:t>
            </a:r>
            <a:r>
              <a:rPr lang="en-US" i="1" dirty="0"/>
              <a:t>entire</a:t>
            </a:r>
            <a:r>
              <a:rPr lang="en-US" dirty="0"/>
              <a:t> collection of music, photos and videos) networking (connecting with Mac or Windows computers)</a:t>
            </a:r>
          </a:p>
          <a:p>
            <a:r>
              <a:rPr lang="en-US" dirty="0"/>
              <a:t>Value Capture (iTunes)</a:t>
            </a:r>
          </a:p>
          <a:p>
            <a:r>
              <a:rPr lang="en-US" dirty="0"/>
              <a:t>Customer Experience (the complete iPod experience)</a:t>
            </a:r>
          </a:p>
          <a:p>
            <a:r>
              <a:rPr lang="en-US" dirty="0"/>
              <a:t> Brand (extending the Apple brand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981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Xerox </a:t>
            </a:r>
            <a:r>
              <a:rPr lang="en-US" dirty="0" err="1"/>
              <a:t>Parc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“Xerox could have owned the entire computer industry… could have been the </a:t>
            </a:r>
            <a:r>
              <a:rPr lang="en-US" dirty="0">
                <a:hlinkClick r:id="rId2"/>
              </a:rPr>
              <a:t>IBM</a:t>
            </a:r>
            <a:r>
              <a:rPr lang="en-US" dirty="0"/>
              <a:t> of the nineties… could have been the Microsoft of the nineties.” – Steve Jobs</a:t>
            </a:r>
          </a:p>
        </p:txBody>
      </p:sp>
    </p:spTree>
    <p:extLst>
      <p:ext uri="{BB962C8B-B14F-4D97-AF65-F5344CB8AC3E}">
        <p14:creationId xmlns:p14="http://schemas.microsoft.com/office/powerpoint/2010/main" val="279154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Innovation?</a:t>
            </a:r>
          </a:p>
          <a:p>
            <a:r>
              <a:rPr lang="en-US" dirty="0"/>
              <a:t>Do the most innovative products succeed?</a:t>
            </a:r>
          </a:p>
          <a:p>
            <a:r>
              <a:rPr lang="en-US" dirty="0"/>
              <a:t>Why or why not?</a:t>
            </a:r>
          </a:p>
          <a:p>
            <a:r>
              <a:rPr lang="en-US" dirty="0"/>
              <a:t>Does Innovation involve something new?</a:t>
            </a:r>
          </a:p>
        </p:txBody>
      </p:sp>
    </p:spTree>
    <p:extLst>
      <p:ext uri="{BB962C8B-B14F-4D97-AF65-F5344CB8AC3E}">
        <p14:creationId xmlns:p14="http://schemas.microsoft.com/office/powerpoint/2010/main" val="2247456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Xerox Palo Alto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Xerox “invented” or at least built computers that implemented the following concepts</a:t>
            </a:r>
          </a:p>
          <a:p>
            <a:r>
              <a:rPr lang="en-US" dirty="0"/>
              <a:t>Ethernet and Networking</a:t>
            </a:r>
          </a:p>
          <a:p>
            <a:r>
              <a:rPr lang="en-US" dirty="0"/>
              <a:t>GUI Displays and a Mouse</a:t>
            </a:r>
          </a:p>
          <a:p>
            <a:r>
              <a:rPr lang="en-US" dirty="0"/>
              <a:t>Desktop Publishing</a:t>
            </a:r>
          </a:p>
          <a:p>
            <a:r>
              <a:rPr lang="en-US" dirty="0"/>
              <a:t>Object Orientated Programming</a:t>
            </a:r>
          </a:p>
          <a:p>
            <a:r>
              <a:rPr lang="en-US" dirty="0"/>
              <a:t>Client/Server Computing</a:t>
            </a:r>
          </a:p>
          <a:p>
            <a:r>
              <a:rPr lang="en-US" dirty="0"/>
              <a:t>Laser Printing</a:t>
            </a:r>
          </a:p>
        </p:txBody>
      </p:sp>
    </p:spTree>
    <p:extLst>
      <p:ext uri="{BB962C8B-B14F-4D97-AF65-F5344CB8AC3E}">
        <p14:creationId xmlns:p14="http://schemas.microsoft.com/office/powerpoint/2010/main" val="86858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Xerox Palo Alto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seen as a commercial failure, the reality is that Xerox made over $100 million by commercializing it’s laser printing business</a:t>
            </a:r>
          </a:p>
          <a:p>
            <a:r>
              <a:rPr lang="en-US" dirty="0"/>
              <a:t>Microsoft, Apple, and other companies took advantage of the technology that Xerox had developed</a:t>
            </a:r>
          </a:p>
          <a:p>
            <a:r>
              <a:rPr lang="en-US" dirty="0"/>
              <a:t>Jobs is accused of stealing the ideas for the Apple Mac</a:t>
            </a:r>
          </a:p>
        </p:txBody>
      </p:sp>
    </p:spTree>
    <p:extLst>
      <p:ext uri="{BB962C8B-B14F-4D97-AF65-F5344CB8AC3E}">
        <p14:creationId xmlns:p14="http://schemas.microsoft.com/office/powerpoint/2010/main" val="2984566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Xerox Palo Alto: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Xerox was able to </a:t>
            </a:r>
            <a:r>
              <a:rPr lang="en-US" b="1" dirty="0"/>
              <a:t>innovate by creating new products</a:t>
            </a:r>
          </a:p>
          <a:p>
            <a:r>
              <a:rPr lang="en-US" dirty="0"/>
              <a:t>But Xerox was </a:t>
            </a:r>
            <a:r>
              <a:rPr lang="en-US" b="1" dirty="0"/>
              <a:t>unable to innovate in a business sense</a:t>
            </a:r>
          </a:p>
          <a:p>
            <a:r>
              <a:rPr lang="en-US" dirty="0"/>
              <a:t>The question becomes why? </a:t>
            </a:r>
          </a:p>
          <a:p>
            <a:r>
              <a:rPr lang="en-US" dirty="0"/>
              <a:t>Difficult question to answer, in reality there are probably many different reasons</a:t>
            </a:r>
          </a:p>
          <a:p>
            <a:r>
              <a:rPr lang="en-US" dirty="0"/>
              <a:t>Xerox saw itself as a copier company not as a computer company</a:t>
            </a:r>
          </a:p>
          <a:p>
            <a:r>
              <a:rPr lang="en-US" dirty="0"/>
              <a:t>Apple no longer sees itself as just a computer company</a:t>
            </a:r>
          </a:p>
        </p:txBody>
      </p:sp>
    </p:spTree>
    <p:extLst>
      <p:ext uri="{BB962C8B-B14F-4D97-AF65-F5344CB8AC3E}">
        <p14:creationId xmlns:p14="http://schemas.microsoft.com/office/powerpoint/2010/main" val="1859806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Xerox Star</a:t>
            </a:r>
          </a:p>
        </p:txBody>
      </p:sp>
      <p:pic>
        <p:nvPicPr>
          <p:cNvPr id="4" name="Content Placeholder 3" descr="xerox-star-8010-05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37" r="-41737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660400" y="6350000"/>
            <a:ext cx="8212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www.digibarn.com</a:t>
            </a:r>
            <a:r>
              <a:rPr lang="en-US" sz="1200" dirty="0"/>
              <a:t>/collections/screenshots/xerox-star-8010/</a:t>
            </a:r>
          </a:p>
        </p:txBody>
      </p:sp>
    </p:spTree>
    <p:extLst>
      <p:ext uri="{BB962C8B-B14F-4D97-AF65-F5344CB8AC3E}">
        <p14:creationId xmlns:p14="http://schemas.microsoft.com/office/powerpoint/2010/main" val="36843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Xerox Star - 1981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Built upon the ideas of the Xerox Alto in the 70’s</a:t>
            </a:r>
          </a:p>
          <a:p>
            <a:r>
              <a:rPr lang="en-US" dirty="0"/>
              <a:t>Originally sold not just one computer but an entire document system centered around a laser printed connected to other systems over the Internet</a:t>
            </a:r>
          </a:p>
          <a:p>
            <a:r>
              <a:rPr lang="en-US" dirty="0"/>
              <a:t>Targeted corporations</a:t>
            </a:r>
          </a:p>
          <a:p>
            <a:r>
              <a:rPr lang="en-US" dirty="0"/>
              <a:t>$200K for a single system,  $40K for each additional workstation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7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Xerox Star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Expensive</a:t>
            </a:r>
          </a:p>
          <a:p>
            <a:r>
              <a:rPr lang="en-US" dirty="0"/>
              <a:t>No clear user base</a:t>
            </a:r>
          </a:p>
          <a:p>
            <a:r>
              <a:rPr lang="en-US" dirty="0"/>
              <a:t>Not marketed properly</a:t>
            </a:r>
          </a:p>
          <a:p>
            <a:r>
              <a:rPr lang="en-US" dirty="0"/>
              <a:t>No sales commission for Xerox Star as there was for copiers</a:t>
            </a:r>
          </a:p>
          <a:p>
            <a:r>
              <a:rPr lang="en-US" dirty="0"/>
              <a:t>Slow, crashes took hours to fix</a:t>
            </a:r>
          </a:p>
          <a:p>
            <a:r>
              <a:rPr lang="en-US" dirty="0"/>
              <a:t>Even Xerox didn’t understand the system</a:t>
            </a:r>
          </a:p>
          <a:p>
            <a:r>
              <a:rPr lang="en-US" dirty="0"/>
              <a:t>IBM PC’s were cheaper, no GUI or mouse, but got the job done</a:t>
            </a:r>
          </a:p>
          <a:p>
            <a:r>
              <a:rPr lang="en-US" dirty="0"/>
              <a:t>Not IBM PC Compatible</a:t>
            </a:r>
          </a:p>
        </p:txBody>
      </p:sp>
    </p:spTree>
    <p:extLst>
      <p:ext uri="{BB962C8B-B14F-4D97-AF65-F5344CB8AC3E}">
        <p14:creationId xmlns:p14="http://schemas.microsoft.com/office/powerpoint/2010/main" val="3489835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 Mac </a:t>
            </a:r>
          </a:p>
        </p:txBody>
      </p:sp>
      <p:pic>
        <p:nvPicPr>
          <p:cNvPr id="4" name="Content Placeholder 3" descr="mac-128k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293" r="-26293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643467" y="6126163"/>
            <a:ext cx="8043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http://</a:t>
            </a:r>
            <a:r>
              <a:rPr lang="pl-PL" sz="1200" dirty="0" err="1"/>
              <a:t>lowendmac.com</a:t>
            </a:r>
            <a:r>
              <a:rPr lang="pl-PL" sz="1200" dirty="0"/>
              <a:t>/</a:t>
            </a:r>
            <a:r>
              <a:rPr lang="pl-PL" sz="1200" dirty="0" err="1"/>
              <a:t>wp-content</a:t>
            </a:r>
            <a:r>
              <a:rPr lang="pl-PL" sz="1200" dirty="0"/>
              <a:t>/</a:t>
            </a:r>
            <a:r>
              <a:rPr lang="pl-PL" sz="1200" dirty="0" err="1"/>
              <a:t>uploads</a:t>
            </a:r>
            <a:r>
              <a:rPr lang="pl-PL" sz="1200" dirty="0"/>
              <a:t>/mac-128k.jpg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579939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 Mac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 introduced in 1984 for $5700</a:t>
            </a:r>
          </a:p>
          <a:p>
            <a:r>
              <a:rPr lang="en-US" dirty="0"/>
              <a:t>Not Apple’s first GUI system – Apple Lisa introduced earlier</a:t>
            </a:r>
          </a:p>
          <a:p>
            <a:r>
              <a:rPr lang="en-US" dirty="0"/>
              <a:t>Substantially cheaper than the Xerox Star</a:t>
            </a:r>
          </a:p>
          <a:p>
            <a:r>
              <a:rPr lang="en-US" dirty="0"/>
              <a:t>But also a different market</a:t>
            </a:r>
          </a:p>
          <a:p>
            <a:r>
              <a:rPr lang="en-US" dirty="0"/>
              <a:t>How did Apple innovate?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161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 Mac and MIT/Sloan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Offerings: New product or service – stand alone GUI</a:t>
            </a:r>
          </a:p>
          <a:p>
            <a:r>
              <a:rPr lang="en-US" dirty="0"/>
              <a:t>Platform – Xerox Mouse cost $250 and lasted 2 weeks – Apple Mouse cost $15</a:t>
            </a:r>
          </a:p>
          <a:p>
            <a:r>
              <a:rPr lang="en-US" dirty="0"/>
              <a:t>Solutions – Desktop Publishing and Laser Printing</a:t>
            </a:r>
          </a:p>
          <a:p>
            <a:r>
              <a:rPr lang="en-US" dirty="0"/>
              <a:t>Customers – Mass Market – Artists – Schools – Print Shops</a:t>
            </a:r>
          </a:p>
        </p:txBody>
      </p:sp>
    </p:spTree>
    <p:extLst>
      <p:ext uri="{BB962C8B-B14F-4D97-AF65-F5344CB8AC3E}">
        <p14:creationId xmlns:p14="http://schemas.microsoft.com/office/powerpoint/2010/main" val="30004401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 Mac and MIT/Sloan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Experience – GUI based environment</a:t>
            </a:r>
          </a:p>
          <a:p>
            <a:r>
              <a:rPr lang="en-US" dirty="0"/>
              <a:t>Value Capture – Continue Apple II model of creating and selling own software – MacWrite and MacDraw – later ported to Apple II</a:t>
            </a:r>
          </a:p>
          <a:p>
            <a:r>
              <a:rPr lang="en-US" dirty="0"/>
              <a:t>Processes – Redesigned OS that didn’t require typing or a command line</a:t>
            </a:r>
          </a:p>
          <a:p>
            <a:r>
              <a:rPr lang="en-US" dirty="0"/>
              <a:t>Brand – Apple Mac – </a:t>
            </a:r>
            <a:r>
              <a:rPr lang="en-US" dirty="0" err="1"/>
              <a:t>Superbowl</a:t>
            </a:r>
            <a:r>
              <a:rPr lang="en-US" dirty="0"/>
              <a:t> Ad</a:t>
            </a:r>
          </a:p>
        </p:txBody>
      </p:sp>
    </p:spTree>
    <p:extLst>
      <p:ext uri="{BB962C8B-B14F-4D97-AF65-F5344CB8AC3E}">
        <p14:creationId xmlns:p14="http://schemas.microsoft.com/office/powerpoint/2010/main" val="245724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Disruptive Innovation </a:t>
            </a:r>
            <a:br>
              <a:rPr lang="en-US" dirty="0"/>
            </a:br>
            <a:r>
              <a:rPr lang="en-US" dirty="0"/>
              <a:t>(Christensen 1997)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theory explains the phenomenon by which an innovation transforms an existing market or sector by introducing </a:t>
            </a:r>
            <a:r>
              <a:rPr lang="en-US" b="1" dirty="0"/>
              <a:t>simplicity, convenience, accessibility, and affordability where complication and high cost are the status quo</a:t>
            </a:r>
            <a:r>
              <a:rPr lang="en-US" dirty="0"/>
              <a:t>. </a:t>
            </a:r>
          </a:p>
          <a:p>
            <a:r>
              <a:rPr lang="en-US" dirty="0"/>
              <a:t>Initially, a disruptive innovation is formed in a niche market that may appear unattractive or inconsequential to industry incumbents, but eventually the new product or idea completely redefines the industry.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7597" y="6126163"/>
            <a:ext cx="8029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http://</a:t>
            </a:r>
            <a:r>
              <a:rPr lang="de-DE" sz="1200" dirty="0" err="1"/>
              <a:t>www.christenseninstitute.org</a:t>
            </a:r>
            <a:r>
              <a:rPr lang="de-DE" sz="1200" dirty="0"/>
              <a:t>/</a:t>
            </a:r>
            <a:r>
              <a:rPr lang="de-DE" sz="1200" dirty="0" err="1"/>
              <a:t>key-concepts</a:t>
            </a:r>
            <a:r>
              <a:rPr lang="de-DE" sz="1200" dirty="0"/>
              <a:t>/disruptive-innovation-2/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10668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</a:t>
            </a:r>
            <a:r>
              <a:rPr lang="en-US"/>
              <a:t>Multimedia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906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Multimedia Computers of the 1980’s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true multimedia computers</a:t>
            </a:r>
          </a:p>
          <a:p>
            <a:r>
              <a:rPr lang="en-US" dirty="0"/>
              <a:t>Capable of displaying and editing still images, audio, and certain forms of digital video</a:t>
            </a:r>
          </a:p>
          <a:p>
            <a:r>
              <a:rPr lang="en-US" dirty="0"/>
              <a:t>Devices existed that could convert existing analog video to digital – Analog to Digital Conversion</a:t>
            </a:r>
          </a:p>
          <a:p>
            <a:r>
              <a:rPr lang="en-US" dirty="0"/>
              <a:t>Digitizers. Originally slow scan</a:t>
            </a:r>
          </a:p>
        </p:txBody>
      </p:sp>
    </p:spTree>
    <p:extLst>
      <p:ext uri="{BB962C8B-B14F-4D97-AF65-F5344CB8AC3E}">
        <p14:creationId xmlns:p14="http://schemas.microsoft.com/office/powerpoint/2010/main" val="3788329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Amiga (1985)</a:t>
            </a:r>
          </a:p>
        </p:txBody>
      </p:sp>
      <p:pic>
        <p:nvPicPr>
          <p:cNvPr id="4" name="Content Placeholder 3" descr="amiga-1000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07" r="-50007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1582026" y="6284179"/>
            <a:ext cx="6595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upload.wikimedia.org</a:t>
            </a:r>
            <a:r>
              <a:rPr lang="en-US" sz="1400" dirty="0"/>
              <a:t>/</a:t>
            </a:r>
            <a:r>
              <a:rPr lang="en-US" sz="1400" dirty="0" err="1"/>
              <a:t>wikipedia</a:t>
            </a:r>
            <a:r>
              <a:rPr lang="en-US" sz="1400" dirty="0"/>
              <a:t>/commons/2/26/Amiga_1000.jpg</a:t>
            </a:r>
          </a:p>
        </p:txBody>
      </p:sp>
    </p:spTree>
    <p:extLst>
      <p:ext uri="{BB962C8B-B14F-4D97-AF65-F5344CB8AC3E}">
        <p14:creationId xmlns:p14="http://schemas.microsoft.com/office/powerpoint/2010/main" val="40817291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Amiga (1985)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16 Bit Computer</a:t>
            </a:r>
          </a:p>
          <a:p>
            <a:r>
              <a:rPr lang="en-US" dirty="0"/>
              <a:t>Multitasking Operating System</a:t>
            </a:r>
          </a:p>
          <a:p>
            <a:r>
              <a:rPr lang="en-US" dirty="0"/>
              <a:t>Could display 4096 </a:t>
            </a:r>
            <a:r>
              <a:rPr lang="en-US" dirty="0" err="1"/>
              <a:t>colours</a:t>
            </a:r>
            <a:r>
              <a:rPr lang="en-US" dirty="0"/>
              <a:t> at once</a:t>
            </a:r>
          </a:p>
          <a:p>
            <a:r>
              <a:rPr lang="en-US" dirty="0"/>
              <a:t>8 Bit Stereo Sound</a:t>
            </a:r>
          </a:p>
          <a:p>
            <a:r>
              <a:rPr lang="en-US" dirty="0"/>
              <a:t>8mhz 68000 Motorola</a:t>
            </a:r>
          </a:p>
          <a:p>
            <a:r>
              <a:rPr lang="en-US" dirty="0"/>
              <a:t>512K later 1MB</a:t>
            </a:r>
          </a:p>
          <a:p>
            <a:r>
              <a:rPr lang="en-US" dirty="0"/>
              <a:t>20 years ahead of its time</a:t>
            </a:r>
          </a:p>
          <a:p>
            <a:r>
              <a:rPr lang="en-US" dirty="0"/>
              <a:t>The most advanced computer of the 1980’s</a:t>
            </a:r>
          </a:p>
          <a:p>
            <a:r>
              <a:rPr lang="en-US" dirty="0"/>
              <a:t>The most advanced gaming machine for many years</a:t>
            </a:r>
          </a:p>
        </p:txBody>
      </p:sp>
    </p:spTree>
    <p:extLst>
      <p:ext uri="{BB962C8B-B14F-4D97-AF65-F5344CB8AC3E}">
        <p14:creationId xmlns:p14="http://schemas.microsoft.com/office/powerpoint/2010/main" val="31810183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Atari ST (1985)</a:t>
            </a:r>
          </a:p>
        </p:txBody>
      </p:sp>
      <p:pic>
        <p:nvPicPr>
          <p:cNvPr id="4" name="Content Placeholder 3" descr="s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28" r="-21028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1381488" y="6328747"/>
            <a:ext cx="6952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upload.wikimedia.org</a:t>
            </a:r>
            <a:r>
              <a:rPr lang="en-US" sz="1400" dirty="0"/>
              <a:t>/</a:t>
            </a:r>
            <a:r>
              <a:rPr lang="en-US" sz="1400" dirty="0" err="1"/>
              <a:t>wikipedia</a:t>
            </a:r>
            <a:r>
              <a:rPr lang="en-US" sz="1400" dirty="0"/>
              <a:t>/commons/3/39/Atari_1040STf.jpg</a:t>
            </a:r>
          </a:p>
        </p:txBody>
      </p:sp>
    </p:spTree>
    <p:extLst>
      <p:ext uri="{BB962C8B-B14F-4D97-AF65-F5344CB8AC3E}">
        <p14:creationId xmlns:p14="http://schemas.microsoft.com/office/powerpoint/2010/main" val="10297051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Atari ST (1985)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68000 Motorola</a:t>
            </a:r>
          </a:p>
          <a:p>
            <a:r>
              <a:rPr lang="en-US" dirty="0"/>
              <a:t>16 Bit Computer</a:t>
            </a:r>
          </a:p>
          <a:p>
            <a:r>
              <a:rPr lang="en-US" dirty="0"/>
              <a:t>MIDI chip for Keyboard and Instruments</a:t>
            </a:r>
          </a:p>
          <a:p>
            <a:r>
              <a:rPr lang="en-US" dirty="0"/>
              <a:t>Maximum 512 </a:t>
            </a:r>
            <a:r>
              <a:rPr lang="en-US" dirty="0" err="1"/>
              <a:t>Colours</a:t>
            </a:r>
            <a:r>
              <a:rPr lang="en-US" dirty="0"/>
              <a:t> at Once</a:t>
            </a:r>
          </a:p>
          <a:p>
            <a:r>
              <a:rPr lang="en-US" dirty="0"/>
              <a:t>512K of Ram later 1MB</a:t>
            </a:r>
          </a:p>
        </p:txBody>
      </p:sp>
    </p:spTree>
    <p:extLst>
      <p:ext uri="{BB962C8B-B14F-4D97-AF65-F5344CB8AC3E}">
        <p14:creationId xmlns:p14="http://schemas.microsoft.com/office/powerpoint/2010/main" val="30125162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 IIGS (1986)</a:t>
            </a:r>
          </a:p>
        </p:txBody>
      </p:sp>
      <p:pic>
        <p:nvPicPr>
          <p:cNvPr id="4" name="Content Placeholder 3" descr="appleiig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869" r="-19869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1180949" y="6170731"/>
            <a:ext cx="7152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www.oldcomputers.net</a:t>
            </a:r>
            <a:r>
              <a:rPr lang="en-US" sz="1400" dirty="0"/>
              <a:t>/</a:t>
            </a:r>
            <a:r>
              <a:rPr lang="en-US" sz="1400" dirty="0" err="1"/>
              <a:t>pics</a:t>
            </a:r>
            <a:r>
              <a:rPr lang="en-US" sz="1400" dirty="0"/>
              <a:t>/</a:t>
            </a:r>
            <a:r>
              <a:rPr lang="en-US" sz="1400" dirty="0" err="1"/>
              <a:t>appleiigs.jpg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82255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 </a:t>
            </a:r>
            <a:r>
              <a:rPr lang="en-US" dirty="0" err="1"/>
              <a:t>IIgs</a:t>
            </a:r>
            <a:r>
              <a:rPr lang="en-US" dirty="0"/>
              <a:t> (1986)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dirty="0" err="1"/>
              <a:t>Ensoniq</a:t>
            </a:r>
            <a:r>
              <a:rPr lang="en-US" dirty="0"/>
              <a:t> Sound Chip used in Keyboards</a:t>
            </a:r>
          </a:p>
          <a:p>
            <a:r>
              <a:rPr lang="en-US" dirty="0"/>
              <a:t>4096 </a:t>
            </a:r>
            <a:r>
              <a:rPr lang="en-US" dirty="0" err="1"/>
              <a:t>Colours</a:t>
            </a:r>
            <a:r>
              <a:rPr lang="en-US" dirty="0"/>
              <a:t> Max</a:t>
            </a:r>
          </a:p>
          <a:p>
            <a:r>
              <a:rPr lang="en-US" dirty="0"/>
              <a:t>Z80 Processor</a:t>
            </a:r>
          </a:p>
          <a:p>
            <a:r>
              <a:rPr lang="en-US" dirty="0"/>
              <a:t>2.8Mhz</a:t>
            </a:r>
          </a:p>
          <a:p>
            <a:r>
              <a:rPr lang="en-US" dirty="0"/>
              <a:t>256k ram later 1MB</a:t>
            </a:r>
          </a:p>
        </p:txBody>
      </p:sp>
    </p:spTree>
    <p:extLst>
      <p:ext uri="{BB962C8B-B14F-4D97-AF65-F5344CB8AC3E}">
        <p14:creationId xmlns:p14="http://schemas.microsoft.com/office/powerpoint/2010/main" val="37345555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 to late 80’s Multimedia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and 3D Animation</a:t>
            </a:r>
          </a:p>
          <a:p>
            <a:r>
              <a:rPr lang="en-US" dirty="0"/>
              <a:t>Photographic Editing software</a:t>
            </a:r>
          </a:p>
          <a:p>
            <a:r>
              <a:rPr lang="en-US" dirty="0"/>
              <a:t>Devices capable of digitizing images</a:t>
            </a:r>
          </a:p>
          <a:p>
            <a:r>
              <a:rPr lang="en-US" dirty="0"/>
              <a:t>MIDI Music Software</a:t>
            </a:r>
          </a:p>
          <a:p>
            <a:r>
              <a:rPr lang="en-US" dirty="0"/>
              <a:t>Some video editing</a:t>
            </a:r>
          </a:p>
          <a:p>
            <a:r>
              <a:rPr lang="en-US" dirty="0"/>
              <a:t>Digitized speech, digital music, digitized images in games</a:t>
            </a:r>
          </a:p>
        </p:txBody>
      </p:sp>
    </p:spTree>
    <p:extLst>
      <p:ext uri="{BB962C8B-B14F-4D97-AF65-F5344CB8AC3E}">
        <p14:creationId xmlns:p14="http://schemas.microsoft.com/office/powerpoint/2010/main" val="35295236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Digitized Image Apple II (1983)</a:t>
            </a:r>
          </a:p>
        </p:txBody>
      </p:sp>
      <p:pic>
        <p:nvPicPr>
          <p:cNvPr id="4" name="Content Placeholder 3" descr="dyla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509" r="-79509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1448334" y="6126163"/>
            <a:ext cx="672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/>
              <a:t>http://www.sturejohannesson.com/charlotte/dylan.jpg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2581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Disruptive 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  <a:p>
            <a:r>
              <a:rPr lang="en-US" dirty="0">
                <a:hlinkClick r:id="rId2"/>
              </a:rPr>
              <a:t>https://www.youtube.com/watch?v=WxwR_TTuKdc&amp;feature=youtu.be</a:t>
            </a:r>
            <a:endParaRPr lang="en-US" dirty="0"/>
          </a:p>
          <a:p>
            <a:r>
              <a:rPr lang="pl-PL" dirty="0">
                <a:hlinkClick r:id="rId3"/>
              </a:rPr>
              <a:t>https://www.youtube.com/watch?v=qDrMAzCHFUU</a:t>
            </a:r>
            <a:endParaRPr lang="pl-PL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35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Digitized Image Amiga (1985)</a:t>
            </a:r>
          </a:p>
        </p:txBody>
      </p:sp>
      <p:pic>
        <p:nvPicPr>
          <p:cNvPr id="4" name="Content Placeholder 3" descr="06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10" r="-10610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1158666" y="6328748"/>
            <a:ext cx="7598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http://</a:t>
            </a:r>
            <a:r>
              <a:rPr lang="pl-PL" sz="1400" dirty="0" err="1"/>
              <a:t>amiga.filfre.net</a:t>
            </a:r>
            <a:r>
              <a:rPr lang="pl-PL" sz="1400" dirty="0"/>
              <a:t>/</a:t>
            </a:r>
            <a:r>
              <a:rPr lang="pl-PL" sz="1400" dirty="0" err="1"/>
              <a:t>wp-content</a:t>
            </a:r>
            <a:r>
              <a:rPr lang="pl-PL" sz="1400" dirty="0"/>
              <a:t>/</a:t>
            </a:r>
            <a:r>
              <a:rPr lang="pl-PL" sz="1400" dirty="0" err="1"/>
              <a:t>uploads</a:t>
            </a:r>
            <a:r>
              <a:rPr lang="pl-PL" sz="1400" dirty="0"/>
              <a:t>/2011/10/066.png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31171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Graphics Apple II (1983)</a:t>
            </a:r>
          </a:p>
        </p:txBody>
      </p:sp>
      <p:pic>
        <p:nvPicPr>
          <p:cNvPr id="4" name="Content Placeholder 3" descr="p10p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50" r="-145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306677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Graphics Amiga (1985)</a:t>
            </a:r>
          </a:p>
        </p:txBody>
      </p:sp>
      <p:pic>
        <p:nvPicPr>
          <p:cNvPr id="4" name="Content Placeholder 3" descr="amiga0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0" r="-1140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613174" y="6351033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meatfighter.com</a:t>
            </a:r>
            <a:r>
              <a:rPr lang="en-US" sz="1400" dirty="0"/>
              <a:t>/juggler/amiga00.png</a:t>
            </a:r>
          </a:p>
        </p:txBody>
      </p:sp>
    </p:spTree>
    <p:extLst>
      <p:ext uri="{BB962C8B-B14F-4D97-AF65-F5344CB8AC3E}">
        <p14:creationId xmlns:p14="http://schemas.microsoft.com/office/powerpoint/2010/main" val="27472288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Digital Photography: Digital Photography as Art (1985)</a:t>
            </a:r>
          </a:p>
        </p:txBody>
      </p:sp>
      <p:pic>
        <p:nvPicPr>
          <p:cNvPr id="4" name="Content Placeholder 3" descr="aworld1cove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45" r="-8845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1069539" y="6261897"/>
            <a:ext cx="8040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http://</a:t>
            </a:r>
            <a:r>
              <a:rPr lang="pl-PL" sz="1400" dirty="0" err="1"/>
              <a:t>www.randelshofer.ch</a:t>
            </a:r>
            <a:r>
              <a:rPr lang="pl-PL" sz="1400" dirty="0"/>
              <a:t>/</a:t>
            </a:r>
            <a:r>
              <a:rPr lang="pl-PL" sz="1400" dirty="0" err="1"/>
              <a:t>animations</a:t>
            </a:r>
            <a:r>
              <a:rPr lang="pl-PL" sz="1400" dirty="0"/>
              <a:t>/</a:t>
            </a:r>
            <a:r>
              <a:rPr lang="pl-PL" sz="1400" dirty="0" err="1"/>
              <a:t>anims</a:t>
            </a:r>
            <a:r>
              <a:rPr lang="pl-PL" sz="1400" dirty="0"/>
              <a:t>/</a:t>
            </a:r>
            <a:r>
              <a:rPr lang="pl-PL" sz="1400" dirty="0" err="1"/>
              <a:t>jamesalanpatterson</a:t>
            </a:r>
            <a:r>
              <a:rPr lang="pl-PL" sz="1400" dirty="0"/>
              <a:t>/</a:t>
            </a:r>
            <a:r>
              <a:rPr lang="pl-PL" sz="1400" dirty="0" err="1"/>
              <a:t>amiga.emugaming.com</a:t>
            </a:r>
            <a:r>
              <a:rPr lang="pl-PL" sz="1400" dirty="0"/>
              <a:t>/aworld1cover.jpg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259977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Digital Photography: Digital Photography as Art (1985)</a:t>
            </a:r>
          </a:p>
        </p:txBody>
      </p:sp>
      <p:pic>
        <p:nvPicPr>
          <p:cNvPr id="4" name="Content Placeholder 3" descr="andy-warhol-amiga-computer-painting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32" r="-16632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757590" y="6126163"/>
            <a:ext cx="7929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http://</a:t>
            </a:r>
            <a:r>
              <a:rPr lang="pl-PL" sz="1400" dirty="0" err="1"/>
              <a:t>www.computerhistory.org</a:t>
            </a:r>
            <a:r>
              <a:rPr lang="pl-PL" sz="1400" dirty="0"/>
              <a:t>/</a:t>
            </a:r>
            <a:r>
              <a:rPr lang="pl-PL" sz="1400" dirty="0" err="1"/>
              <a:t>atchm</a:t>
            </a:r>
            <a:r>
              <a:rPr lang="pl-PL" sz="1400" dirty="0"/>
              <a:t>/</a:t>
            </a:r>
            <a:r>
              <a:rPr lang="pl-PL" sz="1400" dirty="0" err="1"/>
              <a:t>wp-content</a:t>
            </a:r>
            <a:r>
              <a:rPr lang="pl-PL" sz="1400" dirty="0"/>
              <a:t>/</a:t>
            </a:r>
            <a:r>
              <a:rPr lang="pl-PL" sz="1400" dirty="0" err="1"/>
              <a:t>uploads</a:t>
            </a:r>
            <a:r>
              <a:rPr lang="pl-PL" sz="1400" dirty="0"/>
              <a:t>/2013/06/</a:t>
            </a:r>
            <a:r>
              <a:rPr lang="pl-PL" sz="1400" dirty="0" err="1"/>
              <a:t>andy-warhol-amiga-computer-painting.jpg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85809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Digital Photography: Digital Photography as Art (1985)</a:t>
            </a:r>
          </a:p>
        </p:txBody>
      </p:sp>
      <p:pic>
        <p:nvPicPr>
          <p:cNvPr id="5" name="Content Placeholder 4" descr="andy-warhol-marilyn-prin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1403770" y="6215299"/>
            <a:ext cx="7283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https</a:t>
            </a:r>
            <a:r>
              <a:rPr lang="it-IT" sz="1400" dirty="0"/>
              <a:t>://s-media-cache-ak0.pinimg.com/736x/e1/cd/63/e1cd63b3692582fb4369c33a177515d1.jpg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437465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 IIGS (1987)</a:t>
            </a:r>
          </a:p>
        </p:txBody>
      </p:sp>
      <p:pic>
        <p:nvPicPr>
          <p:cNvPr id="4" name="Content Placeholder 3" descr="deluxe_paint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22" r="-6822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757590" y="6373316"/>
            <a:ext cx="7929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http://www.whatisthe2gs.apple2.org.za/files/</a:t>
            </a:r>
            <a:r>
              <a:rPr lang="en-US" sz="1400" dirty="0" err="1"/>
              <a:t>DeluxePaintII</a:t>
            </a:r>
            <a:r>
              <a:rPr lang="en-US" sz="1400" dirty="0"/>
              <a:t>/ScreenGrab_1/</a:t>
            </a:r>
            <a:r>
              <a:rPr lang="en-US" sz="1400" dirty="0" err="1"/>
              <a:t>deluxe_paint.gif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770039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Atari ST (1987)</a:t>
            </a:r>
          </a:p>
        </p:txBody>
      </p:sp>
      <p:pic>
        <p:nvPicPr>
          <p:cNvPr id="4" name="Content Placeholder 3" descr="art-8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195" r="-29195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1648872" y="6172759"/>
            <a:ext cx="7197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/>
              <a:t>www.atarimagazines.com</a:t>
            </a:r>
            <a:r>
              <a:rPr lang="pl-PL" sz="1400" dirty="0"/>
              <a:t>/startv2n4/art-8.jpg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035065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Amiga 1000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Juggler Demo – 3D (1985)</a:t>
            </a:r>
          </a:p>
          <a:p>
            <a:r>
              <a:rPr lang="pl-PL" dirty="0">
                <a:hlinkClick r:id="rId2"/>
              </a:rPr>
              <a:t>http://www.youtube.com/watch?v=g03rcG7F4PU</a:t>
            </a:r>
            <a:endParaRPr lang="pl-PL" dirty="0"/>
          </a:p>
          <a:p>
            <a:r>
              <a:rPr lang="en-US" dirty="0" err="1"/>
              <a:t>Newtek</a:t>
            </a:r>
            <a:r>
              <a:rPr lang="en-US" dirty="0"/>
              <a:t> Demo – Digitized Images (1987)</a:t>
            </a:r>
          </a:p>
          <a:p>
            <a:r>
              <a:rPr lang="pl-PL" dirty="0">
                <a:hlinkClick r:id="rId3"/>
              </a:rPr>
              <a:t>http://www.youtube.com/watch?v=PXqmTZMtAj8</a:t>
            </a:r>
            <a:endParaRPr lang="pl-PL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210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Amiga 1000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Amiga Mandala – Amiga AR (1989)</a:t>
            </a:r>
          </a:p>
          <a:p>
            <a:r>
              <a:rPr lang="pl-PL" dirty="0">
                <a:hlinkClick r:id="rId2"/>
              </a:rPr>
              <a:t>http://www.youtube.com/watch?v=WO-Rwft6h2o</a:t>
            </a:r>
            <a:endParaRPr lang="pl-PL" dirty="0"/>
          </a:p>
          <a:p>
            <a:r>
              <a:rPr lang="en-US" dirty="0"/>
              <a:t>Dragon’s Lair – Ported from Laserdisc (1988)</a:t>
            </a:r>
          </a:p>
          <a:p>
            <a:r>
              <a:rPr lang="pl-PL" dirty="0">
                <a:hlinkClick r:id="rId3"/>
              </a:rPr>
              <a:t>http://www.youtube.com/watch?v=dSE5LFdOtQI</a:t>
            </a:r>
            <a:endParaRPr lang="pl-PL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29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Innovator’s Dilemma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Christensen (1997) - Innovator's dilemma" being ahead of their time in an embryonic market that was not quite ready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566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Amiga 1000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Defender of the Crown – Amiga </a:t>
            </a:r>
            <a:r>
              <a:rPr lang="en-US" dirty="0" err="1"/>
              <a:t>vs</a:t>
            </a:r>
            <a:r>
              <a:rPr lang="en-US" dirty="0"/>
              <a:t> PC</a:t>
            </a:r>
          </a:p>
          <a:p>
            <a:r>
              <a:rPr lang="pl-PL" dirty="0">
                <a:hlinkClick r:id="rId2"/>
              </a:rPr>
              <a:t>https://www.youtube.com/watch?v=bdrjMcwZ0wk</a:t>
            </a:r>
            <a:endParaRPr lang="pl-PL" dirty="0"/>
          </a:p>
          <a:p>
            <a:r>
              <a:rPr lang="pl-PL" dirty="0" err="1"/>
              <a:t>Shadow</a:t>
            </a:r>
            <a:r>
              <a:rPr lang="pl-PL" dirty="0"/>
              <a:t> of the </a:t>
            </a:r>
            <a:r>
              <a:rPr lang="pl-PL" dirty="0" err="1"/>
              <a:t>Beast</a:t>
            </a:r>
            <a:endParaRPr lang="pl-PL" dirty="0"/>
          </a:p>
          <a:p>
            <a:r>
              <a:rPr lang="pl-PL" dirty="0">
                <a:hlinkClick r:id="rId3"/>
              </a:rPr>
              <a:t>https://www.youtube.com/watch?v=w6Osnolfxqw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672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Atari 2600 Pitfall (1982)</a:t>
            </a:r>
          </a:p>
        </p:txBody>
      </p:sp>
      <p:pic>
        <p:nvPicPr>
          <p:cNvPr id="4" name="Content Placeholder 3" descr="pitfall-the-mayan-adventure-review-20090413101720509_640w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41" r="-13641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1158667" y="6193015"/>
            <a:ext cx="7687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andafter.org</a:t>
            </a:r>
            <a:r>
              <a:rPr lang="en-US" sz="1400" dirty="0"/>
              <a:t>/images/album/screenshot/pitfall-the-mayan-adventure-review-20090413101720509_640w.jpg</a:t>
            </a:r>
          </a:p>
        </p:txBody>
      </p:sp>
    </p:spTree>
    <p:extLst>
      <p:ext uri="{BB962C8B-B14F-4D97-AF65-F5344CB8AC3E}">
        <p14:creationId xmlns:p14="http://schemas.microsoft.com/office/powerpoint/2010/main" val="38758415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Atari 2600 </a:t>
            </a:r>
            <a:r>
              <a:rPr lang="en-US" dirty="0" err="1"/>
              <a:t>Galaxian</a:t>
            </a:r>
            <a:r>
              <a:rPr lang="en-US" dirty="0"/>
              <a:t> (1983)</a:t>
            </a:r>
          </a:p>
        </p:txBody>
      </p:sp>
      <p:pic>
        <p:nvPicPr>
          <p:cNvPr id="4" name="Content Placeholder 3" descr="galaxian2600Scree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09" r="-10509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1180949" y="6417885"/>
            <a:ext cx="7107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http://www.8-bitcentral.com/images/reviews/atari2600/galaxian2600Screen.jpg</a:t>
            </a:r>
          </a:p>
        </p:txBody>
      </p:sp>
    </p:spTree>
    <p:extLst>
      <p:ext uri="{BB962C8B-B14F-4D97-AF65-F5344CB8AC3E}">
        <p14:creationId xmlns:p14="http://schemas.microsoft.com/office/powerpoint/2010/main" val="21087484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Atari ST </a:t>
            </a:r>
            <a:r>
              <a:rPr lang="en-US" dirty="0" err="1"/>
              <a:t>Goldrunner</a:t>
            </a:r>
            <a:r>
              <a:rPr lang="en-US" dirty="0"/>
              <a:t> (1987)</a:t>
            </a:r>
          </a:p>
        </p:txBody>
      </p:sp>
      <p:pic>
        <p:nvPicPr>
          <p:cNvPr id="8" name="Content Placeholder 7" descr="Goldrunner - Ingame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22" r="-6822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935846" y="6351033"/>
            <a:ext cx="7750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www.vgmuseum.com</a:t>
            </a:r>
            <a:r>
              <a:rPr lang="en-US" sz="1400" dirty="0"/>
              <a:t>/</a:t>
            </a:r>
            <a:r>
              <a:rPr lang="en-US" sz="1400" dirty="0" err="1"/>
              <a:t>pics</a:t>
            </a:r>
            <a:r>
              <a:rPr lang="en-US" sz="1400" dirty="0"/>
              <a:t>/Goldrunner%20-%20Ingame.gif</a:t>
            </a:r>
          </a:p>
        </p:txBody>
      </p:sp>
    </p:spTree>
    <p:extLst>
      <p:ext uri="{BB962C8B-B14F-4D97-AF65-F5344CB8AC3E}">
        <p14:creationId xmlns:p14="http://schemas.microsoft.com/office/powerpoint/2010/main" val="2797913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Atari 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Goldrunner</a:t>
            </a:r>
            <a:r>
              <a:rPr lang="en-US" dirty="0"/>
              <a:t> (1987)</a:t>
            </a:r>
          </a:p>
          <a:p>
            <a:r>
              <a:rPr lang="pl-PL" dirty="0">
                <a:hlinkClick r:id="rId2"/>
              </a:rPr>
              <a:t>http://www.youtube.com/watch?v=f9wjzGOOCag</a:t>
            </a:r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5968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Multimedia: Early 90’s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Commodore went bankrupt</a:t>
            </a:r>
          </a:p>
          <a:p>
            <a:r>
              <a:rPr lang="en-US" dirty="0"/>
              <a:t>Atari stopped making computers and game systems</a:t>
            </a:r>
          </a:p>
          <a:p>
            <a:r>
              <a:rPr lang="en-US" dirty="0"/>
              <a:t>Apple shut down the </a:t>
            </a:r>
            <a:r>
              <a:rPr lang="en-US" dirty="0" err="1"/>
              <a:t>IIgs</a:t>
            </a:r>
            <a:r>
              <a:rPr lang="en-US" dirty="0"/>
              <a:t> line</a:t>
            </a:r>
          </a:p>
          <a:p>
            <a:r>
              <a:rPr lang="en-US" dirty="0"/>
              <a:t>IBM and Microsoft started to mainstream multimedia</a:t>
            </a:r>
          </a:p>
          <a:p>
            <a:r>
              <a:rPr lang="en-US" dirty="0"/>
              <a:t>Apple standardized </a:t>
            </a:r>
            <a:r>
              <a:rPr lang="en-US" dirty="0" err="1"/>
              <a:t>Quicktime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363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Very Complex. No clear answer.</a:t>
            </a:r>
          </a:p>
          <a:p>
            <a:pPr marL="514350" indent="-514350">
              <a:buAutoNum type="arabicPeriod"/>
            </a:pPr>
            <a:r>
              <a:rPr lang="en-US" dirty="0"/>
              <a:t>The Amiga was too far ahead for it’s time</a:t>
            </a:r>
          </a:p>
          <a:p>
            <a:pPr marL="514350" indent="-514350">
              <a:buAutoNum type="arabicPeriod"/>
            </a:pPr>
            <a:r>
              <a:rPr lang="en-US" dirty="0"/>
              <a:t>The Amiga was not marketed properly</a:t>
            </a:r>
          </a:p>
          <a:p>
            <a:pPr marL="514350" indent="-514350">
              <a:buAutoNum type="arabicPeriod"/>
            </a:pPr>
            <a:r>
              <a:rPr lang="en-US" dirty="0"/>
              <a:t>Amiga, Atari, </a:t>
            </a:r>
            <a:r>
              <a:rPr lang="en-US" dirty="0" err="1"/>
              <a:t>IIgs</a:t>
            </a:r>
            <a:r>
              <a:rPr lang="en-US" dirty="0"/>
              <a:t> lacked mainstream popular support</a:t>
            </a:r>
          </a:p>
          <a:p>
            <a:pPr marL="514350" indent="-514350">
              <a:buAutoNum type="arabicPeriod"/>
            </a:pPr>
            <a:r>
              <a:rPr lang="en-US" dirty="0"/>
              <a:t>Multimedia machines were seen as game computers</a:t>
            </a:r>
          </a:p>
          <a:p>
            <a:pPr marL="514350" indent="-514350">
              <a:buAutoNum type="arabicPeriod"/>
            </a:pPr>
            <a:r>
              <a:rPr lang="en-US" dirty="0"/>
              <a:t>People bought computers for work not for multimedia</a:t>
            </a:r>
          </a:p>
        </p:txBody>
      </p:sp>
    </p:spTree>
    <p:extLst>
      <p:ext uri="{BB962C8B-B14F-4D97-AF65-F5344CB8AC3E}">
        <p14:creationId xmlns:p14="http://schemas.microsoft.com/office/powerpoint/2010/main" val="33706964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4325"/>
            <a:ext cx="8229600" cy="4525963"/>
          </a:xfrm>
        </p:spPr>
        <p:txBody>
          <a:bodyPr/>
          <a:lstStyle/>
          <a:p>
            <a:r>
              <a:rPr lang="en-US" dirty="0"/>
              <a:t>IBM introduced VGA graphics standard in 1987</a:t>
            </a:r>
          </a:p>
          <a:p>
            <a:r>
              <a:rPr lang="en-US" dirty="0"/>
              <a:t>PC’s became cheaper and were faster</a:t>
            </a:r>
          </a:p>
          <a:p>
            <a:r>
              <a:rPr lang="en-US" dirty="0"/>
              <a:t>PC clones dominated the market</a:t>
            </a:r>
          </a:p>
          <a:p>
            <a:r>
              <a:rPr lang="en-US" dirty="0"/>
              <a:t>PC’s had upgradable graphics cards – rise of 3D imaging</a:t>
            </a:r>
          </a:p>
          <a:p>
            <a:r>
              <a:rPr lang="en-US" dirty="0"/>
              <a:t>Windows 95 standardized PC’s</a:t>
            </a:r>
          </a:p>
          <a:p>
            <a:r>
              <a:rPr lang="en-US" dirty="0"/>
              <a:t>Mac’s went </a:t>
            </a:r>
            <a:r>
              <a:rPr lang="en-US" dirty="0" err="1"/>
              <a:t>colour</a:t>
            </a:r>
            <a:r>
              <a:rPr lang="en-US" dirty="0"/>
              <a:t> in 1987</a:t>
            </a:r>
          </a:p>
        </p:txBody>
      </p:sp>
    </p:spTree>
    <p:extLst>
      <p:ext uri="{BB962C8B-B14F-4D97-AF65-F5344CB8AC3E}">
        <p14:creationId xmlns:p14="http://schemas.microsoft.com/office/powerpoint/2010/main" val="19913219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reality, Innovation can be defined in different ways</a:t>
            </a:r>
          </a:p>
          <a:p>
            <a:r>
              <a:rPr lang="en-US" dirty="0"/>
              <a:t>But consider the value </a:t>
            </a:r>
          </a:p>
          <a:p>
            <a:r>
              <a:rPr lang="en-US" dirty="0"/>
              <a:t>Product Value</a:t>
            </a:r>
          </a:p>
          <a:p>
            <a:r>
              <a:rPr lang="en-US" dirty="0"/>
              <a:t>Business Value</a:t>
            </a:r>
          </a:p>
          <a:p>
            <a:r>
              <a:rPr lang="en-US" dirty="0"/>
              <a:t>I would argue however that Innovation in Gaming in the 80’s was focused on creating new things and not specifically on creating new value</a:t>
            </a:r>
          </a:p>
        </p:txBody>
      </p:sp>
    </p:spTree>
    <p:extLst>
      <p:ext uri="{BB962C8B-B14F-4D97-AF65-F5344CB8AC3E}">
        <p14:creationId xmlns:p14="http://schemas.microsoft.com/office/powerpoint/2010/main" val="30275483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 Myth Xerox </a:t>
            </a:r>
            <a:r>
              <a:rPr lang="en-US" dirty="0" err="1"/>
              <a:t>Parc</a:t>
            </a:r>
            <a:r>
              <a:rPr lang="en-US" dirty="0"/>
              <a:t>, Apple, and the truth about innovation</a:t>
            </a:r>
          </a:p>
          <a:p>
            <a:r>
              <a:rPr lang="pl-PL" dirty="0">
                <a:hlinkClick r:id="rId2"/>
              </a:rPr>
              <a:t>http://www.newyorker.com/magazine/2011/05/16/creation-myth</a:t>
            </a:r>
            <a:endParaRPr lang="pl-PL" dirty="0"/>
          </a:p>
          <a:p>
            <a:r>
              <a:rPr lang="en-US" dirty="0"/>
              <a:t>Fumbling the Future: How Xerox invented, then ignored, the first personal computer</a:t>
            </a:r>
          </a:p>
          <a:p>
            <a:r>
              <a:rPr lang="en-US" dirty="0">
                <a:hlinkClick r:id="rId3"/>
              </a:rPr>
              <a:t>http://www.amazon.com/Fumbling-Future-Invented-Personal-Computer/dp/1583482660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79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Gartner Hype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“Gartner Hype Cycle methodology gives you a view of how a technology or application will evolve over time..”</a:t>
            </a:r>
          </a:p>
          <a:p>
            <a:r>
              <a:rPr lang="en-US" dirty="0"/>
              <a:t>“Hype Cycles provide a graphic representation of the maturity and adoption of technologies and applications, and how they are potentially relevant to solving real business problems and exploiting new opportunities”.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26163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www.gartner.com</a:t>
            </a:r>
            <a:r>
              <a:rPr lang="en-US" sz="1200" dirty="0"/>
              <a:t>/en/research/methodologies/</a:t>
            </a:r>
            <a:r>
              <a:rPr lang="en-US" sz="1200" dirty="0" err="1"/>
              <a:t>gartner</a:t>
            </a:r>
            <a:r>
              <a:rPr lang="en-US" sz="1200" dirty="0"/>
              <a:t>-hype-cycle</a:t>
            </a:r>
          </a:p>
        </p:txBody>
      </p:sp>
    </p:spTree>
    <p:extLst>
      <p:ext uri="{BB962C8B-B14F-4D97-AF65-F5344CB8AC3E}">
        <p14:creationId xmlns:p14="http://schemas.microsoft.com/office/powerpoint/2010/main" val="29374348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Future Was Here: The Commodore Amiga</a:t>
            </a:r>
          </a:p>
          <a:p>
            <a:r>
              <a:rPr lang="pl-PL" dirty="0">
                <a:hlinkClick r:id="rId2"/>
              </a:rPr>
              <a:t>http://www.amazon.com/The-Future-Was-Here-Commodore/dp/0262017202</a:t>
            </a:r>
            <a:endParaRPr lang="pl-PL" dirty="0"/>
          </a:p>
          <a:p>
            <a:r>
              <a:rPr lang="pl-PL" dirty="0" err="1"/>
              <a:t>Dealers</a:t>
            </a:r>
            <a:r>
              <a:rPr lang="pl-PL" dirty="0"/>
              <a:t> of </a:t>
            </a:r>
            <a:r>
              <a:rPr lang="pl-PL" dirty="0" err="1"/>
              <a:t>Lightning</a:t>
            </a:r>
            <a:r>
              <a:rPr lang="pl-PL" dirty="0"/>
              <a:t>: Xerox </a:t>
            </a:r>
            <a:r>
              <a:rPr lang="pl-PL" dirty="0" err="1"/>
              <a:t>Parc</a:t>
            </a:r>
            <a:r>
              <a:rPr lang="pl-PL" dirty="0"/>
              <a:t> and the </a:t>
            </a:r>
            <a:r>
              <a:rPr lang="pl-PL" dirty="0" err="1"/>
              <a:t>Dawn</a:t>
            </a:r>
            <a:r>
              <a:rPr lang="pl-PL" dirty="0"/>
              <a:t> of the </a:t>
            </a:r>
            <a:r>
              <a:rPr lang="pl-PL" dirty="0" err="1"/>
              <a:t>Computer</a:t>
            </a:r>
            <a:r>
              <a:rPr lang="pl-PL" dirty="0"/>
              <a:t> Age</a:t>
            </a:r>
          </a:p>
          <a:p>
            <a:r>
              <a:rPr lang="pl-PL" dirty="0">
                <a:hlinkClick r:id="rId3"/>
              </a:rPr>
              <a:t>http://www.amazon.ca/Dealers-Lightning-Xerox-PARC-Computer/dp/0887309895</a:t>
            </a:r>
            <a:endParaRPr lang="pl-PL" dirty="0"/>
          </a:p>
          <a:p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1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Gartner Hype Cycle</a:t>
            </a:r>
          </a:p>
        </p:txBody>
      </p:sp>
      <p:pic>
        <p:nvPicPr>
          <p:cNvPr id="4" name="Content Placeholder 3" descr="researchmethodology-illustration-hype-cycl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27" r="-10527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57200" y="6126163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www.gartner.com</a:t>
            </a:r>
            <a:r>
              <a:rPr lang="en-US" sz="1200" dirty="0"/>
              <a:t>/en/research/methodologies/</a:t>
            </a:r>
            <a:r>
              <a:rPr lang="en-US" sz="1200" dirty="0" err="1"/>
              <a:t>gartner</a:t>
            </a:r>
            <a:r>
              <a:rPr lang="en-US" sz="1200" dirty="0"/>
              <a:t>-hype-cycle</a:t>
            </a:r>
          </a:p>
        </p:txBody>
      </p:sp>
    </p:spTree>
    <p:extLst>
      <p:ext uri="{BB962C8B-B14F-4D97-AF65-F5344CB8AC3E}">
        <p14:creationId xmlns:p14="http://schemas.microsoft.com/office/powerpoint/2010/main" val="57064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Gartner Hype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Innovation Trigger: </a:t>
            </a:r>
            <a:r>
              <a:rPr lang="en-US" b="1" i="1" dirty="0"/>
              <a:t>A potential technology breakthrough kicks things off</a:t>
            </a:r>
            <a:r>
              <a:rPr lang="en-US" b="1" dirty="0"/>
              <a:t>. </a:t>
            </a:r>
            <a:r>
              <a:rPr lang="en-US" dirty="0"/>
              <a:t>Early proof-of-concept stories and media interest trigger significant publicity. Often no usable products exist and commercial viability is unproven.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8785" y="5995978"/>
            <a:ext cx="8328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www.gartner.com</a:t>
            </a:r>
            <a:r>
              <a:rPr lang="en-US" sz="1200" dirty="0"/>
              <a:t>/en/research/methodologies/</a:t>
            </a:r>
            <a:r>
              <a:rPr lang="en-US" sz="1200" dirty="0" err="1"/>
              <a:t>gartner</a:t>
            </a:r>
            <a:r>
              <a:rPr lang="en-US" sz="1200" dirty="0"/>
              <a:t>-hype-cycle</a:t>
            </a:r>
          </a:p>
        </p:txBody>
      </p:sp>
    </p:spTree>
    <p:extLst>
      <p:ext uri="{BB962C8B-B14F-4D97-AF65-F5344CB8AC3E}">
        <p14:creationId xmlns:p14="http://schemas.microsoft.com/office/powerpoint/2010/main" val="666562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2513</Words>
  <Application>Microsoft Office PowerPoint</Application>
  <PresentationFormat>On-screen Show (4:3)</PresentationFormat>
  <Paragraphs>283</Paragraphs>
  <Slides>70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3" baseType="lpstr">
      <vt:lpstr>Arial</vt:lpstr>
      <vt:lpstr>Calibri</vt:lpstr>
      <vt:lpstr>Office Theme</vt:lpstr>
      <vt:lpstr>SFWRENG 4GC3 Sensory Perception, Cognition and Human/Computer Interfaces for Game Design</vt:lpstr>
      <vt:lpstr>Studies in Innovation</vt:lpstr>
      <vt:lpstr>Innovation</vt:lpstr>
      <vt:lpstr>Disruptive Innovation  (Christensen 1997)</vt:lpstr>
      <vt:lpstr>Disruptive Innovation</vt:lpstr>
      <vt:lpstr>Innovator’s Dilemma</vt:lpstr>
      <vt:lpstr>Gartner Hype Cycle</vt:lpstr>
      <vt:lpstr>Gartner Hype Cycle</vt:lpstr>
      <vt:lpstr>Gartner Hype Cycle</vt:lpstr>
      <vt:lpstr>Gartner Hype Cycle</vt:lpstr>
      <vt:lpstr>Gartner Hype Cycle</vt:lpstr>
      <vt:lpstr>Gartner Hype Cycle</vt:lpstr>
      <vt:lpstr>Gartner Hype Cycle</vt:lpstr>
      <vt:lpstr>Gartner Hype Cycle</vt:lpstr>
      <vt:lpstr>MIT – Sloan – 12 Different Ways for Companies to Innovate</vt:lpstr>
      <vt:lpstr>NeXT Computer</vt:lpstr>
      <vt:lpstr>Case Study: Next Computers</vt:lpstr>
      <vt:lpstr>Case Study: Next</vt:lpstr>
      <vt:lpstr>Defining Business Innovation</vt:lpstr>
      <vt:lpstr>3 Important Characterizations</vt:lpstr>
      <vt:lpstr>3 Important Characterizations</vt:lpstr>
      <vt:lpstr>3 Important Characterizations</vt:lpstr>
      <vt:lpstr>Innovation Radar</vt:lpstr>
      <vt:lpstr>Innovation Radar</vt:lpstr>
      <vt:lpstr>Innovation Radar</vt:lpstr>
      <vt:lpstr>Innovation Radar</vt:lpstr>
      <vt:lpstr>Innovation Radar: Apple Computer</vt:lpstr>
      <vt:lpstr>Innovation Radar: Apple Computer</vt:lpstr>
      <vt:lpstr>Xerox Parc</vt:lpstr>
      <vt:lpstr>Xerox Palo Alto</vt:lpstr>
      <vt:lpstr>Xerox Palo Alto</vt:lpstr>
      <vt:lpstr>Xerox Palo Alto: Analysis</vt:lpstr>
      <vt:lpstr>Xerox Star</vt:lpstr>
      <vt:lpstr>Xerox Star - 1981</vt:lpstr>
      <vt:lpstr>Xerox Star</vt:lpstr>
      <vt:lpstr>Apple Mac </vt:lpstr>
      <vt:lpstr>Apple Mac</vt:lpstr>
      <vt:lpstr>Apple Mac and MIT/Sloan Model</vt:lpstr>
      <vt:lpstr>Apple Mac and MIT/Sloan Model</vt:lpstr>
      <vt:lpstr>Case Study: Multimedia Computers</vt:lpstr>
      <vt:lpstr>Multimedia Computers of the 1980’s</vt:lpstr>
      <vt:lpstr>Amiga (1985)</vt:lpstr>
      <vt:lpstr>Amiga (1985)</vt:lpstr>
      <vt:lpstr>Atari ST (1985)</vt:lpstr>
      <vt:lpstr>Atari ST (1985)</vt:lpstr>
      <vt:lpstr>Apple IIGS (1986)</vt:lpstr>
      <vt:lpstr>Apple IIgs (1986)</vt:lpstr>
      <vt:lpstr>Mid to late 80’s Multimedia</vt:lpstr>
      <vt:lpstr>Digitized Image Apple II (1983)</vt:lpstr>
      <vt:lpstr>Digitized Image Amiga (1985)</vt:lpstr>
      <vt:lpstr>Computer Graphics Apple II (1983)</vt:lpstr>
      <vt:lpstr>Computer Graphics Amiga (1985)</vt:lpstr>
      <vt:lpstr>Digital Photography: Digital Photography as Art (1985)</vt:lpstr>
      <vt:lpstr>Digital Photography: Digital Photography as Art (1985)</vt:lpstr>
      <vt:lpstr>Digital Photography: Digital Photography as Art (1985)</vt:lpstr>
      <vt:lpstr>Apple IIGS (1987)</vt:lpstr>
      <vt:lpstr>Atari ST (1987)</vt:lpstr>
      <vt:lpstr>Amiga 1000</vt:lpstr>
      <vt:lpstr>Amiga 1000</vt:lpstr>
      <vt:lpstr>Amiga 1000</vt:lpstr>
      <vt:lpstr>Atari 2600 Pitfall (1982)</vt:lpstr>
      <vt:lpstr>Atari 2600 Galaxian (1983)</vt:lpstr>
      <vt:lpstr>Atari ST Goldrunner (1987)</vt:lpstr>
      <vt:lpstr>Atari ST</vt:lpstr>
      <vt:lpstr>Multimedia: Early 90’s</vt:lpstr>
      <vt:lpstr>What Happened?</vt:lpstr>
      <vt:lpstr>What Happened?</vt:lpstr>
      <vt:lpstr>Innovation</vt:lpstr>
      <vt:lpstr>Further Reading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Edit Machine</dc:creator>
  <cp:lastModifiedBy>Danny Papagiannis</cp:lastModifiedBy>
  <cp:revision>57</cp:revision>
  <dcterms:created xsi:type="dcterms:W3CDTF">2016-01-17T00:46:01Z</dcterms:created>
  <dcterms:modified xsi:type="dcterms:W3CDTF">2021-11-29T18:33:06Z</dcterms:modified>
</cp:coreProperties>
</file>