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4735-65CB-FF44-8DF3-75C325F71796}" type="datetimeFigureOut">
              <a:rPr lang="en-US" smtClean="0"/>
              <a:t>18-10-01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3412-5E2D-AB42-942A-C2C174A68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258AAF-3716-A841-89D9-E92BE6C67F14}" type="datetime3">
              <a:rPr lang="en-AU">
                <a:latin typeface="Times New Roman" charset="0"/>
              </a:rPr>
              <a:pPr/>
              <a:t>1 October 2018</a:t>
            </a:fld>
            <a:endParaRPr lang="en-AU">
              <a:latin typeface="Times New Roman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8F65B2-6C50-1846-A360-3631B2582A1B}" type="slidenum">
              <a:rPr lang="en-AU">
                <a:latin typeface="Times New Roman" charset="0"/>
              </a:rPr>
              <a:pPr/>
              <a:t>3</a:t>
            </a:fld>
            <a:endParaRPr lang="en-AU">
              <a:latin typeface="Times New Roman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9D9BFA-7B71-D143-9071-28D100828D8F}" type="datetime3">
              <a:rPr lang="en-AU">
                <a:latin typeface="Times New Roman" charset="0"/>
              </a:rPr>
              <a:pPr/>
              <a:t>1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A84C2-E00D-4949-A868-AB375B37D098}" type="slidenum">
              <a:rPr lang="en-AU">
                <a:latin typeface="Times New Roman" charset="0"/>
              </a:rPr>
              <a:pPr/>
              <a:t>4</a:t>
            </a:fld>
            <a:endParaRPr lang="en-AU">
              <a:latin typeface="Times New Roman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594334-BBE4-8442-8B3D-ABC652AAA5AC}" type="datetime3">
              <a:rPr lang="en-AU">
                <a:latin typeface="Times New Roman" charset="0"/>
              </a:rPr>
              <a:pPr/>
              <a:t>1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FD2A84-6596-ED46-85D5-2DAEEC5E6DB2}" type="slidenum">
              <a:rPr lang="en-AU">
                <a:latin typeface="Times New Roman" charset="0"/>
              </a:rPr>
              <a:pPr/>
              <a:t>5</a:t>
            </a:fld>
            <a:endParaRPr lang="en-AU">
              <a:latin typeface="Times New Roman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285205-F5B7-B840-A4B6-0C87AE66DD22}" type="datetime3">
              <a:rPr lang="en-AU">
                <a:latin typeface="Times New Roman" charset="0"/>
              </a:rPr>
              <a:pPr/>
              <a:t>1 October 2018</a:t>
            </a:fld>
            <a:endParaRPr lang="en-AU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842F60-884B-DD4B-AC72-42CDADDB1616}" type="slidenum">
              <a:rPr lang="en-AU">
                <a:latin typeface="Times New Roman" charset="0"/>
              </a:rPr>
              <a:pPr/>
              <a:t>6</a:t>
            </a:fld>
            <a:endParaRPr lang="en-AU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3412-5E2D-AB42-942A-C2C174A68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inputs 2^3 = 8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3412-5E2D-AB42-942A-C2C174A68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9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18-10-01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18-10-01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239" y="616240"/>
            <a:ext cx="7725361" cy="3397213"/>
          </a:xfrm>
        </p:spPr>
        <p:txBody>
          <a:bodyPr/>
          <a:lstStyle/>
          <a:p>
            <a:r>
              <a:rPr lang="en-AU" dirty="0" smtClean="0">
                <a:latin typeface="Arial Black" charset="0"/>
              </a:rPr>
              <a:t/>
            </a:r>
            <a:br>
              <a:rPr lang="en-AU" dirty="0" smtClean="0">
                <a:latin typeface="Arial Black" charset="0"/>
              </a:rPr>
            </a:br>
            <a:r>
              <a:rPr lang="en-AU" dirty="0">
                <a:latin typeface="Arial Black" charset="0"/>
              </a:rPr>
              <a:t/>
            </a:r>
            <a:br>
              <a:rPr lang="en-AU" dirty="0">
                <a:latin typeface="Arial Black" charset="0"/>
              </a:rPr>
            </a:br>
            <a:r>
              <a:rPr lang="en-AU" dirty="0" smtClean="0">
                <a:latin typeface="Arial Black" charset="0"/>
              </a:rPr>
              <a:t/>
            </a:r>
            <a:br>
              <a:rPr lang="en-AU" dirty="0" smtClean="0">
                <a:latin typeface="Arial Black" charset="0"/>
              </a:rPr>
            </a:br>
            <a:r>
              <a:rPr lang="en-AU" dirty="0">
                <a:latin typeface="Arial Black" charset="0"/>
              </a:rPr>
              <a:t/>
            </a:r>
            <a:br>
              <a:rPr lang="en-AU" dirty="0">
                <a:latin typeface="Arial Black" charset="0"/>
              </a:rPr>
            </a:br>
            <a:r>
              <a:rPr lang="en-AU" dirty="0" smtClean="0">
                <a:latin typeface="Arial Black" charset="0"/>
              </a:rPr>
              <a:t>Arithmetic </a:t>
            </a:r>
            <a:r>
              <a:rPr lang="en-AU" dirty="0">
                <a:latin typeface="Arial Black" charset="0"/>
              </a:rPr>
              <a:t>for Computers</a:t>
            </a:r>
            <a:br>
              <a:rPr lang="en-AU" dirty="0">
                <a:latin typeface="Arial Black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Logic Blocks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</a:p>
          <a:p>
            <a:pPr lvl="1"/>
            <a:r>
              <a:rPr lang="en-US" dirty="0" smtClean="0"/>
              <a:t>The OR operator + , </a:t>
            </a:r>
            <a:r>
              <a:rPr lang="en-US" dirty="0" err="1" smtClean="0"/>
              <a:t>e.g</a:t>
            </a:r>
            <a:r>
              <a:rPr lang="en-US" dirty="0" smtClean="0"/>
              <a:t>, A + B (logical sum)</a:t>
            </a:r>
          </a:p>
          <a:p>
            <a:pPr lvl="1"/>
            <a:r>
              <a:rPr lang="en-US" dirty="0" smtClean="0"/>
              <a:t>The AND operator . , e.g., A . B (logical product)</a:t>
            </a:r>
          </a:p>
          <a:p>
            <a:pPr lvl="1"/>
            <a:r>
              <a:rPr lang="en-US" dirty="0" smtClean="0"/>
              <a:t>The unary operator NOT </a:t>
            </a:r>
            <a:r>
              <a:rPr lang="en-US" dirty="0" err="1" smtClean="0"/>
              <a:t>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of Boolean Algebra</a:t>
            </a:r>
            <a:endParaRPr lang="en-US" dirty="0"/>
          </a:p>
        </p:txBody>
      </p:sp>
      <p:pic>
        <p:nvPicPr>
          <p:cNvPr id="4" name="Picture 3" descr="Screen Shot 2018-10-01 at 3.0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071"/>
            <a:ext cx="7658100" cy="27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 </a:t>
            </a:r>
            <a:r>
              <a:rPr lang="mr-IN" dirty="0" smtClean="0"/>
              <a:t>–</a:t>
            </a:r>
            <a:r>
              <a:rPr lang="en-US" dirty="0" smtClean="0"/>
              <a:t> imp. of basic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blocks are build form </a:t>
            </a:r>
            <a:r>
              <a:rPr lang="en-US" dirty="0" smtClean="0">
                <a:solidFill>
                  <a:srgbClr val="FF0000"/>
                </a:solidFill>
              </a:rPr>
              <a:t>gates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Gates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mr-IN" dirty="0" smtClean="0">
                <a:solidFill>
                  <a:srgbClr val="0000FF"/>
                </a:solidFill>
              </a:rPr>
              <a:t>–</a:t>
            </a:r>
            <a:r>
              <a:rPr lang="en-US" dirty="0" smtClean="0">
                <a:solidFill>
                  <a:srgbClr val="0000FF"/>
                </a:solidFill>
              </a:rPr>
              <a:t> Are implementations of basic logic functions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 gates </a:t>
            </a:r>
            <a:r>
              <a:rPr lang="mr-IN" dirty="0" smtClean="0"/>
              <a:t>–</a:t>
            </a:r>
            <a:r>
              <a:rPr lang="en-US" dirty="0" smtClean="0"/>
              <a:t> implementation of </a:t>
            </a:r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 function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 smtClean="0"/>
              <a:t> gates </a:t>
            </a:r>
            <a:r>
              <a:rPr lang="mr-IN" dirty="0" smtClean="0"/>
              <a:t>–</a:t>
            </a:r>
            <a:r>
              <a:rPr lang="en-US" dirty="0" smtClean="0"/>
              <a:t> implementation of </a:t>
            </a:r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 smtClean="0"/>
              <a:t> functions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NOT</a:t>
            </a:r>
            <a:r>
              <a:rPr lang="en-US" dirty="0" smtClean="0"/>
              <a:t> gates </a:t>
            </a:r>
            <a:r>
              <a:rPr lang="mr-IN" dirty="0" smtClean="0"/>
              <a:t>–</a:t>
            </a:r>
            <a:r>
              <a:rPr lang="en-US" dirty="0" smtClean="0"/>
              <a:t> implementation of </a:t>
            </a:r>
            <a:r>
              <a:rPr lang="en-US" dirty="0" smtClean="0">
                <a:solidFill>
                  <a:srgbClr val="3366FF"/>
                </a:solidFill>
              </a:rPr>
              <a:t>inverse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 descr="Screen Shot 2018-10-01 at 3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1" y="3776379"/>
            <a:ext cx="5156200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885" y="4905283"/>
            <a:ext cx="373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l</a:t>
            </a:r>
            <a:r>
              <a:rPr lang="en-US" dirty="0" smtClean="0"/>
              <a:t>eft to right </a:t>
            </a:r>
            <a:endParaRPr lang="en-US" dirty="0"/>
          </a:p>
        </p:txBody>
      </p:sp>
      <p:pic>
        <p:nvPicPr>
          <p:cNvPr id="6" name="Picture 5" descr="Screen Shot 2018-10-01 at 3.3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7" y="5274615"/>
            <a:ext cx="7023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3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Basic Building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</a:p>
          <a:p>
            <a:endParaRPr lang="en-US" dirty="0"/>
          </a:p>
        </p:txBody>
      </p:sp>
      <p:pic>
        <p:nvPicPr>
          <p:cNvPr id="4" name="Picture 3" descr="Screen Shot 2018-10-01 at 3.13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25600"/>
            <a:ext cx="304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1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4" name="Content Placeholder 3" descr="Screen Shot 2018-10-01 at 3.13.5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87" b="-27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369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Building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2B20"/>
                </a:solidFill>
              </a:rPr>
              <a:t>Multiplexors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A multiplexor might properly be called as selector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Its output is one of the inputs that is selected by the control</a:t>
            </a:r>
          </a:p>
          <a:p>
            <a:pPr lvl="1"/>
            <a:endParaRPr lang="en-US" dirty="0">
              <a:solidFill>
                <a:srgbClr val="2F2B20"/>
              </a:solidFill>
            </a:endParaRPr>
          </a:p>
          <a:p>
            <a:r>
              <a:rPr lang="en-US" dirty="0" smtClean="0">
                <a:solidFill>
                  <a:srgbClr val="2F2B20"/>
                </a:solidFill>
              </a:rPr>
              <a:t>Example: Two input multiplexor</a:t>
            </a:r>
          </a:p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4" name="Picture 3" descr="Screen Shot 2018-10-01 at 3.2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2" y="3606800"/>
            <a:ext cx="6426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care some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because </a:t>
            </a:r>
            <a:r>
              <a:rPr lang="en-US" dirty="0" smtClean="0">
                <a:solidFill>
                  <a:srgbClr val="0000FF"/>
                </a:solidFill>
              </a:rPr>
              <a:t>another output </a:t>
            </a:r>
            <a:r>
              <a:rPr lang="en-US" dirty="0" smtClean="0"/>
              <a:t>is true or </a:t>
            </a:r>
            <a:r>
              <a:rPr lang="en-US" dirty="0" smtClean="0">
                <a:solidFill>
                  <a:srgbClr val="FF0000"/>
                </a:solidFill>
              </a:rPr>
              <a:t>other subset of the input </a:t>
            </a:r>
            <a:r>
              <a:rPr lang="en-US" dirty="0" smtClean="0"/>
              <a:t>combinations determines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a Basic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r>
              <a:rPr lang="mr-IN" dirty="0" smtClean="0"/>
              <a:t>–</a:t>
            </a:r>
            <a:r>
              <a:rPr lang="en-US" dirty="0" smtClean="0"/>
              <a:t> Arithmetic Logic Unit</a:t>
            </a:r>
          </a:p>
          <a:p>
            <a:r>
              <a:rPr lang="en-US" dirty="0"/>
              <a:t> </a:t>
            </a:r>
            <a:r>
              <a:rPr lang="en-US" dirty="0" smtClean="0"/>
              <a:t>It does </a:t>
            </a:r>
          </a:p>
          <a:p>
            <a:pPr lvl="1"/>
            <a:r>
              <a:rPr lang="en-US" dirty="0" smtClean="0"/>
              <a:t>Generates random numbers</a:t>
            </a:r>
          </a:p>
          <a:p>
            <a:pPr lvl="1"/>
            <a:r>
              <a:rPr lang="en-US" dirty="0" smtClean="0"/>
              <a:t>Addition, subtraction , logical operations AND, OR</a:t>
            </a:r>
          </a:p>
          <a:p>
            <a:r>
              <a:rPr lang="en-US" dirty="0" smtClean="0"/>
              <a:t>Construction of ALU</a:t>
            </a:r>
          </a:p>
          <a:p>
            <a:pPr lvl="1"/>
            <a:r>
              <a:rPr lang="en-US" dirty="0" smtClean="0"/>
              <a:t>AND gates, OR gates, Inverter, Multiplexer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8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unit for AND and OR</a:t>
            </a:r>
          </a:p>
          <a:p>
            <a:endParaRPr lang="en-US" dirty="0"/>
          </a:p>
        </p:txBody>
      </p:sp>
      <p:pic>
        <p:nvPicPr>
          <p:cNvPr id="4" name="Picture 3" descr="Screen Shot 2018-10-01 at 3.4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35" y="2425699"/>
            <a:ext cx="4591565" cy="25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operands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0000FF"/>
                </a:solidFill>
              </a:rPr>
              <a:t>sum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0000FF"/>
                </a:solidFill>
              </a:rPr>
              <a:t>CarryOut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FF0000"/>
                </a:solidFill>
              </a:rPr>
              <a:t>CarryIn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8-10-01 at 3.4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34" y="1687250"/>
            <a:ext cx="3640552" cy="3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number representation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ecimal</a:t>
            </a:r>
          </a:p>
          <a:p>
            <a:pPr lvl="1"/>
            <a:r>
              <a:rPr lang="en-US" dirty="0" smtClean="0"/>
              <a:t>Binary Representation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9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1-bit adder</a:t>
            </a:r>
          </a:p>
          <a:p>
            <a:endParaRPr lang="en-US" dirty="0"/>
          </a:p>
        </p:txBody>
      </p:sp>
      <p:pic>
        <p:nvPicPr>
          <p:cNvPr id="4" name="Picture 3" descr="Screen Shot 2018-10-01 at 3.5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901"/>
            <a:ext cx="7620000" cy="31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CarryOut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8-10-01 at 3.5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9" y="2016464"/>
            <a:ext cx="4711700" cy="584200"/>
          </a:xfrm>
          <a:prstGeom prst="rect">
            <a:avLst/>
          </a:prstGeom>
        </p:spPr>
      </p:pic>
      <p:pic>
        <p:nvPicPr>
          <p:cNvPr id="5" name="Picture 4" descr="Screen Shot 2018-10-01 at 3.55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59" y="2750056"/>
            <a:ext cx="4343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Sum</a:t>
            </a:r>
            <a:endParaRPr lang="en-US" dirty="0"/>
          </a:p>
        </p:txBody>
      </p:sp>
      <p:pic>
        <p:nvPicPr>
          <p:cNvPr id="4" name="Content Placeholder 3" descr="Screen Shot 2018-10-01 at 3.55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000" b="-310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05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(AND, OR, Adder)</a:t>
            </a:r>
            <a:endParaRPr lang="en-US" dirty="0"/>
          </a:p>
        </p:txBody>
      </p:sp>
      <p:pic>
        <p:nvPicPr>
          <p:cNvPr id="4" name="Content Placeholder 3" descr="Screen Shot 2018-10-01 at 3.55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60" r="-24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05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ALU (Adder)</a:t>
            </a:r>
            <a:endParaRPr lang="en-US" dirty="0"/>
          </a:p>
        </p:txBody>
      </p:sp>
      <p:pic>
        <p:nvPicPr>
          <p:cNvPr id="4" name="Content Placeholder 3" descr="Screen Shot 2018-10-01 at 3.56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34" r="-499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05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Section 3.1,3.2</a:t>
            </a:r>
          </a:p>
          <a:p>
            <a:r>
              <a:rPr lang="en-US" dirty="0" smtClean="0"/>
              <a:t>Appendix B</a:t>
            </a:r>
          </a:p>
          <a:p>
            <a:r>
              <a:rPr lang="en-US" dirty="0" smtClean="0"/>
              <a:t>B.1,B.2,B.3 (decoder, multiplexer)</a:t>
            </a:r>
          </a:p>
          <a:p>
            <a:r>
              <a:rPr lang="en-US" smtClean="0"/>
              <a:t>B.5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C9AFCE22-B446-8349-BE01-3C5F36ED9FFC}" type="slidenum">
              <a:rPr lang="en-AU"/>
              <a:pPr/>
              <a:t>3</a:t>
            </a:fld>
            <a:endParaRPr lang="en-AU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>
                <a:latin typeface="Arial" charset="0"/>
              </a:rPr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>
                <a:latin typeface="Arial" charset="0"/>
              </a:rPr>
              <a:t>Operations on integers</a:t>
            </a:r>
          </a:p>
          <a:p>
            <a:pPr lvl="1" eaLnBrk="1" hangingPunct="1"/>
            <a:r>
              <a:rPr lang="en-AU" dirty="0">
                <a:latin typeface="Arial" charset="0"/>
              </a:rPr>
              <a:t>Addition and subtraction</a:t>
            </a:r>
          </a:p>
          <a:p>
            <a:pPr lvl="1" eaLnBrk="1" hangingPunct="1"/>
            <a:r>
              <a:rPr lang="en-AU" dirty="0">
                <a:latin typeface="Arial" charset="0"/>
              </a:rPr>
              <a:t>Multiplication and division</a:t>
            </a:r>
          </a:p>
          <a:p>
            <a:pPr lvl="1" eaLnBrk="1" hangingPunct="1"/>
            <a:r>
              <a:rPr lang="en-AU" dirty="0">
                <a:latin typeface="Arial" charset="0"/>
              </a:rPr>
              <a:t>Dealing with overflow</a:t>
            </a:r>
          </a:p>
          <a:p>
            <a:pPr eaLnBrk="1" hangingPunct="1"/>
            <a:r>
              <a:rPr lang="en-AU" dirty="0">
                <a:latin typeface="Arial" charset="0"/>
              </a:rPr>
              <a:t>Floating-point real numbers</a:t>
            </a:r>
          </a:p>
          <a:p>
            <a:pPr lvl="1" eaLnBrk="1" hangingPunct="1"/>
            <a:r>
              <a:rPr lang="en-AU" dirty="0">
                <a:latin typeface="Arial" charset="0"/>
              </a:rPr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09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AF91A0C0-5337-5141-AA73-72413492211C}" type="slidenum">
              <a:rPr lang="en-AU"/>
              <a:pPr/>
              <a:t>4</a:t>
            </a:fld>
            <a:endParaRPr lang="en-AU"/>
          </a:p>
        </p:txBody>
      </p:sp>
      <p:pic>
        <p:nvPicPr>
          <p:cNvPr id="8195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>
                <a:latin typeface="Arial" charset="0"/>
              </a:rPr>
              <a:t>Integer Addition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7 + 6</a:t>
            </a:r>
            <a:endParaRPr lang="en-AU">
              <a:latin typeface="Arial" charset="0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800" dirty="0"/>
              <a:t>Overflow if result out of range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Adding +</a:t>
            </a:r>
            <a:r>
              <a:rPr lang="en-US" sz="2400" dirty="0" err="1"/>
              <a:t>ve</a:t>
            </a:r>
            <a:r>
              <a:rPr lang="en-US" sz="2400" dirty="0"/>
              <a:t> and –</a:t>
            </a:r>
            <a:r>
              <a:rPr lang="en-US" sz="2400" dirty="0" err="1"/>
              <a:t>ve</a:t>
            </a:r>
            <a:r>
              <a:rPr lang="en-US" sz="2400" dirty="0"/>
              <a:t> operands, no overflow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Adding two +</a:t>
            </a:r>
            <a:r>
              <a:rPr lang="en-US" sz="2400" dirty="0" err="1"/>
              <a:t>ve</a:t>
            </a:r>
            <a:r>
              <a:rPr lang="en-US" sz="2400" dirty="0"/>
              <a:t> operands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000" dirty="0"/>
              <a:t>Overflow if result sign is 1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400" dirty="0"/>
              <a:t>Adding two –</a:t>
            </a:r>
            <a:r>
              <a:rPr lang="en-US" sz="2400" dirty="0" err="1"/>
              <a:t>ve</a:t>
            </a:r>
            <a:r>
              <a:rPr lang="en-US" sz="2400" dirty="0"/>
              <a:t> operands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000" dirty="0"/>
              <a:t>Overflow if result sign is 0</a:t>
            </a:r>
          </a:p>
        </p:txBody>
      </p:sp>
    </p:spTree>
    <p:extLst>
      <p:ext uri="{BB962C8B-B14F-4D97-AF65-F5344CB8AC3E}">
        <p14:creationId xmlns:p14="http://schemas.microsoft.com/office/powerpoint/2010/main" val="212591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EEFC13B7-C3EF-F043-8125-994882B6E2FB}" type="slidenum">
              <a:rPr lang="en-AU"/>
              <a:pPr/>
              <a:t>5</a:t>
            </a:fld>
            <a:endParaRPr lang="en-AU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Integer Subtraction</a:t>
            </a:r>
            <a:endParaRPr lang="en-AU">
              <a:latin typeface="Arial" charset="0"/>
            </a:endParaRP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Add negation of second operand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Example: 7 – 6 = 7 + (–6)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+7:	0000 0000 … 0000 0111</a:t>
            </a:r>
            <a:br>
              <a:rPr lang="en-US" sz="2400" dirty="0">
                <a:latin typeface="Arial" charset="0"/>
              </a:rPr>
            </a:br>
            <a:r>
              <a:rPr lang="en-US" sz="2400" u="sng" dirty="0">
                <a:latin typeface="Arial" charset="0"/>
              </a:rPr>
              <a:t>–6:	1111 1111 … 1111 1010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+1:	0000 0000 … 0000 0001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Overflow if result out of range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Subtracting two +</a:t>
            </a:r>
            <a:r>
              <a:rPr lang="en-US" sz="2400" dirty="0" err="1">
                <a:latin typeface="Arial" charset="0"/>
              </a:rPr>
              <a:t>ve</a:t>
            </a:r>
            <a:r>
              <a:rPr lang="en-US" sz="2400" dirty="0">
                <a:latin typeface="Arial" charset="0"/>
              </a:rPr>
              <a:t> or two –</a:t>
            </a:r>
            <a:r>
              <a:rPr lang="en-US" sz="2400" dirty="0" err="1">
                <a:latin typeface="Arial" charset="0"/>
              </a:rPr>
              <a:t>ve</a:t>
            </a:r>
            <a:r>
              <a:rPr lang="en-US" sz="2400" dirty="0">
                <a:latin typeface="Arial" charset="0"/>
              </a:rPr>
              <a:t> operands, no overflow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Subtracting +</a:t>
            </a:r>
            <a:r>
              <a:rPr lang="en-US" sz="2400" dirty="0" err="1">
                <a:latin typeface="Arial" charset="0"/>
              </a:rPr>
              <a:t>ve</a:t>
            </a:r>
            <a:r>
              <a:rPr lang="en-US" sz="2400" dirty="0">
                <a:latin typeface="Arial" charset="0"/>
              </a:rPr>
              <a:t> from –</a:t>
            </a:r>
            <a:r>
              <a:rPr lang="en-US" sz="2400" dirty="0" err="1">
                <a:latin typeface="Arial" charset="0"/>
              </a:rPr>
              <a:t>ve</a:t>
            </a:r>
            <a:r>
              <a:rPr lang="en-US" sz="2400" dirty="0">
                <a:latin typeface="Arial" charset="0"/>
              </a:rPr>
              <a:t> operand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Overflow if result sign is 0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Subtracting –</a:t>
            </a:r>
            <a:r>
              <a:rPr lang="en-US" sz="2400" dirty="0" err="1">
                <a:latin typeface="Arial" charset="0"/>
              </a:rPr>
              <a:t>ve</a:t>
            </a:r>
            <a:r>
              <a:rPr lang="en-US" sz="2400" dirty="0">
                <a:latin typeface="Arial" charset="0"/>
              </a:rPr>
              <a:t> from +</a:t>
            </a:r>
            <a:r>
              <a:rPr lang="en-US" sz="2400" dirty="0" err="1">
                <a:latin typeface="Arial" charset="0"/>
              </a:rPr>
              <a:t>ve</a:t>
            </a:r>
            <a:r>
              <a:rPr lang="en-US" sz="2400" dirty="0">
                <a:latin typeface="Arial" charset="0"/>
              </a:rPr>
              <a:t> operand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Overflow if result sign is 1</a:t>
            </a:r>
          </a:p>
        </p:txBody>
      </p:sp>
    </p:spTree>
    <p:extLst>
      <p:ext uri="{BB962C8B-B14F-4D97-AF65-F5344CB8AC3E}">
        <p14:creationId xmlns:p14="http://schemas.microsoft.com/office/powerpoint/2010/main" val="74267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C44AEB53-9F0D-1041-A816-4B7A02505606}" type="slidenum">
              <a:rPr lang="en-AU"/>
              <a:pPr/>
              <a:t>6</a:t>
            </a:fld>
            <a:endParaRPr lang="en-AU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Dealing with Overflow</a:t>
            </a:r>
            <a:endParaRPr lang="en-AU">
              <a:latin typeface="Arial" charset="0"/>
            </a:endParaRP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Use MIPS </a:t>
            </a:r>
            <a:r>
              <a:rPr lang="en-US" dirty="0" err="1">
                <a:latin typeface="Lucida Console" charset="0"/>
              </a:rPr>
              <a:t>addu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Lucida Console" charset="0"/>
              </a:rPr>
              <a:t>addui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Lucida Console" charset="0"/>
              </a:rPr>
              <a:t>subu</a:t>
            </a:r>
            <a:r>
              <a:rPr lang="en-US" dirty="0">
                <a:latin typeface="Arial" charset="0"/>
              </a:rPr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Use MIPS </a:t>
            </a:r>
            <a:r>
              <a:rPr lang="en-US" dirty="0">
                <a:latin typeface="Lucida Console" charset="0"/>
              </a:rPr>
              <a:t>add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Lucida Console" charset="0"/>
              </a:rPr>
              <a:t>addi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sub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instructions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7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Electronics in modern computers is digital, distinguishing only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voltage.</a:t>
            </a:r>
          </a:p>
          <a:p>
            <a:r>
              <a:rPr lang="en-US" dirty="0"/>
              <a:t>A signal that 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, or 1, is </a:t>
            </a:r>
            <a:r>
              <a:rPr lang="en-US" dirty="0">
                <a:solidFill>
                  <a:srgbClr val="FF0000"/>
                </a:solidFill>
              </a:rPr>
              <a:t>asserted</a:t>
            </a:r>
            <a:r>
              <a:rPr lang="en-US" dirty="0"/>
              <a:t>, a signal that 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, or 0 is </a:t>
            </a:r>
            <a:r>
              <a:rPr lang="en-US" dirty="0" err="1">
                <a:solidFill>
                  <a:srgbClr val="FF0000"/>
                </a:solidFill>
              </a:rPr>
              <a:t>deasserted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0 and 1 are called complement or inverse of one another</a:t>
            </a:r>
          </a:p>
          <a:p>
            <a:r>
              <a:rPr lang="en-US" dirty="0" smtClean="0"/>
              <a:t>Logic blocks are two types</a:t>
            </a:r>
          </a:p>
          <a:p>
            <a:pPr lvl="1"/>
            <a:r>
              <a:rPr lang="en-US" dirty="0" smtClean="0"/>
              <a:t>Combinational </a:t>
            </a:r>
            <a:r>
              <a:rPr lang="mr-IN" dirty="0" smtClean="0"/>
              <a:t>–</a:t>
            </a:r>
            <a:r>
              <a:rPr lang="en-US" dirty="0" smtClean="0"/>
              <a:t> block without memory</a:t>
            </a:r>
          </a:p>
          <a:p>
            <a:pPr lvl="1"/>
            <a:r>
              <a:rPr lang="en-US" dirty="0" smtClean="0"/>
              <a:t>State </a:t>
            </a:r>
            <a:r>
              <a:rPr lang="mr-IN" dirty="0" smtClean="0"/>
              <a:t>–</a:t>
            </a:r>
            <a:r>
              <a:rPr lang="en-US" dirty="0" smtClean="0"/>
              <a:t> output depends on but input and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Logic Block</a:t>
            </a:r>
            <a:endParaRPr lang="en-US" dirty="0"/>
          </a:p>
        </p:txBody>
      </p:sp>
      <p:pic>
        <p:nvPicPr>
          <p:cNvPr id="4" name="Picture 3" descr="400px-74181alu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89" y="1511299"/>
            <a:ext cx="6597619" cy="4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Logic Blocks - 1</a:t>
            </a:r>
            <a:endParaRPr lang="en-US" dirty="0"/>
          </a:p>
        </p:txBody>
      </p:sp>
      <p:pic>
        <p:nvPicPr>
          <p:cNvPr id="5" name="Content Placeholder 4" descr="Screen Shot 2018-10-01 at 2.5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90" b="-17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565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1324</TotalTime>
  <Words>593</Words>
  <Application>Microsoft Macintosh PowerPoint</Application>
  <PresentationFormat>On-screen Show (4:3)</PresentationFormat>
  <Paragraphs>122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    Arithmetic for Computers </vt:lpstr>
      <vt:lpstr>What we have learned …</vt:lpstr>
      <vt:lpstr>Arithmetic for Computers</vt:lpstr>
      <vt:lpstr>Integer Addition</vt:lpstr>
      <vt:lpstr>Integer Subtraction</vt:lpstr>
      <vt:lpstr>Dealing with Overflow</vt:lpstr>
      <vt:lpstr>Logic Design</vt:lpstr>
      <vt:lpstr>Example: Logic Block</vt:lpstr>
      <vt:lpstr>Specify Logic Blocks - 1</vt:lpstr>
      <vt:lpstr>Specify Logic Blocks - 1</vt:lpstr>
      <vt:lpstr>Laws of Boolean Algebra</vt:lpstr>
      <vt:lpstr>Gates – imp. of basic logic functions</vt:lpstr>
      <vt:lpstr>Other Basic Building Elements</vt:lpstr>
      <vt:lpstr>Decoder</vt:lpstr>
      <vt:lpstr>Other Basic Building Elements</vt:lpstr>
      <vt:lpstr>Don’t Care</vt:lpstr>
      <vt:lpstr>Construction of a Basic ALU</vt:lpstr>
      <vt:lpstr>1-bit ALU </vt:lpstr>
      <vt:lpstr>1-bit ALU</vt:lpstr>
      <vt:lpstr>Truth Table Specification </vt:lpstr>
      <vt:lpstr>Logical Equation</vt:lpstr>
      <vt:lpstr>Equation Sum</vt:lpstr>
      <vt:lpstr>1-bit ALU (AND, OR, Adder)</vt:lpstr>
      <vt:lpstr>32-bit ALU (Adder)</vt:lpstr>
      <vt:lpstr>Content Covered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Arithmetic for Computers </dc:title>
  <dc:creator>Md Nour Hossain</dc:creator>
  <cp:lastModifiedBy>Md Nour Hossain</cp:lastModifiedBy>
  <cp:revision>25</cp:revision>
  <dcterms:created xsi:type="dcterms:W3CDTF">2018-09-30T21:53:11Z</dcterms:created>
  <dcterms:modified xsi:type="dcterms:W3CDTF">2018-10-01T20:01:35Z</dcterms:modified>
</cp:coreProperties>
</file>