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30"/>
  </p:notesMasterIdLst>
  <p:sldIdLst>
    <p:sldId id="256" r:id="rId2"/>
    <p:sldId id="28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7" r:id="rId13"/>
    <p:sldId id="267" r:id="rId14"/>
    <p:sldId id="269" r:id="rId15"/>
    <p:sldId id="270" r:id="rId16"/>
    <p:sldId id="268" r:id="rId17"/>
    <p:sldId id="271" r:id="rId18"/>
    <p:sldId id="272" r:id="rId19"/>
    <p:sldId id="273" r:id="rId20"/>
    <p:sldId id="278" r:id="rId21"/>
    <p:sldId id="279" r:id="rId22"/>
    <p:sldId id="281" r:id="rId23"/>
    <p:sldId id="280" r:id="rId24"/>
    <p:sldId id="274" r:id="rId25"/>
    <p:sldId id="275" r:id="rId26"/>
    <p:sldId id="276" r:id="rId27"/>
    <p:sldId id="277" r:id="rId28"/>
    <p:sldId id="283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9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FCC4D-7812-8545-B08C-1D1B6959BBCD}" type="datetimeFigureOut">
              <a:rPr lang="en-US" smtClean="0"/>
              <a:t>18-10-03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0914E-EF0C-A248-B996-7CD0DE84D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8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3412-5E2D-AB42-942A-C2C174A68A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5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inputs 2^3 = 8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C3412-5E2D-AB42-942A-C2C174A68A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9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18-10-03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18-10-03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18-10-03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18-10-03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18-10-03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18-10-03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18-10-03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18-10-03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18-10-03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18-10-03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18-10-03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18-10-03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latin typeface="Arial Black" charset="0"/>
              </a:rPr>
              <a:t>Arithmetic for Computers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r>
              <a:rPr lang="mr-IN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01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1-bit ALU (AND, OR, Adder)</a:t>
            </a:r>
            <a:endParaRPr lang="en-US" dirty="0"/>
          </a:p>
        </p:txBody>
      </p:sp>
      <p:pic>
        <p:nvPicPr>
          <p:cNvPr id="4" name="Content Placeholder 3" descr="Screen Shot 2018-10-01 at 3.55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60" r="-240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134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32-bit ALU (Adder)</a:t>
            </a:r>
            <a:endParaRPr lang="en-US" dirty="0"/>
          </a:p>
        </p:txBody>
      </p:sp>
      <p:pic>
        <p:nvPicPr>
          <p:cNvPr id="4" name="Content Placeholder 3" descr="Screen Shot 2018-10-01 at 3.56.0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934" r="-499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52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an ALU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FF"/>
                </a:solidFill>
              </a:rPr>
              <a:t>arithmetic logic unit (ALU) </a:t>
            </a:r>
            <a:r>
              <a:rPr lang="en-US" dirty="0" smtClean="0"/>
              <a:t>is the brawn of the computer</a:t>
            </a:r>
          </a:p>
          <a:p>
            <a:r>
              <a:rPr lang="en-US" dirty="0" smtClean="0"/>
              <a:t>The operation is controlled through the </a:t>
            </a:r>
            <a:r>
              <a:rPr lang="en-US" dirty="0" smtClean="0">
                <a:solidFill>
                  <a:srgbClr val="0000FF"/>
                </a:solidFill>
              </a:rPr>
              <a:t>ALU Control Lines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000   AND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001   OR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010   Add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110   Subtract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111    Set-on-less-than</a:t>
            </a:r>
          </a:p>
        </p:txBody>
      </p:sp>
    </p:spTree>
    <p:extLst>
      <p:ext uri="{BB962C8B-B14F-4D97-AF65-F5344CB8AC3E}">
        <p14:creationId xmlns:p14="http://schemas.microsoft.com/office/powerpoint/2010/main" val="360194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 -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Subtraction is same as adding </a:t>
            </a:r>
            <a:r>
              <a:rPr lang="mr-IN" dirty="0" smtClean="0">
                <a:solidFill>
                  <a:srgbClr val="0000FF"/>
                </a:solidFill>
              </a:rPr>
              <a:t>–</a:t>
            </a:r>
            <a:r>
              <a:rPr lang="en-US" dirty="0" smtClean="0">
                <a:solidFill>
                  <a:srgbClr val="0000FF"/>
                </a:solidFill>
              </a:rPr>
              <a:t> (negative) operand </a:t>
            </a:r>
          </a:p>
          <a:p>
            <a:r>
              <a:rPr lang="en-US" dirty="0" smtClean="0"/>
              <a:t>Recall how to get a </a:t>
            </a:r>
            <a:r>
              <a:rPr lang="en-US" dirty="0" smtClean="0">
                <a:solidFill>
                  <a:srgbClr val="0000FF"/>
                </a:solidFill>
              </a:rPr>
              <a:t>negative</a:t>
            </a:r>
            <a:r>
              <a:rPr lang="en-US" dirty="0" smtClean="0"/>
              <a:t> number?</a:t>
            </a:r>
          </a:p>
          <a:p>
            <a:pPr lvl="1"/>
            <a:r>
              <a:rPr lang="en-US" dirty="0" smtClean="0"/>
              <a:t>2’s complement</a:t>
            </a:r>
          </a:p>
          <a:p>
            <a:pPr lvl="2"/>
            <a:r>
              <a:rPr lang="en-US" dirty="0" smtClean="0"/>
              <a:t>Flip bits (0 -&gt; 1 and 1 -&gt; 0)</a:t>
            </a:r>
          </a:p>
          <a:p>
            <a:pPr lvl="2"/>
            <a:r>
              <a:rPr lang="en-US" dirty="0" smtClean="0"/>
              <a:t>Add 1</a:t>
            </a:r>
          </a:p>
          <a:p>
            <a:pPr lvl="2"/>
            <a:endParaRPr lang="en-US" dirty="0"/>
          </a:p>
          <a:p>
            <a:r>
              <a:rPr lang="en-US" dirty="0" smtClean="0"/>
              <a:t>How can we calculate A </a:t>
            </a:r>
            <a:r>
              <a:rPr lang="mr-IN" dirty="0" smtClean="0"/>
              <a:t>–</a:t>
            </a:r>
            <a:r>
              <a:rPr lang="en-US" dirty="0" smtClean="0"/>
              <a:t>B IN ALU with minor changes?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9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1-bit ALU (AND, OR, Adder)</a:t>
            </a:r>
            <a:endParaRPr lang="en-US" dirty="0"/>
          </a:p>
        </p:txBody>
      </p:sp>
      <p:pic>
        <p:nvPicPr>
          <p:cNvPr id="4" name="Content Placeholder 3" descr="Screen Shot 2018-10-01 at 3.55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60" r="-24060"/>
          <a:stretch>
            <a:fillRect/>
          </a:stretch>
        </p:blipFill>
        <p:spPr>
          <a:xfrm>
            <a:off x="-1231043" y="1208185"/>
            <a:ext cx="7620000" cy="4800600"/>
          </a:xfrm>
        </p:spPr>
      </p:pic>
      <p:pic>
        <p:nvPicPr>
          <p:cNvPr id="5" name="Content Placeholder 3" descr="Screen Shot 2018-10-01 at 3.56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934" r="-49934"/>
          <a:stretch>
            <a:fillRect/>
          </a:stretch>
        </p:blipFill>
        <p:spPr>
          <a:xfrm>
            <a:off x="3122014" y="1892437"/>
            <a:ext cx="6533885" cy="411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9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 </a:t>
            </a:r>
            <a:r>
              <a:rPr lang="mr-IN" dirty="0" smtClean="0"/>
              <a:t>–</a:t>
            </a:r>
            <a:r>
              <a:rPr lang="en-US" dirty="0" smtClean="0"/>
              <a:t> Subtraction with minor changes. How?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adding the following features: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Option of use bitwise NOT A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Option to use bitwise NOT B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Option to use bitwise A XOR B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Option to set 0 as of the first </a:t>
            </a:r>
            <a:r>
              <a:rPr lang="en-US" dirty="0" err="1" smtClean="0"/>
              <a:t>CarryIn</a:t>
            </a:r>
            <a:endParaRPr lang="en-US" dirty="0" smtClean="0"/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Option to set 1 as of the first </a:t>
            </a:r>
            <a:r>
              <a:rPr lang="en-US" dirty="0" err="1" smtClean="0"/>
              <a:t>CarryIn</a:t>
            </a:r>
            <a:endParaRPr lang="en-US" dirty="0" smtClean="0"/>
          </a:p>
          <a:p>
            <a:r>
              <a:rPr lang="en-US" dirty="0" smtClean="0"/>
              <a:t>What is needed?</a:t>
            </a:r>
          </a:p>
          <a:p>
            <a:pPr lvl="1"/>
            <a:r>
              <a:rPr lang="en-US" dirty="0" smtClean="0"/>
              <a:t>1 alone</a:t>
            </a:r>
          </a:p>
          <a:p>
            <a:pPr lvl="1"/>
            <a:r>
              <a:rPr lang="en-US" dirty="0" smtClean="0"/>
              <a:t>Both 1 and 2</a:t>
            </a:r>
          </a:p>
          <a:p>
            <a:pPr lvl="1"/>
            <a:r>
              <a:rPr lang="en-US" dirty="0" smtClean="0"/>
              <a:t>Both 3 and 4</a:t>
            </a:r>
          </a:p>
          <a:p>
            <a:pPr lvl="1"/>
            <a:r>
              <a:rPr lang="en-US" dirty="0" smtClean="0"/>
              <a:t>Both 2 and 5</a:t>
            </a:r>
          </a:p>
          <a:p>
            <a:pPr lvl="1"/>
            <a:r>
              <a:rPr lang="en-US" dirty="0" smtClean="0"/>
              <a:t>None of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9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mr-IN" dirty="0" smtClean="0"/>
              <a:t>–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2:1 multiplexor</a:t>
            </a:r>
          </a:p>
          <a:p>
            <a:pPr lvl="1"/>
            <a:r>
              <a:rPr lang="en-US" dirty="0" smtClean="0"/>
              <a:t>Flips the bits </a:t>
            </a:r>
            <a:endParaRPr lang="en-US" dirty="0"/>
          </a:p>
        </p:txBody>
      </p:sp>
      <p:pic>
        <p:nvPicPr>
          <p:cNvPr id="4" name="Picture 3" descr="Screen Shot 2018-10-03 at 12.3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3" y="2339019"/>
            <a:ext cx="5179060" cy="4294123"/>
          </a:xfrm>
          <a:prstGeom prst="rect">
            <a:avLst/>
          </a:prstGeom>
        </p:spPr>
      </p:pic>
      <p:pic>
        <p:nvPicPr>
          <p:cNvPr id="5" name="Content Placeholder 3" descr="Screen Shot 2018-10-01 at 3.56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934" r="-49934"/>
          <a:stretch>
            <a:fillRect/>
          </a:stretch>
        </p:blipFill>
        <p:spPr>
          <a:xfrm>
            <a:off x="3431783" y="2284452"/>
            <a:ext cx="6533885" cy="411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06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one after complement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b = a + complement of (b) + 1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8-10-03 at 12.3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8242"/>
            <a:ext cx="5020450" cy="4162614"/>
          </a:xfrm>
          <a:prstGeom prst="rect">
            <a:avLst/>
          </a:prstGeom>
        </p:spPr>
      </p:pic>
      <p:pic>
        <p:nvPicPr>
          <p:cNvPr id="5" name="Content Placeholder 3" descr="Screen Shot 2018-10-01 at 3.56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934" r="-49934"/>
          <a:stretch>
            <a:fillRect/>
          </a:stretch>
        </p:blipFill>
        <p:spPr>
          <a:xfrm>
            <a:off x="3462760" y="1892437"/>
            <a:ext cx="6533885" cy="411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34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 </a:t>
            </a:r>
            <a:r>
              <a:rPr lang="mr-IN" dirty="0" smtClean="0"/>
              <a:t>–</a:t>
            </a:r>
            <a:r>
              <a:rPr lang="en-US" dirty="0" smtClean="0"/>
              <a:t> add, sub, or, and</a:t>
            </a:r>
            <a:endParaRPr lang="en-US" dirty="0"/>
          </a:p>
        </p:txBody>
      </p:sp>
      <p:pic>
        <p:nvPicPr>
          <p:cNvPr id="6" name="Content Placeholder 5" descr="Screen Shot 2018-10-03 at 12.38.0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04" r="-158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9038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 </a:t>
            </a:r>
            <a:r>
              <a:rPr lang="mr-IN" dirty="0" smtClean="0"/>
              <a:t>–</a:t>
            </a:r>
            <a:r>
              <a:rPr lang="en-US" dirty="0" smtClean="0"/>
              <a:t> set-on-less-than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s</a:t>
            </a:r>
            <a:r>
              <a:rPr lang="en-US" dirty="0" err="1" smtClean="0">
                <a:solidFill>
                  <a:srgbClr val="0000FF"/>
                </a:solidFill>
              </a:rPr>
              <a:t>lt</a:t>
            </a:r>
            <a:r>
              <a:rPr lang="en-US" dirty="0" smtClean="0">
                <a:solidFill>
                  <a:srgbClr val="0000FF"/>
                </a:solidFill>
              </a:rPr>
              <a:t> $t0, $t1, $t2 </a:t>
            </a:r>
          </a:p>
          <a:p>
            <a:pPr lvl="1"/>
            <a:r>
              <a:rPr lang="en-US" dirty="0" smtClean="0"/>
              <a:t>Means </a:t>
            </a:r>
          </a:p>
          <a:p>
            <a:pPr marL="411480" lvl="1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If (</a:t>
            </a:r>
            <a:r>
              <a:rPr lang="en-US" dirty="0">
                <a:solidFill>
                  <a:srgbClr val="FF6600"/>
                </a:solidFill>
              </a:rPr>
              <a:t>$</a:t>
            </a:r>
            <a:r>
              <a:rPr lang="en-US" dirty="0" smtClean="0">
                <a:solidFill>
                  <a:srgbClr val="FF6600"/>
                </a:solidFill>
              </a:rPr>
              <a:t>t1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&lt; $</a:t>
            </a:r>
            <a:r>
              <a:rPr lang="en-US" dirty="0">
                <a:solidFill>
                  <a:srgbClr val="FF6600"/>
                </a:solidFill>
              </a:rPr>
              <a:t>t2 </a:t>
            </a:r>
            <a:r>
              <a:rPr lang="en-US" dirty="0" smtClean="0">
                <a:solidFill>
                  <a:srgbClr val="FF6600"/>
                </a:solidFill>
              </a:rPr>
              <a:t>)  </a:t>
            </a:r>
          </a:p>
          <a:p>
            <a:pPr marL="411480" lvl="1" indent="0">
              <a:buNone/>
            </a:pP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 $t0 = 1</a:t>
            </a:r>
          </a:p>
          <a:p>
            <a:pPr marL="411480" lvl="1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Else </a:t>
            </a:r>
            <a:r>
              <a:rPr lang="en-US" dirty="0" smtClean="0">
                <a:solidFill>
                  <a:srgbClr val="008000"/>
                </a:solidFill>
              </a:rPr>
              <a:t>$t0 = 0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4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Friday </a:t>
            </a:r>
          </a:p>
          <a:p>
            <a:r>
              <a:rPr lang="en-US" dirty="0" smtClean="0"/>
              <a:t>Time </a:t>
            </a:r>
            <a:r>
              <a:rPr lang="en-US" smtClean="0"/>
              <a:t>: 6:30 to 8:30</a:t>
            </a:r>
            <a:endParaRPr lang="en-US" dirty="0" smtClean="0"/>
          </a:p>
          <a:p>
            <a:r>
              <a:rPr lang="en-US" dirty="0" smtClean="0"/>
              <a:t>Location : ABB 102</a:t>
            </a:r>
          </a:p>
          <a:p>
            <a:r>
              <a:rPr lang="en-US" dirty="0" smtClean="0"/>
              <a:t>Already posted in avenue</a:t>
            </a:r>
          </a:p>
        </p:txBody>
      </p:sp>
    </p:spTree>
    <p:extLst>
      <p:ext uri="{BB962C8B-B14F-4D97-AF65-F5344CB8AC3E}">
        <p14:creationId xmlns:p14="http://schemas.microsoft.com/office/powerpoint/2010/main" val="1795486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 </a:t>
            </a:r>
            <a:r>
              <a:rPr lang="mr-IN" dirty="0" smtClean="0"/>
              <a:t>–</a:t>
            </a:r>
            <a:r>
              <a:rPr lang="en-US" dirty="0" smtClean="0"/>
              <a:t> set-on-less-than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 comparison in </a:t>
            </a:r>
            <a:r>
              <a:rPr lang="en-US" dirty="0" smtClean="0">
                <a:solidFill>
                  <a:srgbClr val="0000FF"/>
                </a:solidFill>
              </a:rPr>
              <a:t>result register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Least significant</a:t>
            </a:r>
            <a:r>
              <a:rPr lang="en-US" dirty="0" smtClean="0"/>
              <a:t> would </a:t>
            </a:r>
            <a:r>
              <a:rPr lang="en-US" dirty="0" smtClean="0">
                <a:solidFill>
                  <a:srgbClr val="0000FF"/>
                </a:solidFill>
              </a:rPr>
              <a:t>be 0/1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Rest of the bits are 0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a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mr-IN" dirty="0" smtClean="0">
                <a:solidFill>
                  <a:srgbClr val="008000"/>
                </a:solidFill>
              </a:rPr>
              <a:t>–</a:t>
            </a:r>
            <a:r>
              <a:rPr lang="en-US" dirty="0" smtClean="0">
                <a:solidFill>
                  <a:srgbClr val="008000"/>
                </a:solidFill>
              </a:rPr>
              <a:t> b &lt; 0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 =&gt; a </a:t>
            </a:r>
            <a:r>
              <a:rPr lang="mr-IN" dirty="0" smtClean="0">
                <a:solidFill>
                  <a:srgbClr val="008000"/>
                </a:solidFill>
              </a:rPr>
              <a:t>–</a:t>
            </a:r>
            <a:r>
              <a:rPr lang="en-CA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b + b &lt; b</a:t>
            </a:r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 =&gt; a &lt; b 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 smtClean="0"/>
              <a:t>If a is less than b, a </a:t>
            </a:r>
            <a:r>
              <a:rPr lang="mr-IN" dirty="0" smtClean="0"/>
              <a:t>–</a:t>
            </a:r>
            <a:r>
              <a:rPr lang="en-US" dirty="0" smtClean="0"/>
              <a:t> b is negative </a:t>
            </a:r>
          </a:p>
          <a:p>
            <a:pPr lvl="1"/>
            <a:r>
              <a:rPr lang="en-US" dirty="0" smtClean="0"/>
              <a:t>Negative representation has 1 in most significant bit (1)</a:t>
            </a:r>
          </a:p>
          <a:p>
            <a:pPr lvl="1"/>
            <a:r>
              <a:rPr lang="en-US" dirty="0" err="1" smtClean="0"/>
              <a:t>slt</a:t>
            </a:r>
            <a:r>
              <a:rPr lang="en-US" dirty="0" smtClean="0"/>
              <a:t> needs </a:t>
            </a:r>
          </a:p>
          <a:p>
            <a:r>
              <a:rPr lang="en-US" dirty="0" smtClean="0"/>
              <a:t>If a is not less than b, a </a:t>
            </a:r>
            <a:r>
              <a:rPr lang="mr-IN" dirty="0" smtClean="0"/>
              <a:t>–</a:t>
            </a:r>
            <a:r>
              <a:rPr lang="en-CA" dirty="0" smtClean="0"/>
              <a:t> </a:t>
            </a:r>
            <a:r>
              <a:rPr lang="en-US" dirty="0" smtClean="0"/>
              <a:t>b is positive</a:t>
            </a:r>
          </a:p>
          <a:p>
            <a:pPr lvl="1"/>
            <a:r>
              <a:rPr lang="en-US" dirty="0" smtClean="0"/>
              <a:t>Positive representation has 0 in most significant bit (0)</a:t>
            </a:r>
          </a:p>
          <a:p>
            <a:pPr lvl="1"/>
            <a:r>
              <a:rPr lang="en-US" dirty="0" err="1" smtClean="0"/>
              <a:t>slt</a:t>
            </a:r>
            <a:r>
              <a:rPr lang="en-US" dirty="0" smtClean="0"/>
              <a:t> need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26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10-03 at 2.4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546"/>
            <a:ext cx="4666195" cy="4009471"/>
          </a:xfrm>
          <a:prstGeom prst="rect">
            <a:avLst/>
          </a:prstGeom>
        </p:spPr>
      </p:pic>
      <p:pic>
        <p:nvPicPr>
          <p:cNvPr id="5" name="Picture 4" descr="Screen Shot 2018-10-03 at 2.45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996" y="166208"/>
            <a:ext cx="42164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00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ALU</a:t>
            </a:r>
            <a:endParaRPr lang="en-US" dirty="0"/>
          </a:p>
        </p:txBody>
      </p:sp>
      <p:pic>
        <p:nvPicPr>
          <p:cNvPr id="6" name="Content Placeholder 5" descr="Screen Shot 2018-10-03 at 2.49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228" r="-43228"/>
          <a:stretch>
            <a:fillRect/>
          </a:stretch>
        </p:blipFill>
        <p:spPr>
          <a:xfrm>
            <a:off x="457200" y="1600200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2764928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implement </a:t>
            </a:r>
            <a:r>
              <a:rPr lang="en-US" dirty="0" err="1" smtClean="0"/>
              <a:t>beq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87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signals accomplish ADD?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Binvert</a:t>
            </a:r>
            <a:r>
              <a:rPr lang="en-US" dirty="0" smtClean="0"/>
              <a:t>    </a:t>
            </a:r>
            <a:r>
              <a:rPr lang="en-US" dirty="0" err="1" smtClean="0"/>
              <a:t>CarryIn</a:t>
            </a:r>
            <a:r>
              <a:rPr lang="en-US" dirty="0" smtClean="0"/>
              <a:t> Operator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1		0 	2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0		1	2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1		1	2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0		0	2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None of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59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signals accomplish 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Binvert</a:t>
            </a:r>
            <a:r>
              <a:rPr lang="en-US" dirty="0" smtClean="0"/>
              <a:t>    </a:t>
            </a:r>
            <a:r>
              <a:rPr lang="en-US" dirty="0" err="1" smtClean="0"/>
              <a:t>CarryIn</a:t>
            </a:r>
            <a:r>
              <a:rPr lang="en-US" dirty="0" smtClean="0"/>
              <a:t> Operator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1		0 	0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0</a:t>
            </a:r>
            <a:r>
              <a:rPr lang="en-US" dirty="0" smtClean="0"/>
              <a:t>		1	1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1		1	1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1</a:t>
            </a:r>
            <a:r>
              <a:rPr lang="en-US" dirty="0" smtClean="0"/>
              <a:t>		0	1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None of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3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signals accomplish SUB?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Binvert</a:t>
            </a:r>
            <a:r>
              <a:rPr lang="en-US" dirty="0" smtClean="0"/>
              <a:t>    </a:t>
            </a:r>
            <a:r>
              <a:rPr lang="en-US" dirty="0" err="1" smtClean="0"/>
              <a:t>CarryIn</a:t>
            </a:r>
            <a:r>
              <a:rPr lang="en-US" dirty="0" smtClean="0"/>
              <a:t> Operator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1		0 	2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0</a:t>
            </a:r>
            <a:r>
              <a:rPr lang="en-US" dirty="0" smtClean="0"/>
              <a:t>		1	2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1		1	2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1</a:t>
            </a:r>
            <a:r>
              <a:rPr lang="en-US" dirty="0" smtClean="0"/>
              <a:t>		0	2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None of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55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signals accomplish STL?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Binvert</a:t>
            </a:r>
            <a:r>
              <a:rPr lang="en-US" dirty="0" smtClean="0"/>
              <a:t>    </a:t>
            </a:r>
            <a:r>
              <a:rPr lang="en-US" dirty="0" err="1" smtClean="0"/>
              <a:t>CarryIn</a:t>
            </a:r>
            <a:r>
              <a:rPr lang="en-US" dirty="0" smtClean="0"/>
              <a:t> Operator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1		0 	2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0</a:t>
            </a:r>
            <a:r>
              <a:rPr lang="en-US" dirty="0" smtClean="0"/>
              <a:t>		1	2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1		1	3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0		0	3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None of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79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Appendix B.5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Logic Block</a:t>
            </a:r>
            <a:endParaRPr lang="en-US" dirty="0"/>
          </a:p>
        </p:txBody>
      </p:sp>
      <p:pic>
        <p:nvPicPr>
          <p:cNvPr id="4" name="Picture 3" descr="400px-74181aluschemat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89" y="1511299"/>
            <a:ext cx="6597619" cy="49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0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 Logic Blocks - 1</a:t>
            </a:r>
            <a:endParaRPr lang="en-US" dirty="0"/>
          </a:p>
        </p:txBody>
      </p:sp>
      <p:pic>
        <p:nvPicPr>
          <p:cNvPr id="5" name="Content Placeholder 4" descr="Screen Shot 2018-10-01 at 2.53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90" b="-172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252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Logic Blocks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</a:p>
          <a:p>
            <a:pPr lvl="1"/>
            <a:r>
              <a:rPr lang="en-US" dirty="0" smtClean="0"/>
              <a:t>The OR operator + , </a:t>
            </a:r>
            <a:r>
              <a:rPr lang="en-US" dirty="0" err="1" smtClean="0"/>
              <a:t>e.g</a:t>
            </a:r>
            <a:r>
              <a:rPr lang="en-US" dirty="0" smtClean="0"/>
              <a:t>, A + B (logical sum)</a:t>
            </a:r>
          </a:p>
          <a:p>
            <a:pPr lvl="1"/>
            <a:r>
              <a:rPr lang="en-US" dirty="0" smtClean="0"/>
              <a:t>The AND operator . , e.g., A . B (logical product)</a:t>
            </a:r>
          </a:p>
          <a:p>
            <a:pPr lvl="1"/>
            <a:r>
              <a:rPr lang="en-US" dirty="0" smtClean="0"/>
              <a:t>The unary operator NOT </a:t>
            </a:r>
            <a:r>
              <a:rPr lang="en-US" dirty="0" err="1" smtClean="0"/>
              <a:t>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4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Gates </a:t>
            </a:r>
            <a:r>
              <a:rPr lang="mr-IN" dirty="0" smtClean="0"/>
              <a:t>–</a:t>
            </a:r>
            <a:r>
              <a:rPr lang="en-US" dirty="0" smtClean="0"/>
              <a:t> imp. of basic logic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 blocks are build form </a:t>
            </a:r>
            <a:r>
              <a:rPr lang="en-US" dirty="0" smtClean="0">
                <a:solidFill>
                  <a:srgbClr val="FF0000"/>
                </a:solidFill>
              </a:rPr>
              <a:t>gates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Gates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mr-IN" dirty="0" smtClean="0">
                <a:solidFill>
                  <a:srgbClr val="0000FF"/>
                </a:solidFill>
              </a:rPr>
              <a:t>–</a:t>
            </a:r>
            <a:r>
              <a:rPr lang="en-US" dirty="0" smtClean="0">
                <a:solidFill>
                  <a:srgbClr val="0000FF"/>
                </a:solidFill>
              </a:rPr>
              <a:t> Are implementations of basic logic functions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AND</a:t>
            </a:r>
            <a:r>
              <a:rPr lang="en-US" dirty="0" smtClean="0"/>
              <a:t> gates </a:t>
            </a:r>
            <a:r>
              <a:rPr lang="mr-IN" dirty="0" smtClean="0"/>
              <a:t>–</a:t>
            </a:r>
            <a:r>
              <a:rPr lang="en-US" dirty="0" smtClean="0"/>
              <a:t> implementation of </a:t>
            </a:r>
            <a:r>
              <a:rPr lang="en-US" dirty="0" smtClean="0">
                <a:solidFill>
                  <a:srgbClr val="3366FF"/>
                </a:solidFill>
              </a:rPr>
              <a:t>AND</a:t>
            </a:r>
            <a:r>
              <a:rPr lang="en-US" dirty="0" smtClean="0"/>
              <a:t> function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OR</a:t>
            </a:r>
            <a:r>
              <a:rPr lang="en-US" dirty="0" smtClean="0"/>
              <a:t> gates </a:t>
            </a:r>
            <a:r>
              <a:rPr lang="mr-IN" dirty="0" smtClean="0"/>
              <a:t>–</a:t>
            </a:r>
            <a:r>
              <a:rPr lang="en-US" dirty="0" smtClean="0"/>
              <a:t> implementation of </a:t>
            </a:r>
            <a:r>
              <a:rPr lang="en-US" dirty="0" smtClean="0">
                <a:solidFill>
                  <a:srgbClr val="3366FF"/>
                </a:solidFill>
              </a:rPr>
              <a:t>OR</a:t>
            </a:r>
            <a:r>
              <a:rPr lang="en-US" dirty="0" smtClean="0"/>
              <a:t> functions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NOT</a:t>
            </a:r>
            <a:r>
              <a:rPr lang="en-US" dirty="0" smtClean="0"/>
              <a:t> gates </a:t>
            </a:r>
            <a:r>
              <a:rPr lang="mr-IN" dirty="0" smtClean="0"/>
              <a:t>–</a:t>
            </a:r>
            <a:r>
              <a:rPr lang="en-US" dirty="0" smtClean="0"/>
              <a:t> implementation of </a:t>
            </a:r>
            <a:r>
              <a:rPr lang="en-US" dirty="0" smtClean="0">
                <a:solidFill>
                  <a:srgbClr val="3366FF"/>
                </a:solidFill>
              </a:rPr>
              <a:t>inverse</a:t>
            </a:r>
          </a:p>
          <a:p>
            <a:endParaRPr lang="en-US" dirty="0">
              <a:solidFill>
                <a:srgbClr val="3366FF"/>
              </a:solidFill>
            </a:endParaRPr>
          </a:p>
          <a:p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4" name="Picture 3" descr="Screen Shot 2018-10-01 at 3.09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81" y="3776379"/>
            <a:ext cx="5156200" cy="114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5885" y="4905283"/>
            <a:ext cx="373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/>
              <a:t>l</a:t>
            </a:r>
            <a:r>
              <a:rPr lang="en-US" dirty="0" smtClean="0"/>
              <a:t>eft to right </a:t>
            </a:r>
            <a:endParaRPr lang="en-US" dirty="0"/>
          </a:p>
        </p:txBody>
      </p:sp>
      <p:pic>
        <p:nvPicPr>
          <p:cNvPr id="6" name="Picture 5" descr="Screen Shot 2018-10-01 at 3.34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7" y="5274615"/>
            <a:ext cx="7023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1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Basic Building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Decoder</a:t>
            </a:r>
          </a:p>
          <a:p>
            <a:endParaRPr lang="en-US" dirty="0"/>
          </a:p>
        </p:txBody>
      </p:sp>
      <p:pic>
        <p:nvPicPr>
          <p:cNvPr id="4" name="Picture 3" descr="Screen Shot 2018-10-01 at 3.13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25600"/>
            <a:ext cx="30480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4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</a:t>
            </a:r>
            <a:endParaRPr lang="en-US" dirty="0"/>
          </a:p>
        </p:txBody>
      </p:sp>
      <p:pic>
        <p:nvPicPr>
          <p:cNvPr id="4" name="Content Placeholder 3" descr="Screen Shot 2018-10-01 at 3.13.5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387" b="-273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685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Basic Building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2B20"/>
                </a:solidFill>
              </a:rPr>
              <a:t>Multiplexors</a:t>
            </a:r>
          </a:p>
          <a:p>
            <a:pPr lvl="1"/>
            <a:r>
              <a:rPr lang="en-US" dirty="0" smtClean="0">
                <a:solidFill>
                  <a:srgbClr val="2F2B20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multiplexor</a:t>
            </a:r>
            <a:r>
              <a:rPr lang="en-US" dirty="0" smtClean="0">
                <a:solidFill>
                  <a:srgbClr val="2F2B20"/>
                </a:solidFill>
              </a:rPr>
              <a:t> might properly be called as </a:t>
            </a:r>
            <a:r>
              <a:rPr lang="en-US" dirty="0" smtClean="0">
                <a:solidFill>
                  <a:srgbClr val="FF0000"/>
                </a:solidFill>
              </a:rPr>
              <a:t>selector</a:t>
            </a:r>
            <a:endParaRPr lang="en-US" dirty="0" smtClean="0">
              <a:solidFill>
                <a:srgbClr val="2F2B20"/>
              </a:solidFill>
            </a:endParaRPr>
          </a:p>
          <a:p>
            <a:pPr lvl="1"/>
            <a:r>
              <a:rPr lang="en-US" dirty="0" smtClean="0">
                <a:solidFill>
                  <a:srgbClr val="2F2B20"/>
                </a:solidFill>
              </a:rPr>
              <a:t>Take several data values and a selector or control </a:t>
            </a:r>
          </a:p>
          <a:p>
            <a:pPr lvl="1"/>
            <a:r>
              <a:rPr lang="en-US" dirty="0" smtClean="0">
                <a:solidFill>
                  <a:srgbClr val="2F2B20"/>
                </a:solidFill>
              </a:rPr>
              <a:t>Its </a:t>
            </a:r>
            <a:r>
              <a:rPr lang="en-US" dirty="0" smtClean="0">
                <a:solidFill>
                  <a:srgbClr val="2F2B20"/>
                </a:solidFill>
              </a:rPr>
              <a:t>output is one of the inputs that is selected by the </a:t>
            </a:r>
            <a:r>
              <a:rPr lang="en-US" dirty="0" smtClean="0">
                <a:solidFill>
                  <a:srgbClr val="2F2B20"/>
                </a:solidFill>
              </a:rPr>
              <a:t>control</a:t>
            </a:r>
          </a:p>
          <a:p>
            <a:pPr lvl="1"/>
            <a:r>
              <a:rPr lang="en-US" dirty="0" smtClean="0">
                <a:solidFill>
                  <a:srgbClr val="2F2B20"/>
                </a:solidFill>
              </a:rPr>
              <a:t>C = (A </a:t>
            </a:r>
            <a:r>
              <a:rPr lang="en-US" dirty="0" smtClean="0">
                <a:solidFill>
                  <a:srgbClr val="2F2B2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>
                <a:solidFill>
                  <a:srgbClr val="2F2B20"/>
                </a:solidFill>
                <a:sym typeface="Wingdings"/>
              </a:rPr>
              <a:t> </a:t>
            </a:r>
            <a:r>
              <a:rPr lang="en-US" dirty="0" smtClean="0">
                <a:solidFill>
                  <a:srgbClr val="2F2B20"/>
                </a:solidFill>
                <a:sym typeface="Wingdings"/>
              </a:rPr>
              <a:t>S</a:t>
            </a:r>
            <a:r>
              <a:rPr lang="en-US" dirty="0" smtClean="0">
                <a:solidFill>
                  <a:srgbClr val="2F2B20"/>
                </a:solidFill>
              </a:rPr>
              <a:t>) + (B </a:t>
            </a:r>
            <a:r>
              <a:rPr lang="en-US" dirty="0">
                <a:solidFill>
                  <a:srgbClr val="2F2B2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>
                <a:solidFill>
                  <a:srgbClr val="2F2B20"/>
                </a:solidFill>
                <a:sym typeface="Wingdings"/>
              </a:rPr>
              <a:t> </a:t>
            </a:r>
            <a:r>
              <a:rPr lang="en-US" dirty="0" smtClean="0"/>
              <a:t>S̅</a:t>
            </a:r>
            <a:r>
              <a:rPr lang="en-US" dirty="0" smtClean="0">
                <a:solidFill>
                  <a:srgbClr val="2F2B20"/>
                </a:solidFill>
              </a:rPr>
              <a:t>)</a:t>
            </a:r>
            <a:endParaRPr lang="en-US" dirty="0" smtClean="0">
              <a:solidFill>
                <a:srgbClr val="2F2B20"/>
              </a:solidFill>
            </a:endParaRPr>
          </a:p>
          <a:p>
            <a:pPr lvl="1"/>
            <a:endParaRPr lang="en-US" dirty="0">
              <a:solidFill>
                <a:srgbClr val="2F2B20"/>
              </a:solidFill>
            </a:endParaRPr>
          </a:p>
          <a:p>
            <a:r>
              <a:rPr lang="en-US" dirty="0" smtClean="0">
                <a:solidFill>
                  <a:srgbClr val="2F2B20"/>
                </a:solidFill>
              </a:rPr>
              <a:t>Example: Two input multiplexor</a:t>
            </a:r>
          </a:p>
          <a:p>
            <a:endParaRPr lang="en-US" dirty="0">
              <a:solidFill>
                <a:srgbClr val="2F2B20"/>
              </a:solidFill>
            </a:endParaRPr>
          </a:p>
        </p:txBody>
      </p:sp>
      <p:pic>
        <p:nvPicPr>
          <p:cNvPr id="4" name="Picture 3" descr="Screen Shot 2018-10-01 at 3.28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2" y="3606800"/>
            <a:ext cx="64262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4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267</TotalTime>
  <Words>622</Words>
  <Application>Microsoft Macintosh PowerPoint</Application>
  <PresentationFormat>On-screen Show (4:3)</PresentationFormat>
  <Paragraphs>126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Adjacency</vt:lpstr>
      <vt:lpstr>Arithmetic for Computers</vt:lpstr>
      <vt:lpstr>Announcement</vt:lpstr>
      <vt:lpstr>Example: Logic Block</vt:lpstr>
      <vt:lpstr>Specify Logic Blocks - 1</vt:lpstr>
      <vt:lpstr>Specify Logic Blocks - 2</vt:lpstr>
      <vt:lpstr>Gates – imp. of basic logic functions</vt:lpstr>
      <vt:lpstr>Other Basic Building Elements</vt:lpstr>
      <vt:lpstr>Decoder</vt:lpstr>
      <vt:lpstr>Other Basic Building Elements</vt:lpstr>
      <vt:lpstr>1-bit ALU (AND, OR, Adder)</vt:lpstr>
      <vt:lpstr>32-bit ALU (Adder)</vt:lpstr>
      <vt:lpstr>Constructing an ALU</vt:lpstr>
      <vt:lpstr>ALU - Subtraction</vt:lpstr>
      <vt:lpstr>1-bit ALU (AND, OR, Adder)</vt:lpstr>
      <vt:lpstr>ALU – Subtraction with minor changes. How? </vt:lpstr>
      <vt:lpstr>Step – 1</vt:lpstr>
      <vt:lpstr>Step - 2</vt:lpstr>
      <vt:lpstr>ALU – add, sub, or, and</vt:lpstr>
      <vt:lpstr>ALU – set-on-less-than</vt:lpstr>
      <vt:lpstr>ALU – set-on-less-than</vt:lpstr>
      <vt:lpstr>PowerPoint Presentation</vt:lpstr>
      <vt:lpstr>Complete ALU</vt:lpstr>
      <vt:lpstr>Practice</vt:lpstr>
      <vt:lpstr>What signals accomplish ADD?</vt:lpstr>
      <vt:lpstr>What signals accomplish OR?</vt:lpstr>
      <vt:lpstr>What signals accomplish SUB?</vt:lpstr>
      <vt:lpstr>What signals accomplish STL?</vt:lpstr>
      <vt:lpstr>What we have covered?</vt:lpstr>
    </vt:vector>
  </TitlesOfParts>
  <Company>mcmaster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for Computers</dc:title>
  <dc:creator>Md Nour Hossain</dc:creator>
  <cp:lastModifiedBy>Md Nour Hossain</cp:lastModifiedBy>
  <cp:revision>29</cp:revision>
  <dcterms:created xsi:type="dcterms:W3CDTF">2018-10-03T15:04:35Z</dcterms:created>
  <dcterms:modified xsi:type="dcterms:W3CDTF">2018-10-03T19:32:07Z</dcterms:modified>
</cp:coreProperties>
</file>