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9"/>
  </p:notesMasterIdLst>
  <p:sldIdLst>
    <p:sldId id="256" r:id="rId2"/>
    <p:sldId id="281" r:id="rId3"/>
    <p:sldId id="287" r:id="rId4"/>
    <p:sldId id="288" r:id="rId5"/>
    <p:sldId id="289" r:id="rId6"/>
    <p:sldId id="292" r:id="rId7"/>
    <p:sldId id="301" r:id="rId8"/>
    <p:sldId id="293" r:id="rId9"/>
    <p:sldId id="294" r:id="rId10"/>
    <p:sldId id="295" r:id="rId11"/>
    <p:sldId id="296" r:id="rId12"/>
    <p:sldId id="297" r:id="rId13"/>
    <p:sldId id="302" r:id="rId14"/>
    <p:sldId id="298" r:id="rId15"/>
    <p:sldId id="299" r:id="rId16"/>
    <p:sldId id="300" r:id="rId17"/>
    <p:sldId id="303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CC4D-7812-8545-B08C-1D1B6959BBCD}" type="datetimeFigureOut">
              <a:rPr lang="en-US" smtClean="0"/>
              <a:t>18-10-15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914E-EF0C-A248-B996-7CD0DE84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2696C4-C2C0-7A4C-95CE-AF753E816205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888E55-3342-8941-BF1A-49663FB69FB0}" type="slidenum">
              <a:rPr lang="en-AU">
                <a:latin typeface="Times New Roman" charset="0"/>
              </a:rPr>
              <a:pPr/>
              <a:t>6</a:t>
            </a:fld>
            <a:endParaRPr lang="en-AU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E00BF9-594A-B74C-B6C0-EEDF4E8FD1B8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B9D581-5265-BA48-82A5-11FC357F86F1}" type="slidenum">
              <a:rPr lang="en-AU">
                <a:latin typeface="Times New Roman" charset="0"/>
              </a:rPr>
              <a:pPr/>
              <a:t>8</a:t>
            </a:fld>
            <a:endParaRPr lang="en-AU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6CFA82-4CCE-7143-97BD-50F1AFB98F80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C24885-A32B-D449-991A-00E608152FA1}" type="slidenum">
              <a:rPr lang="en-AU">
                <a:latin typeface="Times New Roman" charset="0"/>
              </a:rPr>
              <a:pPr/>
              <a:t>9</a:t>
            </a:fld>
            <a:endParaRPr lang="en-AU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0E4500-CABE-7B46-B9D4-6F6479851E70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ED9714-4B68-0D4F-BA3D-8EED7F9E5782}" type="slidenum">
              <a:rPr lang="en-AU">
                <a:latin typeface="Times New Roman" charset="0"/>
              </a:rPr>
              <a:pPr/>
              <a:t>10</a:t>
            </a:fld>
            <a:endParaRPr lang="en-AU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E63596-AC3E-4742-9F53-E50669C87359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15D7FB-5D68-414A-B1FF-4A578189C220}" type="slidenum">
              <a:rPr lang="en-AU">
                <a:latin typeface="Times New Roman" charset="0"/>
              </a:rPr>
              <a:pPr/>
              <a:t>11</a:t>
            </a:fld>
            <a:endParaRPr lang="en-AU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DDA185-825D-944A-A80A-B67CFA728330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7316E1-1797-8F45-9973-0D35C12FDD9D}" type="slidenum">
              <a:rPr lang="en-AU">
                <a:latin typeface="Times New Roman" charset="0"/>
              </a:rPr>
              <a:pPr/>
              <a:t>12</a:t>
            </a:fld>
            <a:endParaRPr lang="en-AU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EBD6C5-36D2-9844-96AF-40D116D401AD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F8EE5B-503F-794D-A525-B4E8AB465A2D}" type="slidenum">
              <a:rPr lang="en-AU">
                <a:latin typeface="Times New Roman" charset="0"/>
              </a:rPr>
              <a:pPr/>
              <a:t>14</a:t>
            </a:fld>
            <a:endParaRPr lang="en-AU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608F12-C095-6048-998B-2A7D588782CD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DDE409-CF16-344D-9B86-C2AC7D073059}" type="slidenum">
              <a:rPr lang="en-AU">
                <a:latin typeface="Times New Roman" charset="0"/>
              </a:rPr>
              <a:pPr/>
              <a:t>15</a:t>
            </a:fld>
            <a:endParaRPr lang="en-AU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99AD53-7904-4A46-A15E-429FF3E40F12}" type="datetime3">
              <a:rPr lang="en-AU">
                <a:latin typeface="Times New Roman" charset="0"/>
              </a:rPr>
              <a:pPr/>
              <a:t>15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B636B1-1B9E-5B49-8069-3C071C6B941F}" type="slidenum">
              <a:rPr lang="en-AU">
                <a:latin typeface="Times New Roman" charset="0"/>
              </a:rPr>
              <a:pPr/>
              <a:t>16</a:t>
            </a:fld>
            <a:endParaRPr lang="en-AU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Black" charset="0"/>
              </a:rPr>
              <a:t>Arithmetic for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E90E92F5-1987-D240-B2CB-B1F0847F7C7C}" type="slidenum">
              <a:rPr lang="en-AU"/>
              <a:pPr/>
              <a:t>10</a:t>
            </a:fld>
            <a:endParaRPr lang="en-A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MIPS Multiplication</a:t>
            </a:r>
            <a:endParaRPr lang="en-AU"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Two 32-bit registers for product</a:t>
            </a:r>
          </a:p>
          <a:p>
            <a:pPr lvl="1" eaLnBrk="1" hangingPunct="1"/>
            <a:r>
              <a:rPr lang="en-US" sz="2400">
                <a:latin typeface="Arial" charset="0"/>
              </a:rPr>
              <a:t>HI: most-significant 32 bits</a:t>
            </a:r>
          </a:p>
          <a:p>
            <a:pPr lvl="1" eaLnBrk="1" hangingPunct="1"/>
            <a:r>
              <a:rPr lang="en-US" sz="2400">
                <a:latin typeface="Arial" charset="0"/>
              </a:rPr>
              <a:t>LO: least-significant 32-bits</a:t>
            </a:r>
          </a:p>
          <a:p>
            <a:pPr eaLnBrk="1" hangingPunct="1"/>
            <a:r>
              <a:rPr lang="en-US" sz="2800">
                <a:latin typeface="Arial" charset="0"/>
              </a:rPr>
              <a:t>Instructions</a:t>
            </a:r>
          </a:p>
          <a:p>
            <a:pPr lvl="1" eaLnBrk="1" hangingPunct="1"/>
            <a:r>
              <a:rPr lang="en-US" sz="2400">
                <a:latin typeface="Lucida Console" charset="0"/>
              </a:rPr>
              <a:t>mult rs, rt  /  multu rs, rt</a:t>
            </a:r>
          </a:p>
          <a:p>
            <a:pPr lvl="2" eaLnBrk="1" hangingPunct="1"/>
            <a:r>
              <a:rPr lang="en-US" sz="2000">
                <a:latin typeface="Arial" charset="0"/>
              </a:rPr>
              <a:t>64-bit product in HI/LO</a:t>
            </a:r>
          </a:p>
          <a:p>
            <a:pPr lvl="1" eaLnBrk="1" hangingPunct="1"/>
            <a:r>
              <a:rPr lang="en-US" sz="2400">
                <a:latin typeface="Lucida Console" charset="0"/>
              </a:rPr>
              <a:t>mfhi rd  /  mflo rd</a:t>
            </a:r>
          </a:p>
          <a:p>
            <a:pPr lvl="2" eaLnBrk="1" hangingPunct="1"/>
            <a:r>
              <a:rPr lang="en-US" sz="2000">
                <a:latin typeface="Arial" charset="0"/>
              </a:rPr>
              <a:t>Move from HI/LO to rd</a:t>
            </a:r>
          </a:p>
          <a:p>
            <a:pPr lvl="2" eaLnBrk="1" hangingPunct="1"/>
            <a:r>
              <a:rPr lang="en-US" sz="2000">
                <a:latin typeface="Arial" charset="0"/>
              </a:rPr>
              <a:t>Can test HI value to see if product overflows 32 bits</a:t>
            </a:r>
            <a:endParaRPr lang="en-AU" sz="2000">
              <a:latin typeface="Arial" charset="0"/>
            </a:endParaRPr>
          </a:p>
          <a:p>
            <a:pPr lvl="1" eaLnBrk="1" hangingPunct="1"/>
            <a:r>
              <a:rPr lang="en-US" sz="2400">
                <a:latin typeface="Lucida Console" charset="0"/>
              </a:rPr>
              <a:t>mul rd, rs, rt</a:t>
            </a:r>
          </a:p>
          <a:p>
            <a:pPr lvl="2" eaLnBrk="1" hangingPunct="1"/>
            <a:r>
              <a:rPr lang="en-US" sz="2000">
                <a:latin typeface="Arial" charset="0"/>
              </a:rPr>
              <a:t>Least-significant 32 bits of product –&gt; rd</a:t>
            </a:r>
          </a:p>
        </p:txBody>
      </p:sp>
    </p:spTree>
    <p:extLst>
      <p:ext uri="{BB962C8B-B14F-4D97-AF65-F5344CB8AC3E}">
        <p14:creationId xmlns:p14="http://schemas.microsoft.com/office/powerpoint/2010/main" val="259290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B52A62C7-BEE8-954C-B3E3-94ADAC92836B}" type="slidenum">
              <a:rPr lang="en-AU"/>
              <a:pPr/>
              <a:t>11</a:t>
            </a:fld>
            <a:endParaRPr lang="en-AU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Division</a:t>
            </a:r>
            <a:endParaRPr lang="en-AU"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Check for 0 divisor</a:t>
            </a:r>
            <a:endParaRPr lang="en-AU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        1001</a:t>
            </a:r>
          </a:p>
          <a:p>
            <a:r>
              <a:rPr lang="en-US" sz="2000">
                <a:latin typeface="Lucida Console" charset="0"/>
              </a:rPr>
              <a:t>1000 1001010</a:t>
            </a:r>
          </a:p>
          <a:p>
            <a:r>
              <a:rPr lang="en-US" sz="2000">
                <a:latin typeface="Lucida Console" charset="0"/>
              </a:rPr>
              <a:t>    -1000</a:t>
            </a:r>
          </a:p>
          <a:p>
            <a:r>
              <a:rPr lang="en-US" sz="2000">
                <a:latin typeface="Lucida Console" charset="0"/>
              </a:rPr>
              <a:t>        10</a:t>
            </a:r>
          </a:p>
          <a:p>
            <a:r>
              <a:rPr lang="en-US" sz="2000">
                <a:latin typeface="Lucida Console" charset="0"/>
              </a:rPr>
              <a:t>        101 </a:t>
            </a:r>
          </a:p>
          <a:p>
            <a:r>
              <a:rPr lang="en-US" sz="2000">
                <a:latin typeface="Lucida Console" charset="0"/>
              </a:rPr>
              <a:t>        1010</a:t>
            </a:r>
          </a:p>
          <a:p>
            <a:r>
              <a:rPr lang="en-US" sz="2000">
                <a:latin typeface="Lucida Console" charset="0"/>
              </a:rPr>
              <a:t>       -1000</a:t>
            </a:r>
          </a:p>
          <a:p>
            <a:r>
              <a:rPr lang="en-US" sz="2000">
                <a:latin typeface="Lucida Console" charset="0"/>
              </a:rPr>
              <a:t>          10</a:t>
            </a:r>
            <a:endParaRPr lang="en-AU" sz="2000">
              <a:latin typeface="Lucida Console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n</a:t>
            </a:r>
            <a:r>
              <a:rPr lang="en-US"/>
              <a:t>-bit operands yield </a:t>
            </a:r>
            <a:r>
              <a:rPr lang="en-US" i="1"/>
              <a:t>n</a:t>
            </a:r>
            <a:r>
              <a:rPr lang="en-US"/>
              <a:t>-bit</a:t>
            </a:r>
            <a:br>
              <a:rPr lang="en-US"/>
            </a:br>
            <a:r>
              <a:rPr lang="en-US"/>
              <a:t>quotient and remainder</a:t>
            </a:r>
            <a:endParaRPr lang="en-AU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dividend</a:t>
            </a:r>
            <a:endParaRPr lang="en-AU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remainder</a:t>
            </a:r>
            <a:endParaRPr lang="en-AU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divisor</a:t>
            </a:r>
            <a:endParaRPr lang="en-AU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163215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72EC3565-6570-9F4F-B23F-D8BCAC2A9C7E}" type="slidenum">
              <a:rPr lang="en-AU"/>
              <a:pPr/>
              <a:t>12</a:t>
            </a:fld>
            <a:endParaRPr lang="en-AU"/>
          </a:p>
        </p:txBody>
      </p:sp>
      <p:pic>
        <p:nvPicPr>
          <p:cNvPr id="18435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Division Hardware</a:t>
            </a:r>
            <a:endParaRPr lang="en-AU">
              <a:latin typeface="Arial" charset="0"/>
            </a:endParaRP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Initially dividend</a:t>
            </a:r>
            <a:endParaRPr lang="en-AU" sz="1600"/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Initially divisor in left half</a:t>
            </a:r>
            <a:endParaRPr lang="en-AU" sz="1600"/>
          </a:p>
        </p:txBody>
      </p:sp>
      <p:pic>
        <p:nvPicPr>
          <p:cNvPr id="18439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49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7 by 2</a:t>
            </a:r>
            <a:endParaRPr lang="en-US" dirty="0"/>
          </a:p>
        </p:txBody>
      </p:sp>
      <p:pic>
        <p:nvPicPr>
          <p:cNvPr id="4" name="Content Placeholder 3" descr="Screen Shot 2018-10-15 at 3.03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9" b="-44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68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FCC506D9-5480-F442-95F3-A994F27D6595}" type="slidenum">
              <a:rPr lang="en-AU"/>
              <a:pPr/>
              <a:t>14</a:t>
            </a:fld>
            <a:endParaRPr lang="en-AU"/>
          </a:p>
        </p:txBody>
      </p:sp>
      <p:pic>
        <p:nvPicPr>
          <p:cNvPr id="19459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Optimized Divider</a:t>
            </a:r>
            <a:endParaRPr lang="en-AU">
              <a:latin typeface="Arial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One cycle per partial-remainder subtraction</a:t>
            </a:r>
          </a:p>
          <a:p>
            <a:pPr eaLnBrk="1" hangingPunct="1"/>
            <a:r>
              <a:rPr lang="en-US" sz="2800">
                <a:latin typeface="Arial" charset="0"/>
              </a:rPr>
              <a:t>Looks a lot like a multiplier!</a:t>
            </a:r>
          </a:p>
          <a:p>
            <a:pPr lvl="1" eaLnBrk="1" hangingPunct="1"/>
            <a:r>
              <a:rPr lang="en-US" sz="2400">
                <a:latin typeface="Arial" charset="0"/>
              </a:rPr>
              <a:t>Same hardware can be used for both</a:t>
            </a:r>
            <a:endParaRPr lang="en-AU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EEA0AA84-E23E-2C42-ABC0-5DCEEB8FF6E1}" type="slidenum">
              <a:rPr lang="en-AU"/>
              <a:pPr/>
              <a:t>15</a:t>
            </a:fld>
            <a:endParaRPr lang="en-A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Faster Division</a:t>
            </a:r>
            <a:endParaRPr lang="en-AU">
              <a:latin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Can’t use parallel hardware as in multiplier</a:t>
            </a:r>
          </a:p>
          <a:p>
            <a:pPr lvl="1" eaLnBrk="1" hangingPunct="1"/>
            <a:r>
              <a:rPr lang="en-US">
                <a:latin typeface="Arial" charset="0"/>
              </a:rPr>
              <a:t>Subtraction is conditional on sign of remainder</a:t>
            </a:r>
          </a:p>
          <a:p>
            <a:pPr eaLnBrk="1" hangingPunct="1"/>
            <a:r>
              <a:rPr lang="en-US">
                <a:latin typeface="Arial" charset="0"/>
              </a:rPr>
              <a:t>Faster dividers (e.g. SRT devision) generate multiple quotient bits per step</a:t>
            </a:r>
          </a:p>
          <a:p>
            <a:pPr lvl="1" eaLnBrk="1" hangingPunct="1"/>
            <a:r>
              <a:rPr lang="en-US">
                <a:latin typeface="Arial" charset="0"/>
              </a:rPr>
              <a:t>Still require multiple steps</a:t>
            </a:r>
            <a:endParaRPr lang="en-A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9AED60F5-C02A-8543-A8DB-24FBCD393107}" type="slidenum">
              <a:rPr lang="en-AU"/>
              <a:pPr/>
              <a:t>16</a:t>
            </a:fld>
            <a:endParaRPr lang="en-A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MIPS Division</a:t>
            </a:r>
            <a:endParaRPr lang="en-AU">
              <a:latin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Use HI/LO registers for result</a:t>
            </a:r>
          </a:p>
          <a:p>
            <a:pPr lvl="1" eaLnBrk="1" hangingPunct="1"/>
            <a:r>
              <a:rPr lang="en-US">
                <a:latin typeface="Arial" charset="0"/>
              </a:rPr>
              <a:t>HI: 32-bit remainder</a:t>
            </a:r>
          </a:p>
          <a:p>
            <a:pPr lvl="1" eaLnBrk="1" hangingPunct="1"/>
            <a:r>
              <a:rPr lang="en-US">
                <a:latin typeface="Arial" charset="0"/>
              </a:rPr>
              <a:t>LO: 32-bit quotient</a:t>
            </a:r>
          </a:p>
          <a:p>
            <a:pPr eaLnBrk="1" hangingPunct="1"/>
            <a:r>
              <a:rPr lang="en-US">
                <a:latin typeface="Arial" charset="0"/>
              </a:rPr>
              <a:t>Instructions</a:t>
            </a:r>
          </a:p>
          <a:p>
            <a:pPr lvl="1" eaLnBrk="1" hangingPunct="1"/>
            <a:r>
              <a:rPr lang="en-US">
                <a:latin typeface="Lucida Console" charset="0"/>
              </a:rPr>
              <a:t>div rs, rt  /  divu rs, rt</a:t>
            </a:r>
          </a:p>
          <a:p>
            <a:pPr lvl="1" eaLnBrk="1" hangingPunct="1"/>
            <a:r>
              <a:rPr lang="en-US">
                <a:latin typeface="Arial" charset="0"/>
              </a:rPr>
              <a:t>No overflow or divide-by-0 checking</a:t>
            </a:r>
          </a:p>
          <a:p>
            <a:pPr lvl="2" eaLnBrk="1" hangingPunct="1"/>
            <a:r>
              <a:rPr lang="en-US">
                <a:latin typeface="Arial" charset="0"/>
              </a:rPr>
              <a:t>Software must perform checks if required</a:t>
            </a:r>
          </a:p>
          <a:p>
            <a:pPr lvl="1" eaLnBrk="1" hangingPunct="1"/>
            <a:r>
              <a:rPr lang="en-US">
                <a:latin typeface="Arial" charset="0"/>
              </a:rPr>
              <a:t>Use </a:t>
            </a:r>
            <a:r>
              <a:rPr lang="en-US">
                <a:latin typeface="Lucida Console" charset="0"/>
              </a:rPr>
              <a:t>mfhi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Lucida Console" charset="0"/>
              </a:rPr>
              <a:t>mflo</a:t>
            </a:r>
            <a:r>
              <a:rPr lang="en-US">
                <a:latin typeface="Arial" charset="0"/>
              </a:rPr>
              <a:t> to access result</a:t>
            </a:r>
          </a:p>
        </p:txBody>
      </p:sp>
    </p:spTree>
    <p:extLst>
      <p:ext uri="{BB962C8B-B14F-4D97-AF65-F5344CB8AC3E}">
        <p14:creationId xmlns:p14="http://schemas.microsoft.com/office/powerpoint/2010/main" val="164113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Sections 3.3 and 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ALU</a:t>
            </a:r>
            <a:endParaRPr lang="en-US" dirty="0"/>
          </a:p>
        </p:txBody>
      </p:sp>
      <p:pic>
        <p:nvPicPr>
          <p:cNvPr id="6" name="Content Placeholder 5" descr="Screen Shot 2018-10-03 at 2.4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28" r="-43228"/>
          <a:stretch>
            <a:fillRect/>
          </a:stretch>
        </p:blipFill>
        <p:spPr>
          <a:xfrm>
            <a:off x="457200" y="16002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7649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03 at 2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546"/>
            <a:ext cx="4666195" cy="4009471"/>
          </a:xfrm>
          <a:prstGeom prst="rect">
            <a:avLst/>
          </a:prstGeom>
        </p:spPr>
      </p:pic>
      <p:pic>
        <p:nvPicPr>
          <p:cNvPr id="5" name="Picture 4" descr="Screen Shot 2018-10-03 at 2.45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96" y="166208"/>
            <a:ext cx="42164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pic>
        <p:nvPicPr>
          <p:cNvPr id="6" name="Content Placeholder 5" descr="Screen Shot 2018-10-14 at 7.59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" r="-859"/>
          <a:stretch>
            <a:fillRect/>
          </a:stretch>
        </p:blipFill>
        <p:spPr>
          <a:xfrm>
            <a:off x="457200" y="1600200"/>
            <a:ext cx="5293033" cy="3334827"/>
          </a:xfrm>
        </p:spPr>
      </p:pic>
      <p:sp>
        <p:nvSpPr>
          <p:cNvPr id="7" name="TextBox 6"/>
          <p:cNvSpPr txBox="1"/>
          <p:nvPr/>
        </p:nvSpPr>
        <p:spPr>
          <a:xfrm>
            <a:off x="771713" y="5160077"/>
            <a:ext cx="43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the product is sum of lengths of operands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Version </a:t>
            </a:r>
            <a:endParaRPr lang="en-US" dirty="0"/>
          </a:p>
        </p:txBody>
      </p:sp>
      <p:pic>
        <p:nvPicPr>
          <p:cNvPr id="4" name="Picture 3" descr="Screen Shot 2018-10-14 at 8.1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8" y="1523585"/>
            <a:ext cx="6122626" cy="332960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382713" y="2813126"/>
            <a:ext cx="1173647" cy="4501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291915" y="4517469"/>
            <a:ext cx="151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Initialized to 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7272" y="3938568"/>
            <a:ext cx="1380790" cy="423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0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57200" y="3051655"/>
            <a:ext cx="1380790" cy="423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987667" y="1820194"/>
            <a:ext cx="1380790" cy="423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9A71E4AA-C184-274B-9454-D63968D8D064}" type="slidenum">
              <a:rPr lang="en-AU"/>
              <a:pPr/>
              <a:t>6</a:t>
            </a:fld>
            <a:endParaRPr lang="en-AU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Hardware</a:t>
            </a:r>
            <a:endParaRPr lang="en-AU">
              <a:latin typeface="Arial" charset="0"/>
            </a:endParaRP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>
                <a:latin typeface="Tahoma" charset="0"/>
              </a:rPr>
              <a:t>Initially 0</a:t>
            </a:r>
            <a:endParaRPr lang="en-AU" sz="1600">
              <a:latin typeface="Tahoma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4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4 bit </a:t>
            </a:r>
            <a:r>
              <a:rPr lang="mr-IN" dirty="0" smtClean="0"/>
              <a:t>–</a:t>
            </a:r>
            <a:r>
              <a:rPr lang="en-US" dirty="0" smtClean="0"/>
              <a:t> 2 X 3</a:t>
            </a:r>
            <a:endParaRPr lang="en-US" dirty="0"/>
          </a:p>
        </p:txBody>
      </p:sp>
      <p:pic>
        <p:nvPicPr>
          <p:cNvPr id="4" name="Content Placeholder 3" descr="Screen Shot 2018-10-15 at 3.02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20" b="-1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28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57647CDA-08B0-DD4A-85AC-3E4C2B225308}" type="slidenum">
              <a:rPr lang="en-AU"/>
              <a:pPr/>
              <a:t>8</a:t>
            </a:fld>
            <a:endParaRPr lang="en-AU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Optimized Multiplier</a:t>
            </a:r>
            <a:endParaRPr lang="en-AU">
              <a:latin typeface="Arial" charset="0"/>
            </a:endParaRP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3200" dirty="0"/>
              <a:t>One cycle per partial-product </a:t>
            </a:r>
            <a:r>
              <a:rPr lang="en-US" sz="3200" dirty="0" smtClean="0"/>
              <a:t>addition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24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8CDDA70E-05CE-AD43-81BB-B968C63CDF67}" type="slidenum">
              <a:rPr lang="en-AU"/>
              <a:pPr/>
              <a:t>9</a:t>
            </a:fld>
            <a:endParaRPr lang="en-AU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Faster Multiplier</a:t>
            </a:r>
            <a:endParaRPr lang="en-AU">
              <a:latin typeface="Arial" charset="0"/>
            </a:endParaRP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Uses multiple adders</a:t>
            </a:r>
          </a:p>
          <a:p>
            <a:pPr lvl="1" eaLnBrk="1" hangingPunct="1"/>
            <a:r>
              <a:rPr lang="en-US">
                <a:latin typeface="Arial" charset="0"/>
              </a:rPr>
              <a:t>Cost/performance tradeoff</a:t>
            </a:r>
          </a:p>
        </p:txBody>
      </p:sp>
      <p:pic>
        <p:nvPicPr>
          <p:cNvPr id="15365" name="Picture 5" descr="f03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3200"/>
              <a:t>Can be pipelined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800"/>
              <a:t>Several multiplication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327423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716</TotalTime>
  <Words>551</Words>
  <Application>Microsoft Macintosh PowerPoint</Application>
  <PresentationFormat>On-screen Show (4:3)</PresentationFormat>
  <Paragraphs>129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Arithmetic for Computers</vt:lpstr>
      <vt:lpstr>Complete ALU</vt:lpstr>
      <vt:lpstr>PowerPoint Presentation</vt:lpstr>
      <vt:lpstr>Multiplication</vt:lpstr>
      <vt:lpstr>Sequential Version </vt:lpstr>
      <vt:lpstr>Multiplication Hardware</vt:lpstr>
      <vt:lpstr>Using 4 bit – 2 X 3</vt:lpstr>
      <vt:lpstr>Optimized Multiplier</vt:lpstr>
      <vt:lpstr>Faster Multiplier</vt:lpstr>
      <vt:lpstr>MIPS Multiplication</vt:lpstr>
      <vt:lpstr>Division</vt:lpstr>
      <vt:lpstr>Division Hardware</vt:lpstr>
      <vt:lpstr>Divide 7 by 2</vt:lpstr>
      <vt:lpstr>Optimized Divider</vt:lpstr>
      <vt:lpstr>Faster Division</vt:lpstr>
      <vt:lpstr>MIPS Division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for Computers</dc:title>
  <dc:creator>Md Nour Hossain</dc:creator>
  <cp:lastModifiedBy>Md Nour Hossain</cp:lastModifiedBy>
  <cp:revision>45</cp:revision>
  <dcterms:created xsi:type="dcterms:W3CDTF">2018-10-03T15:04:35Z</dcterms:created>
  <dcterms:modified xsi:type="dcterms:W3CDTF">2018-10-15T19:26:29Z</dcterms:modified>
</cp:coreProperties>
</file>