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4"/>
  </p:notesMasterIdLst>
  <p:sldIdLst>
    <p:sldId id="256" r:id="rId2"/>
    <p:sldId id="304" r:id="rId3"/>
    <p:sldId id="305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03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CC4D-7812-8545-B08C-1D1B6959BBCD}" type="datetimeFigureOut">
              <a:rPr lang="en-US" smtClean="0"/>
              <a:t>18-10-17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914E-EF0C-A248-B996-7CD0DE84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5C68D7-C4D0-8E4B-9505-E411017BFCC7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65AA21-D3B8-AE4D-88F3-B73050D31F8B}" type="slidenum">
              <a:rPr lang="en-AU">
                <a:latin typeface="Times New Roman" charset="0"/>
              </a:rPr>
              <a:pPr/>
              <a:t>3</a:t>
            </a:fld>
            <a:endParaRPr lang="en-AU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BBB02F-0C6F-9745-9734-770360594BD5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651115-0CDC-6B48-9A21-0BF70B9B5CFF}" type="slidenum">
              <a:rPr lang="en-AU">
                <a:latin typeface="Times New Roman" charset="0"/>
              </a:rPr>
              <a:pPr/>
              <a:t>4</a:t>
            </a:fld>
            <a:endParaRPr lang="en-AU">
              <a:latin typeface="Times New Roman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DB2768-06A6-D240-877D-B1C5A3780D53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FA9D02-6424-8D44-AC79-5BC0F3F130C0}" type="slidenum">
              <a:rPr lang="en-AU">
                <a:latin typeface="Times New Roman" charset="0"/>
              </a:rPr>
              <a:pPr/>
              <a:t>5</a:t>
            </a:fld>
            <a:endParaRPr lang="en-AU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968FC2-9C8C-8D40-AE4C-B34A438943F0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E834EF-52A5-1343-A106-6191607D46FA}" type="slidenum">
              <a:rPr lang="en-AU">
                <a:latin typeface="Times New Roman" charset="0"/>
              </a:rPr>
              <a:pPr/>
              <a:t>6</a:t>
            </a:fld>
            <a:endParaRPr lang="en-AU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DB2768-06A6-D240-877D-B1C5A3780D53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FA9D02-6424-8D44-AC79-5BC0F3F130C0}" type="slidenum">
              <a:rPr lang="en-AU">
                <a:latin typeface="Times New Roman" charset="0"/>
              </a:rPr>
              <a:pPr/>
              <a:t>7</a:t>
            </a:fld>
            <a:endParaRPr lang="en-AU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F9E6DC-D780-664C-B40F-11CBE4E16FB0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678BC5-923A-AD46-BC01-BB7BCC0CED2F}" type="slidenum">
              <a:rPr lang="en-AU">
                <a:latin typeface="Times New Roman" charset="0"/>
              </a:rPr>
              <a:pPr/>
              <a:t>8</a:t>
            </a:fld>
            <a:endParaRPr lang="en-AU">
              <a:latin typeface="Times New Roman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18-10-17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18-10-17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Arial Black" charset="0"/>
              </a:rPr>
              <a:t>Arithmetic for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mr-IN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</a:t>
            </a:r>
            <a:r>
              <a:rPr lang="en-US" dirty="0" err="1" smtClean="0"/>
              <a:t>Addition</a:t>
            </a:r>
            <a:r>
              <a:rPr lang="en-US" baseline="-25000" dirty="0" err="1" smtClean="0"/>
              <a:t>ten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Consider a 4-digit decimal example</a:t>
            </a:r>
          </a:p>
          <a:p>
            <a:pPr marL="114300" indent="0">
              <a:buNone/>
            </a:pPr>
            <a:r>
              <a:rPr lang="en-US" dirty="0" smtClean="0"/>
              <a:t>9.999 X 10</a:t>
            </a:r>
            <a:r>
              <a:rPr lang="en-US" baseline="30000" dirty="0" smtClean="0"/>
              <a:t>1</a:t>
            </a:r>
            <a:r>
              <a:rPr lang="en-US" dirty="0" smtClean="0"/>
              <a:t> + 1.610 X 10</a:t>
            </a:r>
            <a:r>
              <a:rPr lang="en-US" baseline="30000" dirty="0" smtClean="0"/>
              <a:t>-1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Align decimal point: shift number with smaller exponent</a:t>
            </a:r>
          </a:p>
          <a:p>
            <a:pPr marL="411480" lvl="1" indent="0">
              <a:buNone/>
            </a:pPr>
            <a:r>
              <a:rPr lang="en-US" dirty="0"/>
              <a:t>9.999 X 10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 smtClean="0"/>
              <a:t>0.016 </a:t>
            </a:r>
            <a:r>
              <a:rPr lang="en-US" dirty="0"/>
              <a:t>X </a:t>
            </a:r>
            <a:r>
              <a:rPr lang="en-US" dirty="0" smtClean="0"/>
              <a:t>10</a:t>
            </a:r>
            <a:r>
              <a:rPr lang="en-US" baseline="30000" dirty="0" smtClean="0"/>
              <a:t>1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significands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9.999 X 10</a:t>
            </a:r>
            <a:r>
              <a:rPr lang="en-US" baseline="30000" dirty="0"/>
              <a:t>1</a:t>
            </a:r>
            <a:r>
              <a:rPr lang="en-US" dirty="0"/>
              <a:t> + 0.016 X </a:t>
            </a:r>
            <a:r>
              <a:rPr lang="en-US" dirty="0" smtClean="0"/>
              <a:t>10</a:t>
            </a:r>
            <a:r>
              <a:rPr lang="en-US" baseline="30000" dirty="0" smtClean="0"/>
              <a:t>1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10.015 X 10</a:t>
            </a:r>
            <a:r>
              <a:rPr lang="en-US" baseline="30000" dirty="0" smtClean="0"/>
              <a:t>1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Normalize result &amp; check for over/underflow</a:t>
            </a:r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1.0015 X 10</a:t>
            </a:r>
            <a:r>
              <a:rPr lang="en-US" baseline="30000" dirty="0" smtClean="0"/>
              <a:t>2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Round and normalize if necessary</a:t>
            </a:r>
          </a:p>
          <a:p>
            <a:pPr marL="411480" lvl="1" indent="0">
              <a:buNone/>
            </a:pPr>
            <a:r>
              <a:rPr lang="en-US" dirty="0" smtClean="0"/>
              <a:t>1.002 X 10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2445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</a:t>
            </a:r>
            <a:r>
              <a:rPr lang="en-US" dirty="0" err="1" smtClean="0"/>
              <a:t>Addition</a:t>
            </a:r>
            <a:r>
              <a:rPr lang="en-US" baseline="-25000" dirty="0" err="1" smtClean="0"/>
              <a:t>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Now consider a 4-digit binary example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1.000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-1 </a:t>
            </a:r>
            <a:r>
              <a:rPr lang="en-US" dirty="0" smtClean="0"/>
              <a:t>+ -1.110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-2    </a:t>
            </a:r>
            <a:r>
              <a:rPr lang="en-US" dirty="0" smtClean="0"/>
              <a:t>= 0.5</a:t>
            </a:r>
            <a:r>
              <a:rPr lang="en-US" baseline="-25000" dirty="0" smtClean="0"/>
              <a:t>ten</a:t>
            </a:r>
            <a:r>
              <a:rPr lang="en-US" dirty="0" smtClean="0"/>
              <a:t> + -0.4375</a:t>
            </a:r>
            <a:r>
              <a:rPr lang="en-US" baseline="-25000" dirty="0" smtClean="0"/>
              <a:t>ten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Align binary points: shift number with smaller exponent</a:t>
            </a:r>
          </a:p>
          <a:p>
            <a:pPr marL="114300" indent="0">
              <a:buNone/>
            </a:pPr>
            <a:r>
              <a:rPr lang="en-US" dirty="0" smtClean="0"/>
              <a:t>	1.000</a:t>
            </a:r>
            <a:r>
              <a:rPr lang="en-US" baseline="-25000" dirty="0" smtClean="0"/>
              <a:t>two</a:t>
            </a:r>
            <a:r>
              <a:rPr lang="en-US" dirty="0" smtClean="0"/>
              <a:t> </a:t>
            </a:r>
            <a:r>
              <a:rPr lang="en-US" dirty="0"/>
              <a:t>X 2</a:t>
            </a:r>
            <a:r>
              <a:rPr lang="en-US" baseline="30000" dirty="0"/>
              <a:t>-1 </a:t>
            </a:r>
            <a:r>
              <a:rPr lang="en-US" dirty="0"/>
              <a:t>+ </a:t>
            </a:r>
            <a:r>
              <a:rPr lang="en-US" dirty="0" smtClean="0"/>
              <a:t>-0.1110</a:t>
            </a:r>
            <a:r>
              <a:rPr lang="en-US" baseline="-25000" dirty="0" smtClean="0"/>
              <a:t>two</a:t>
            </a:r>
            <a:r>
              <a:rPr lang="en-US" dirty="0" smtClean="0"/>
              <a:t> </a:t>
            </a:r>
            <a:r>
              <a:rPr lang="en-US" dirty="0"/>
              <a:t>X 2</a:t>
            </a:r>
            <a:r>
              <a:rPr lang="en-US" baseline="30000" dirty="0" smtClean="0"/>
              <a:t>-1</a:t>
            </a:r>
          </a:p>
          <a:p>
            <a:pPr marL="571500" indent="-457200">
              <a:buFont typeface="+mj-lt"/>
              <a:buAutoNum type="arabicPeriod" startAt="2"/>
            </a:pPr>
            <a:r>
              <a:rPr lang="en-US" dirty="0" smtClean="0"/>
              <a:t>Add </a:t>
            </a:r>
            <a:r>
              <a:rPr lang="en-US" dirty="0" err="1"/>
              <a:t>S</a:t>
            </a:r>
            <a:r>
              <a:rPr lang="en-US" dirty="0" err="1" smtClean="0"/>
              <a:t>ignificands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0.001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-1</a:t>
            </a:r>
          </a:p>
          <a:p>
            <a:pPr marL="571500" indent="-457200">
              <a:buFont typeface="+mj-lt"/>
              <a:buAutoNum type="arabicPeriod" startAt="3"/>
            </a:pPr>
            <a:r>
              <a:rPr lang="en-US" dirty="0" smtClean="0"/>
              <a:t>Normalize result &amp; check for over/underflow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1.000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-4</a:t>
            </a:r>
            <a:r>
              <a:rPr lang="en-US" dirty="0" smtClean="0"/>
              <a:t>, no over/underflow</a:t>
            </a:r>
          </a:p>
          <a:p>
            <a:pPr marL="571500" indent="-457200">
              <a:buFont typeface="+mj-lt"/>
              <a:buAutoNum type="arabicPeriod" startAt="3"/>
            </a:pPr>
            <a:r>
              <a:rPr lang="en-US" dirty="0" smtClean="0"/>
              <a:t>Round and renormalize if necessary</a:t>
            </a:r>
          </a:p>
          <a:p>
            <a:pPr marL="411480" lvl="1" indent="0">
              <a:buNone/>
            </a:pPr>
            <a:r>
              <a:rPr lang="en-US" dirty="0" smtClean="0"/>
              <a:t>    1.000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-4 </a:t>
            </a:r>
            <a:r>
              <a:rPr lang="en-US" dirty="0" smtClean="0"/>
              <a:t>(no change) = 0.0625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3.5 (partial)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+125, -125 (Signed)</a:t>
            </a:r>
          </a:p>
          <a:p>
            <a:r>
              <a:rPr lang="en-US" dirty="0" smtClean="0"/>
              <a:t>125  (unsigned)</a:t>
            </a:r>
          </a:p>
          <a:p>
            <a:r>
              <a:rPr lang="en-US" dirty="0" smtClean="0"/>
              <a:t>3.14159265</a:t>
            </a:r>
            <a:r>
              <a:rPr lang="mr-IN" dirty="0" smtClean="0"/>
              <a:t>…</a:t>
            </a:r>
            <a:r>
              <a:rPr lang="en-CA" dirty="0" smtClean="0"/>
              <a:t>.</a:t>
            </a:r>
            <a:r>
              <a:rPr lang="en-CA" baseline="-25000" dirty="0" smtClean="0"/>
              <a:t>ten </a:t>
            </a:r>
            <a:r>
              <a:rPr lang="en-CA" dirty="0" smtClean="0"/>
              <a:t>(real numbers)</a:t>
            </a:r>
          </a:p>
          <a:p>
            <a:r>
              <a:rPr lang="en-US" dirty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on</a:t>
            </a:r>
            <a:r>
              <a:rPr lang="en-US" dirty="0">
                <a:latin typeface="Arial" charset="0"/>
              </a:rPr>
              <a:t>-integral numbers</a:t>
            </a:r>
          </a:p>
          <a:p>
            <a:pPr lvl="1"/>
            <a:r>
              <a:rPr lang="en-US" dirty="0">
                <a:latin typeface="Arial" charset="0"/>
              </a:rPr>
              <a:t>Including very small and very large numbers</a:t>
            </a:r>
          </a:p>
          <a:p>
            <a:r>
              <a:rPr lang="en-US" dirty="0">
                <a:latin typeface="Arial" charset="0"/>
              </a:rPr>
              <a:t>Like scientific notation</a:t>
            </a:r>
          </a:p>
          <a:p>
            <a:pPr lvl="1"/>
            <a:r>
              <a:rPr lang="en-US" dirty="0">
                <a:latin typeface="Arial" charset="0"/>
              </a:rPr>
              <a:t>–2.34 × 10</a:t>
            </a:r>
            <a:r>
              <a:rPr lang="en-US" baseline="30000" dirty="0">
                <a:latin typeface="Arial" charset="0"/>
              </a:rPr>
              <a:t>56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+0.002 × 10</a:t>
            </a:r>
            <a:r>
              <a:rPr lang="en-US" baseline="30000" dirty="0">
                <a:latin typeface="Arial" charset="0"/>
              </a:rPr>
              <a:t>–4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+987.02 × 10</a:t>
            </a:r>
            <a:r>
              <a:rPr lang="en-US" baseline="30000" dirty="0">
                <a:latin typeface="Arial" charset="0"/>
              </a:rPr>
              <a:t>9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binary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±1.</a:t>
            </a:r>
            <a:r>
              <a:rPr lang="en-US" i="1" dirty="0">
                <a:latin typeface="Arial" charset="0"/>
                <a:cs typeface="Arial" charset="0"/>
              </a:rPr>
              <a:t>xxxxxxx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× 2</a:t>
            </a:r>
            <a:r>
              <a:rPr lang="en-US" i="1" baseline="30000" dirty="0">
                <a:latin typeface="Arial" charset="0"/>
                <a:cs typeface="Arial" charset="0"/>
              </a:rPr>
              <a:t>yyyy</a:t>
            </a:r>
          </a:p>
          <a:p>
            <a:r>
              <a:rPr lang="en-US" dirty="0">
                <a:latin typeface="Arial" charset="0"/>
              </a:rPr>
              <a:t>Types </a:t>
            </a:r>
            <a:r>
              <a:rPr lang="en-US" dirty="0">
                <a:solidFill>
                  <a:srgbClr val="0000FF"/>
                </a:solidFill>
                <a:latin typeface="Lucida Console" charset="0"/>
              </a:rPr>
              <a:t>float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(single precision) </a:t>
            </a:r>
            <a:r>
              <a:rPr lang="en-US" dirty="0" smtClean="0">
                <a:latin typeface="Arial" charset="0"/>
              </a:rPr>
              <a:t>and </a:t>
            </a:r>
            <a:r>
              <a:rPr lang="en-US" dirty="0">
                <a:solidFill>
                  <a:srgbClr val="008000"/>
                </a:solidFill>
                <a:latin typeface="Lucida Console" charset="0"/>
              </a:rPr>
              <a:t>double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(double precision)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</a:t>
            </a:r>
            <a:endParaRPr lang="en-AU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4621470" y="3774373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/>
              <a:t>normalized</a:t>
            </a:r>
            <a:endParaRPr lang="en-AU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4679156" y="4287209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/>
              <a:t>not normalized</a:t>
            </a:r>
            <a:endParaRPr lang="en-AU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007153" y="4472946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AA9050BC-E096-9D40-9728-32C182B92A0D}" type="slidenum">
              <a:rPr lang="en-AU"/>
              <a:pPr/>
              <a:t>3</a:t>
            </a:fld>
            <a:endParaRPr lang="en-AU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Floating </a:t>
            </a:r>
            <a:r>
              <a:rPr lang="en-US" dirty="0" smtClean="0">
                <a:latin typeface="Arial" charset="0"/>
              </a:rPr>
              <a:t>Point Representation</a:t>
            </a:r>
            <a:endParaRPr lang="en-AU" dirty="0">
              <a:latin typeface="Arial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–</a:t>
            </a:r>
            <a:r>
              <a:rPr lang="en-US" dirty="0">
                <a:latin typeface="Arial" charset="0"/>
              </a:rPr>
              <a:t>2.34 × </a:t>
            </a:r>
            <a:r>
              <a:rPr lang="en-US" dirty="0" smtClean="0">
                <a:latin typeface="Arial" charset="0"/>
              </a:rPr>
              <a:t>10</a:t>
            </a:r>
            <a:r>
              <a:rPr lang="en-US" baseline="30000" dirty="0" smtClean="0">
                <a:latin typeface="Arial" charset="0"/>
              </a:rPr>
              <a:t>56</a:t>
            </a:r>
          </a:p>
          <a:p>
            <a:pPr lvl="1"/>
            <a:r>
              <a:rPr lang="en-US" dirty="0" smtClean="0">
                <a:latin typeface="Arial" charset="0"/>
              </a:rPr>
              <a:t>2.34  </a:t>
            </a:r>
            <a:r>
              <a:rPr lang="en-US" dirty="0" smtClean="0">
                <a:latin typeface="Arial" charset="0"/>
                <a:sym typeface="Wingdings"/>
              </a:rPr>
              <a:t> </a:t>
            </a:r>
            <a:r>
              <a:rPr lang="en-US" dirty="0" err="1" smtClean="0">
                <a:latin typeface="Arial" charset="0"/>
                <a:sym typeface="Wingdings"/>
              </a:rPr>
              <a:t>Significand</a:t>
            </a:r>
            <a:endParaRPr lang="en-US" dirty="0" smtClean="0">
              <a:latin typeface="Arial" charset="0"/>
              <a:sym typeface="Wingdings"/>
            </a:endParaRPr>
          </a:p>
          <a:p>
            <a:pPr lvl="1"/>
            <a:r>
              <a:rPr lang="en-US" dirty="0" smtClean="0">
                <a:latin typeface="Arial" charset="0"/>
                <a:sym typeface="Wingdings"/>
              </a:rPr>
              <a:t>56   Exponent (Actual)</a:t>
            </a:r>
          </a:p>
          <a:p>
            <a:pPr lvl="1"/>
            <a:r>
              <a:rPr lang="en-US" dirty="0" smtClean="0">
                <a:latin typeface="Arial" charset="0"/>
                <a:sym typeface="Wingdings"/>
              </a:rPr>
              <a:t>.34   Fraction / Mantissa</a:t>
            </a:r>
          </a:p>
          <a:p>
            <a:pPr lvl="1"/>
            <a:endParaRPr lang="en-US" dirty="0" smtClean="0">
              <a:latin typeface="Arial" charset="0"/>
              <a:sym typeface="Wingdings"/>
            </a:endParaRPr>
          </a:p>
          <a:p>
            <a:r>
              <a:rPr lang="en-US" dirty="0">
                <a:latin typeface="Arial" charset="0"/>
              </a:rPr>
              <a:t>In binary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±1.</a:t>
            </a:r>
            <a:r>
              <a:rPr lang="en-US" i="1" dirty="0">
                <a:latin typeface="Arial" charset="0"/>
                <a:cs typeface="Arial" charset="0"/>
              </a:rPr>
              <a:t>xxxxxxx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× 2</a:t>
            </a:r>
            <a:r>
              <a:rPr lang="en-US" i="1" baseline="30000" dirty="0">
                <a:latin typeface="Arial" charset="0"/>
                <a:cs typeface="Arial" charset="0"/>
              </a:rPr>
              <a:t>yyyy</a:t>
            </a:r>
          </a:p>
          <a:p>
            <a:pPr marL="114300" indent="0">
              <a:buNone/>
            </a:pPr>
            <a:endParaRPr lang="en-US" dirty="0">
              <a:latin typeface="Arial" charset="0"/>
              <a:sym typeface="Wingdings"/>
            </a:endParaRPr>
          </a:p>
          <a:p>
            <a:r>
              <a:rPr lang="en-US" dirty="0" smtClean="0">
                <a:latin typeface="Arial" charset="0"/>
                <a:sym typeface="Wingdings"/>
              </a:rPr>
              <a:t>Representation of floating point follows Standard</a:t>
            </a:r>
            <a:endParaRPr lang="en-US" dirty="0">
              <a:latin typeface="Arial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§3.5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31414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D1E07A0B-0D95-2944-A182-E1C14DDA253B}" type="slidenum">
              <a:rPr lang="en-AU"/>
              <a:pPr/>
              <a:t>4</a:t>
            </a:fld>
            <a:endParaRPr lang="en-AU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Floating Point Standard</a:t>
            </a:r>
            <a:endParaRPr lang="en-AU">
              <a:latin typeface="Arial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Defined by IEEE </a:t>
            </a:r>
            <a:r>
              <a:rPr lang="en-US" dirty="0" err="1">
                <a:latin typeface="Arial" charset="0"/>
              </a:rPr>
              <a:t>Std</a:t>
            </a:r>
            <a:r>
              <a:rPr lang="en-US" dirty="0">
                <a:latin typeface="Arial" charset="0"/>
              </a:rPr>
              <a:t> 754-1985</a:t>
            </a:r>
          </a:p>
          <a:p>
            <a:pPr eaLnBrk="1" hangingPunct="1"/>
            <a:r>
              <a:rPr lang="en-US" dirty="0">
                <a:latin typeface="Arial" charset="0"/>
              </a:rPr>
              <a:t>Developed in response to divergence of representations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Portability issues for scientific code</a:t>
            </a:r>
          </a:p>
          <a:p>
            <a:pPr eaLnBrk="1" hangingPunct="1"/>
            <a:r>
              <a:rPr lang="en-US" dirty="0">
                <a:latin typeface="Arial" charset="0"/>
              </a:rPr>
              <a:t>Now almost universally adopted</a:t>
            </a:r>
          </a:p>
          <a:p>
            <a:pPr eaLnBrk="1" hangingPunct="1"/>
            <a:r>
              <a:rPr lang="en-US" dirty="0">
                <a:latin typeface="Arial" charset="0"/>
              </a:rPr>
              <a:t>Two representations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Single precision (32-bit)</a:t>
            </a:r>
          </a:p>
          <a:p>
            <a:pPr lvl="1" eaLnBrk="1" hangingPunct="1"/>
            <a:r>
              <a:rPr lang="en-US" dirty="0">
                <a:latin typeface="Arial" charset="0"/>
              </a:rPr>
              <a:t>Double precision (64-bit) </a:t>
            </a:r>
            <a:endParaRPr lang="en-A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CBF752CA-9A4F-8E4F-9788-CEE2AE5C1E9F}" type="slidenum">
              <a:rPr lang="en-AU"/>
              <a:pPr/>
              <a:t>5</a:t>
            </a:fld>
            <a:endParaRPr lang="en-AU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S: sign bit (0 </a:t>
            </a:r>
            <a:r>
              <a:rPr lang="en-US" sz="2400" dirty="0">
                <a:latin typeface="Arial" charset="0"/>
                <a:sym typeface="Symbol" charset="0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  <a:sym typeface="Symbol" charset="0"/>
              </a:rPr>
              <a:t>Normalize </a:t>
            </a:r>
            <a:r>
              <a:rPr lang="en-US" sz="2400" dirty="0" err="1">
                <a:latin typeface="Arial" charset="0"/>
                <a:sym typeface="Symbol" charset="0"/>
              </a:rPr>
              <a:t>significand</a:t>
            </a:r>
            <a:r>
              <a:rPr lang="en-US" sz="2400" dirty="0">
                <a:latin typeface="Arial" charset="0"/>
                <a:sym typeface="Symbol" charset="0"/>
              </a:rPr>
              <a:t>: 1.0 ≤ |</a:t>
            </a:r>
            <a:r>
              <a:rPr lang="en-US" sz="2400" dirty="0" err="1">
                <a:latin typeface="Arial" charset="0"/>
                <a:sym typeface="Symbol" charset="0"/>
              </a:rPr>
              <a:t>significand</a:t>
            </a:r>
            <a:r>
              <a:rPr lang="en-US" sz="2400" dirty="0">
                <a:latin typeface="Arial" charset="0"/>
                <a:sym typeface="Symbol" charset="0"/>
              </a:rPr>
              <a:t>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sym typeface="Symbol" charset="0"/>
              </a:rPr>
              <a:t>Always </a:t>
            </a:r>
            <a:r>
              <a:rPr lang="en-US" sz="2000" dirty="0" smtClean="0">
                <a:latin typeface="Arial" charset="0"/>
                <a:sym typeface="Symbol" charset="0"/>
              </a:rPr>
              <a:t>a leading </a:t>
            </a:r>
            <a:r>
              <a:rPr lang="en-US" sz="2000" dirty="0">
                <a:latin typeface="Arial" charset="0"/>
                <a:sym typeface="Symbol" charset="0"/>
              </a:rPr>
              <a:t>1 bit, so no need to represent </a:t>
            </a:r>
            <a:r>
              <a:rPr lang="en-US" sz="2000" dirty="0" smtClean="0">
                <a:latin typeface="Arial" charset="0"/>
                <a:sym typeface="Symbol" charset="0"/>
              </a:rPr>
              <a:t>explicitly </a:t>
            </a:r>
            <a:r>
              <a:rPr lang="en-US" sz="2000" dirty="0">
                <a:latin typeface="Arial" charset="0"/>
                <a:sym typeface="Symbol" charset="0"/>
              </a:rPr>
              <a:t>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>
                <a:latin typeface="Arial" charset="0"/>
                <a:sym typeface="Symbol" charset="0"/>
              </a:rPr>
              <a:t>Significand</a:t>
            </a:r>
            <a:r>
              <a:rPr lang="en-US" sz="2000" dirty="0">
                <a:latin typeface="Arial" charset="0"/>
                <a:sym typeface="Symbol" charset="0"/>
              </a:rPr>
              <a:t>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  <a:sym typeface="Symbol" charset="0"/>
              </a:rPr>
              <a:t>Exponent: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Symbol" charset="0"/>
              </a:rPr>
              <a:t>excess representation</a:t>
            </a:r>
            <a:r>
              <a:rPr lang="en-US" sz="2400" dirty="0">
                <a:latin typeface="Arial" charset="0"/>
                <a:sym typeface="Symbol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Symbol" charset="0"/>
              </a:rPr>
              <a:t>actual exponent </a:t>
            </a:r>
            <a:r>
              <a:rPr lang="en-US" sz="2400" dirty="0">
                <a:latin typeface="Arial" charset="0"/>
                <a:sym typeface="Symbol" charset="0"/>
              </a:rPr>
              <a:t>+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Symbol" charset="0"/>
              </a:rPr>
              <a:t>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sym typeface="Symbol" charset="0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sym typeface="Symbol" charset="0"/>
              </a:rPr>
              <a:t>Single precision: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sym typeface="Symbol" charset="0"/>
              </a:rPr>
              <a:t>Bias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sym typeface="Symbol" charset="0"/>
              </a:rPr>
              <a:t>127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Double precision: </a:t>
            </a:r>
            <a:r>
              <a:rPr lang="en-US" sz="2000" dirty="0">
                <a:solidFill>
                  <a:srgbClr val="008000"/>
                </a:solidFill>
                <a:latin typeface="Arial" charset="0"/>
                <a:sym typeface="Symbol" charset="0"/>
              </a:rPr>
              <a:t>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762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single: 8 bits</a:t>
            </a:r>
            <a:br>
              <a:rPr lang="en-US" sz="2000" dirty="0">
                <a:solidFill>
                  <a:srgbClr val="0000FF"/>
                </a:solidFill>
                <a:latin typeface="Tahoma" charset="0"/>
              </a:rPr>
            </a:br>
            <a:r>
              <a:rPr lang="en-US" sz="2000" dirty="0">
                <a:solidFill>
                  <a:srgbClr val="008000"/>
                </a:solidFill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762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single: 23 bits</a:t>
            </a:r>
            <a:r>
              <a:rPr lang="en-US" sz="2000" dirty="0">
                <a:solidFill>
                  <a:srgbClr val="008000"/>
                </a:solidFill>
                <a:latin typeface="Tahoma" charset="0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Tahoma" charset="0"/>
              </a:rPr>
            </a:br>
            <a:r>
              <a:rPr lang="en-US" sz="2000" dirty="0">
                <a:solidFill>
                  <a:srgbClr val="008000"/>
                </a:solidFill>
                <a:latin typeface="Tahoma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27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44C7B668-7DA9-AF4E-BD88-F857CE7353F3}" type="slidenum">
              <a:rPr lang="en-AU"/>
              <a:pPr/>
              <a:t>6</a:t>
            </a:fld>
            <a:endParaRPr lang="en-AU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Floating-Point Example</a:t>
            </a:r>
            <a:endParaRPr lang="en-AU">
              <a:latin typeface="Arial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Represent –0.75</a:t>
            </a:r>
          </a:p>
          <a:p>
            <a:pPr lvl="1" eaLnBrk="1" hangingPunct="1"/>
            <a:r>
              <a:rPr lang="en-US">
                <a:latin typeface="Arial" charset="0"/>
              </a:rPr>
              <a:t>–0.75 = (–1)</a:t>
            </a:r>
            <a:r>
              <a:rPr lang="en-US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× 1.1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× 2</a:t>
            </a:r>
            <a:r>
              <a:rPr lang="en-US" baseline="30000">
                <a:latin typeface="Arial" charset="0"/>
              </a:rPr>
              <a:t>–1</a:t>
            </a:r>
          </a:p>
          <a:p>
            <a:pPr lvl="1" eaLnBrk="1" hangingPunct="1"/>
            <a:r>
              <a:rPr lang="en-US">
                <a:latin typeface="Arial" charset="0"/>
              </a:rPr>
              <a:t>S =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lvl="1" eaLnBrk="1" hangingPunct="1"/>
            <a:r>
              <a:rPr lang="en-US">
                <a:latin typeface="Arial" charset="0"/>
              </a:rPr>
              <a:t>Fraction = 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1000…00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solidFill>
                <a:schemeClr val="folHlink"/>
              </a:solidFill>
              <a:latin typeface="Arial" charset="0"/>
            </a:endParaRPr>
          </a:p>
          <a:p>
            <a:pPr lvl="1" eaLnBrk="1" hangingPunct="1"/>
            <a:r>
              <a:rPr lang="en-US">
                <a:latin typeface="Arial" charset="0"/>
              </a:rPr>
              <a:t>Exponent = –1 + Bias</a:t>
            </a:r>
          </a:p>
          <a:p>
            <a:pPr lvl="2" eaLnBrk="1" hangingPunct="1"/>
            <a:r>
              <a:rPr lang="en-US">
                <a:latin typeface="Arial" charset="0"/>
              </a:rPr>
              <a:t>Single: –1 + 127 = 126 = 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01111110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Double: –1 + 1023 = 1022 = 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01111111110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Single: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1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01111110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1000…00</a:t>
            </a:r>
          </a:p>
          <a:p>
            <a:pPr eaLnBrk="1" hangingPunct="1"/>
            <a:r>
              <a:rPr lang="en-US">
                <a:latin typeface="Arial" charset="0"/>
              </a:rPr>
              <a:t>Double: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1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01111111110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342746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CBF752CA-9A4F-8E4F-9788-CEE2AE5C1E9F}" type="slidenum">
              <a:rPr lang="en-AU"/>
              <a:pPr/>
              <a:t>7</a:t>
            </a:fld>
            <a:endParaRPr lang="en-AU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Arial" charset="0"/>
              </a:rPr>
              <a:t>Convert Floating-point Number</a:t>
            </a:r>
            <a:endParaRPr lang="en-US" sz="4400" dirty="0">
              <a:latin typeface="Arial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What is 1100 0001 0010 0000 0000 0000 0000 0000 ?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- 1.010 X 2</a:t>
            </a:r>
            <a:r>
              <a:rPr lang="en-US" sz="1800" baseline="300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130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- 10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+ 10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+ 1.010 </a:t>
            </a:r>
            <a:r>
              <a:rPr lang="en-US" sz="1800" dirty="0">
                <a:solidFill>
                  <a:srgbClr val="008000"/>
                </a:solidFill>
                <a:latin typeface="Arial" charset="0"/>
                <a:sym typeface="Symbol" charset="0"/>
              </a:rPr>
              <a:t>X </a:t>
            </a: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2</a:t>
            </a:r>
            <a:r>
              <a:rPr lang="en-US" sz="1800" baseline="300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130 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None of the above</a:t>
            </a:r>
            <a:endParaRPr lang="en-US" sz="1800" dirty="0">
              <a:solidFill>
                <a:srgbClr val="008000"/>
              </a:solidFill>
              <a:latin typeface="Arial" charset="0"/>
              <a:sym typeface="Symbol" charset="0"/>
            </a:endParaRP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endParaRPr lang="en-US" sz="1800" dirty="0">
              <a:solidFill>
                <a:srgbClr val="008000"/>
              </a:solidFill>
              <a:latin typeface="Arial" charset="0"/>
              <a:sym typeface="Symbo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2772" y="1212557"/>
            <a:ext cx="16282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single: 8 bits</a:t>
            </a:r>
            <a:br>
              <a:rPr lang="en-US" sz="2000" dirty="0">
                <a:solidFill>
                  <a:srgbClr val="0000FF"/>
                </a:solidFill>
                <a:latin typeface="Tahoma" charset="0"/>
              </a:rPr>
            </a:br>
            <a:endParaRPr lang="en-US" sz="2000" dirty="0">
              <a:solidFill>
                <a:srgbClr val="008000"/>
              </a:solidFill>
              <a:latin typeface="Tahoma" charset="0"/>
            </a:endParaRP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7682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single: 23 bits</a:t>
            </a:r>
            <a:r>
              <a:rPr lang="en-US" sz="2000" dirty="0">
                <a:solidFill>
                  <a:srgbClr val="008000"/>
                </a:solidFill>
                <a:latin typeface="Tahoma" charset="0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Tahoma" charset="0"/>
              </a:rPr>
            </a:br>
            <a:endParaRPr lang="en-US" sz="2000" dirty="0">
              <a:solidFill>
                <a:srgbClr val="008000"/>
              </a:solidFill>
              <a:latin typeface="Tahoma" charset="0"/>
            </a:endParaRP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40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014249BD-7EAA-2A46-A805-11148F159946}" type="slidenum">
              <a:rPr lang="en-AU"/>
              <a:pPr/>
              <a:t>8</a:t>
            </a:fld>
            <a:endParaRPr lang="en-AU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Floating-Point Example</a:t>
            </a:r>
            <a:endParaRPr lang="en-AU">
              <a:latin typeface="Arial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</a:rPr>
              <a:t>	1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10000001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 =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Fraction = 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01000…00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solidFill>
                <a:schemeClr val="fol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Fxponent = 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10000001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x = (–1)</a:t>
            </a:r>
            <a:r>
              <a:rPr lang="en-US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× (1 + 01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) × 2</a:t>
            </a:r>
            <a:r>
              <a:rPr lang="en-US" baseline="30000">
                <a:latin typeface="Arial" charset="0"/>
              </a:rPr>
              <a:t>(129 – 127)</a:t>
            </a:r>
            <a:endParaRPr lang="en-US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= (–1) × 1.25 × 2</a:t>
            </a:r>
            <a:r>
              <a:rPr lang="en-US" baseline="30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= –5.0</a:t>
            </a:r>
          </a:p>
        </p:txBody>
      </p:sp>
    </p:spTree>
    <p:extLst>
      <p:ext uri="{BB962C8B-B14F-4D97-AF65-F5344CB8AC3E}">
        <p14:creationId xmlns:p14="http://schemas.microsoft.com/office/powerpoint/2010/main" val="52305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pic>
        <p:nvPicPr>
          <p:cNvPr id="4" name="Content Placeholder 3" descr="Screen Shot 2018-10-17 at 1.52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33" b="-52133"/>
          <a:stretch>
            <a:fillRect/>
          </a:stretch>
        </p:blipFill>
        <p:spPr>
          <a:xfrm>
            <a:off x="457200" y="1600200"/>
            <a:ext cx="7225334" cy="4551960"/>
          </a:xfrm>
        </p:spPr>
      </p:pic>
    </p:spTree>
    <p:extLst>
      <p:ext uri="{BB962C8B-B14F-4D97-AF65-F5344CB8AC3E}">
        <p14:creationId xmlns:p14="http://schemas.microsoft.com/office/powerpoint/2010/main" val="180125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1187</TotalTime>
  <Words>611</Words>
  <Application>Microsoft Macintosh PowerPoint</Application>
  <PresentationFormat>On-screen Show (4:3)</PresentationFormat>
  <Paragraphs>137</Paragraphs>
  <Slides>12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Adjacency</vt:lpstr>
      <vt:lpstr>Equation</vt:lpstr>
      <vt:lpstr>Arithmetic for Computers</vt:lpstr>
      <vt:lpstr>Floating Point</vt:lpstr>
      <vt:lpstr>Floating Point Representation</vt:lpstr>
      <vt:lpstr>Floating Point Standard</vt:lpstr>
      <vt:lpstr>IEEE Floating-Point Format</vt:lpstr>
      <vt:lpstr>Floating-Point Example</vt:lpstr>
      <vt:lpstr>Convert Floating-point Number</vt:lpstr>
      <vt:lpstr>Floating-Point Example</vt:lpstr>
      <vt:lpstr>Floating Point Numbers</vt:lpstr>
      <vt:lpstr>Floating-point Additionten</vt:lpstr>
      <vt:lpstr>Floating-point Additiontwo</vt:lpstr>
      <vt:lpstr>What we have covered?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for Computers</dc:title>
  <dc:creator>Md Nour Hossain</dc:creator>
  <cp:lastModifiedBy>Md Nour Hossain</cp:lastModifiedBy>
  <cp:revision>72</cp:revision>
  <dcterms:created xsi:type="dcterms:W3CDTF">2018-10-03T15:04:35Z</dcterms:created>
  <dcterms:modified xsi:type="dcterms:W3CDTF">2018-10-17T21:43:18Z</dcterms:modified>
</cp:coreProperties>
</file>