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3"/>
  </p:notesMasterIdLst>
  <p:sldIdLst>
    <p:sldId id="256" r:id="rId2"/>
    <p:sldId id="304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7" r:id="rId16"/>
    <p:sldId id="319" r:id="rId17"/>
    <p:sldId id="320" r:id="rId18"/>
    <p:sldId id="321" r:id="rId19"/>
    <p:sldId id="322" r:id="rId20"/>
    <p:sldId id="323" r:id="rId21"/>
    <p:sldId id="303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CC4D-7812-8545-B08C-1D1B6959BBCD}" type="datetimeFigureOut">
              <a:rPr lang="en-US" smtClean="0"/>
              <a:t>18-10-17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914E-EF0C-A248-B996-7CD0DE84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5C68D7-C4D0-8E4B-9505-E411017BFCC7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65AA21-D3B8-AE4D-88F3-B73050D31F8B}" type="slidenum">
              <a:rPr lang="en-AU">
                <a:latin typeface="Times New Roman" charset="0"/>
              </a:rPr>
              <a:pPr/>
              <a:t>3</a:t>
            </a:fld>
            <a:endParaRPr lang="en-AU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Morgan Kaufmann Publishers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F6BBA3-F18B-1C45-9D21-F9482B8E547F}" type="datetime3">
              <a:rPr lang="en-AU" sz="1200">
                <a:latin typeface="Times New Roman" charset="0"/>
              </a:rPr>
              <a:pPr/>
              <a:t>18 October 2018</a:t>
            </a:fld>
            <a:endParaRPr lang="en-AU" sz="1200">
              <a:latin typeface="Times New Roman" charset="0"/>
            </a:endParaRP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EC182E-6570-804D-A985-DE7DE21B3441}" type="slidenum">
              <a:rPr lang="en-AU" sz="1200">
                <a:latin typeface="Times New Roman" charset="0"/>
              </a:rPr>
              <a:pPr/>
              <a:t>18</a:t>
            </a:fld>
            <a:endParaRPr lang="en-AU" sz="1200">
              <a:latin typeface="Times New Roman" charset="0"/>
            </a:endParaRPr>
          </a:p>
        </p:txBody>
      </p:sp>
      <p:sp>
        <p:nvSpPr>
          <p:cNvPr id="962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Morgan Kaufmann Publishers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F6BBA3-F18B-1C45-9D21-F9482B8E547F}" type="datetime3">
              <a:rPr lang="en-AU" sz="1200">
                <a:latin typeface="Times New Roman" charset="0"/>
              </a:rPr>
              <a:pPr/>
              <a:t>18 October 2018</a:t>
            </a:fld>
            <a:endParaRPr lang="en-AU" sz="1200">
              <a:latin typeface="Times New Roman" charset="0"/>
            </a:endParaRP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EC182E-6570-804D-A985-DE7DE21B3441}" type="slidenum">
              <a:rPr lang="en-AU" sz="1200">
                <a:latin typeface="Times New Roman" charset="0"/>
              </a:rPr>
              <a:pPr/>
              <a:t>19</a:t>
            </a:fld>
            <a:endParaRPr lang="en-AU" sz="1200">
              <a:latin typeface="Times New Roman" charset="0"/>
            </a:endParaRPr>
          </a:p>
        </p:txBody>
      </p:sp>
      <p:sp>
        <p:nvSpPr>
          <p:cNvPr id="962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Morgan Kaufmann Publishers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F6BBA3-F18B-1C45-9D21-F9482B8E547F}" type="datetime3">
              <a:rPr lang="en-AU" sz="1200">
                <a:latin typeface="Times New Roman" charset="0"/>
              </a:rPr>
              <a:pPr/>
              <a:t>18 October 2018</a:t>
            </a:fld>
            <a:endParaRPr lang="en-AU" sz="1200">
              <a:latin typeface="Times New Roman" charset="0"/>
            </a:endParaRP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EC182E-6570-804D-A985-DE7DE21B3441}" type="slidenum">
              <a:rPr lang="en-AU" sz="1200">
                <a:latin typeface="Times New Roman" charset="0"/>
              </a:rPr>
              <a:pPr/>
              <a:t>20</a:t>
            </a:fld>
            <a:endParaRPr lang="en-AU" sz="1200">
              <a:latin typeface="Times New Roman" charset="0"/>
            </a:endParaRPr>
          </a:p>
        </p:txBody>
      </p:sp>
      <p:sp>
        <p:nvSpPr>
          <p:cNvPr id="962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BBB02F-0C6F-9745-9734-770360594BD5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651115-0CDC-6B48-9A21-0BF70B9B5CFF}" type="slidenum">
              <a:rPr lang="en-AU">
                <a:latin typeface="Times New Roman" charset="0"/>
              </a:rPr>
              <a:pPr/>
              <a:t>4</a:t>
            </a:fld>
            <a:endParaRPr lang="en-AU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DB2768-06A6-D240-877D-B1C5A3780D53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FA9D02-6424-8D44-AC79-5BC0F3F130C0}" type="slidenum">
              <a:rPr lang="en-AU">
                <a:latin typeface="Times New Roman" charset="0"/>
              </a:rPr>
              <a:pPr/>
              <a:t>5</a:t>
            </a:fld>
            <a:endParaRPr lang="en-AU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968FC2-9C8C-8D40-AE4C-B34A438943F0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E834EF-52A5-1343-A106-6191607D46FA}" type="slidenum">
              <a:rPr lang="en-AU">
                <a:latin typeface="Times New Roman" charset="0"/>
              </a:rPr>
              <a:pPr/>
              <a:t>6</a:t>
            </a:fld>
            <a:endParaRPr lang="en-AU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DB2768-06A6-D240-877D-B1C5A3780D53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FA9D02-6424-8D44-AC79-5BC0F3F130C0}" type="slidenum">
              <a:rPr lang="en-AU">
                <a:latin typeface="Times New Roman" charset="0"/>
              </a:rPr>
              <a:pPr/>
              <a:t>7</a:t>
            </a:fld>
            <a:endParaRPr lang="en-AU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F9E6DC-D780-664C-B40F-11CBE4E16FB0}" type="datetime3">
              <a:rPr lang="en-AU">
                <a:latin typeface="Times New Roman" charset="0"/>
              </a:rPr>
              <a:pPr/>
              <a:t>17 October 2018</a:t>
            </a:fld>
            <a:endParaRPr lang="en-AU">
              <a:latin typeface="Times New Roman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698893" indent="-268805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678BC5-923A-AD46-BC01-BB7BCC0CED2F}" type="slidenum">
              <a:rPr lang="en-AU">
                <a:latin typeface="Times New Roman" charset="0"/>
              </a:rPr>
              <a:pPr/>
              <a:t>8</a:t>
            </a:fld>
            <a:endParaRPr lang="en-AU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Morgan Kaufmann Publishers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392C60-EA26-F648-AFD1-5EDDF29DA0D1}" type="datetime3">
              <a:rPr lang="en-AU" sz="1200">
                <a:latin typeface="Times New Roman" charset="0"/>
              </a:rPr>
              <a:pPr/>
              <a:t>17 October 2018</a:t>
            </a:fld>
            <a:endParaRPr lang="en-AU" sz="1200">
              <a:latin typeface="Times New Roman" charset="0"/>
            </a:endParaRP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42C845-521E-8A47-BA41-59C51D3951F9}" type="slidenum">
              <a:rPr lang="en-AU" sz="1200">
                <a:latin typeface="Times New Roman" charset="0"/>
              </a:rPr>
              <a:pPr/>
              <a:t>14</a:t>
            </a:fld>
            <a:endParaRPr lang="en-AU" sz="1200">
              <a:latin typeface="Times New Roman" charset="0"/>
            </a:endParaRPr>
          </a:p>
        </p:txBody>
      </p:sp>
      <p:sp>
        <p:nvSpPr>
          <p:cNvPr id="860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Morgan Kaufmann Publishers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F6BBA3-F18B-1C45-9D21-F9482B8E547F}" type="datetime3">
              <a:rPr lang="en-AU" sz="1200">
                <a:latin typeface="Times New Roman" charset="0"/>
              </a:rPr>
              <a:pPr/>
              <a:t>18 October 2018</a:t>
            </a:fld>
            <a:endParaRPr lang="en-AU" sz="1200">
              <a:latin typeface="Times New Roman" charset="0"/>
            </a:endParaRP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EC182E-6570-804D-A985-DE7DE21B3441}" type="slidenum">
              <a:rPr lang="en-AU" sz="1200">
                <a:latin typeface="Times New Roman" charset="0"/>
              </a:rPr>
              <a:pPr/>
              <a:t>16</a:t>
            </a:fld>
            <a:endParaRPr lang="en-AU" sz="1200">
              <a:latin typeface="Times New Roman" charset="0"/>
            </a:endParaRPr>
          </a:p>
        </p:txBody>
      </p:sp>
      <p:sp>
        <p:nvSpPr>
          <p:cNvPr id="962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Morgan Kaufmann Publishers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F6BBA3-F18B-1C45-9D21-F9482B8E547F}" type="datetime3">
              <a:rPr lang="en-AU" sz="1200">
                <a:latin typeface="Times New Roman" charset="0"/>
              </a:rPr>
              <a:pPr/>
              <a:t>18 October 2018</a:t>
            </a:fld>
            <a:endParaRPr lang="en-AU" sz="1200">
              <a:latin typeface="Times New Roman" charset="0"/>
            </a:endParaRP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2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98893" indent="-268805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75220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05308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5396" indent="-215044" defTabSz="909457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65484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95572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25660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55748" indent="-215044" defTabSz="90945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EC182E-6570-804D-A985-DE7DE21B3441}" type="slidenum">
              <a:rPr lang="en-AU" sz="1200">
                <a:latin typeface="Times New Roman" charset="0"/>
              </a:rPr>
              <a:pPr/>
              <a:t>17</a:t>
            </a:fld>
            <a:endParaRPr lang="en-AU" sz="1200">
              <a:latin typeface="Times New Roman" charset="0"/>
            </a:endParaRPr>
          </a:p>
        </p:txBody>
      </p:sp>
      <p:sp>
        <p:nvSpPr>
          <p:cNvPr id="962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18-10-17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18-10-17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 Black" charset="0"/>
              </a:rPr>
              <a:t>Arithmetic for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 err="1" smtClean="0"/>
              <a:t>Addition</a:t>
            </a:r>
            <a:r>
              <a:rPr lang="en-US" baseline="-25000" dirty="0" err="1" smtClean="0"/>
              <a:t>ten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Consider a 4-digit decimal example</a:t>
            </a:r>
          </a:p>
          <a:p>
            <a:pPr marL="114300" indent="0">
              <a:buNone/>
            </a:pPr>
            <a:r>
              <a:rPr lang="en-US" dirty="0" smtClean="0"/>
              <a:t>9.999 X 10</a:t>
            </a:r>
            <a:r>
              <a:rPr lang="en-US" baseline="30000" dirty="0" smtClean="0"/>
              <a:t>1</a:t>
            </a:r>
            <a:r>
              <a:rPr lang="en-US" dirty="0" smtClean="0"/>
              <a:t> + 1.610 X 10</a:t>
            </a:r>
            <a:r>
              <a:rPr lang="en-US" baseline="30000" dirty="0" smtClean="0"/>
              <a:t>-1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Align decimal point: shift number with smaller exponent</a:t>
            </a:r>
          </a:p>
          <a:p>
            <a:pPr marL="411480" lvl="1" indent="0">
              <a:buNone/>
            </a:pPr>
            <a:r>
              <a:rPr lang="en-US" dirty="0"/>
              <a:t>9.999 X 10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 smtClean="0"/>
              <a:t>0.016 </a:t>
            </a:r>
            <a:r>
              <a:rPr lang="en-US" dirty="0"/>
              <a:t>X </a:t>
            </a:r>
            <a:r>
              <a:rPr lang="en-US" dirty="0" smtClean="0"/>
              <a:t>10</a:t>
            </a:r>
            <a:r>
              <a:rPr lang="en-US" baseline="30000" dirty="0" smtClean="0"/>
              <a:t>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significands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9.999 X 10</a:t>
            </a:r>
            <a:r>
              <a:rPr lang="en-US" baseline="30000" dirty="0"/>
              <a:t>1</a:t>
            </a:r>
            <a:r>
              <a:rPr lang="en-US" dirty="0"/>
              <a:t> + 0.016 X </a:t>
            </a:r>
            <a:r>
              <a:rPr lang="en-US" dirty="0" smtClean="0"/>
              <a:t>10</a:t>
            </a:r>
            <a:r>
              <a:rPr lang="en-US" baseline="30000" dirty="0" smtClean="0"/>
              <a:t>1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10.015 X 10</a:t>
            </a:r>
            <a:r>
              <a:rPr lang="en-US" baseline="30000" dirty="0" smtClean="0"/>
              <a:t>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Normalize result &amp; check for over/underflow</a:t>
            </a: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1.0015 X 10</a:t>
            </a:r>
            <a:r>
              <a:rPr lang="en-US" baseline="30000" dirty="0" smtClean="0"/>
              <a:t>2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Round and normalize if necessary</a:t>
            </a:r>
          </a:p>
          <a:p>
            <a:pPr marL="411480" lvl="1" indent="0">
              <a:buNone/>
            </a:pPr>
            <a:r>
              <a:rPr lang="en-US" dirty="0" smtClean="0"/>
              <a:t>1.002 X 10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2445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err="1" smtClean="0"/>
              <a:t>Addition</a:t>
            </a:r>
            <a:r>
              <a:rPr lang="en-US" baseline="-25000" dirty="0" err="1" smtClean="0"/>
              <a:t>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Now consider a 4-digit binary example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 </a:t>
            </a:r>
            <a:r>
              <a:rPr lang="en-US" dirty="0" smtClean="0"/>
              <a:t>+ -1.110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-2    </a:t>
            </a:r>
            <a:r>
              <a:rPr lang="en-US" dirty="0" smtClean="0"/>
              <a:t>= 0.5</a:t>
            </a:r>
            <a:r>
              <a:rPr lang="en-US" baseline="-25000" dirty="0" smtClean="0"/>
              <a:t>ten</a:t>
            </a:r>
            <a:r>
              <a:rPr lang="en-US" dirty="0" smtClean="0"/>
              <a:t> + -0.4375</a:t>
            </a:r>
            <a:r>
              <a:rPr lang="en-US" baseline="-25000" dirty="0" smtClean="0"/>
              <a:t>ten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Align binary points: shift number with smaller exponent</a:t>
            </a:r>
          </a:p>
          <a:p>
            <a:pPr marL="114300" indent="0">
              <a:buNone/>
            </a:pPr>
            <a:r>
              <a:rPr lang="en-US" dirty="0" smtClean="0"/>
              <a:t>	1.000</a:t>
            </a:r>
            <a:r>
              <a:rPr lang="en-US" baseline="-25000" dirty="0" smtClean="0"/>
              <a:t>two</a:t>
            </a:r>
            <a:r>
              <a:rPr lang="en-US" dirty="0" smtClean="0"/>
              <a:t> </a:t>
            </a:r>
            <a:r>
              <a:rPr lang="en-US" dirty="0"/>
              <a:t>X 2</a:t>
            </a:r>
            <a:r>
              <a:rPr lang="en-US" baseline="30000" dirty="0"/>
              <a:t>-1 </a:t>
            </a:r>
            <a:r>
              <a:rPr lang="en-US" dirty="0"/>
              <a:t>+ </a:t>
            </a:r>
            <a:r>
              <a:rPr lang="en-US" dirty="0" smtClean="0"/>
              <a:t>-0.1110</a:t>
            </a:r>
            <a:r>
              <a:rPr lang="en-US" baseline="-25000" dirty="0" smtClean="0"/>
              <a:t>two</a:t>
            </a:r>
            <a:r>
              <a:rPr lang="en-US" dirty="0" smtClean="0"/>
              <a:t> </a:t>
            </a:r>
            <a:r>
              <a:rPr lang="en-US" dirty="0"/>
              <a:t>X 2</a:t>
            </a:r>
            <a:r>
              <a:rPr lang="en-US" baseline="30000" dirty="0" smtClean="0"/>
              <a:t>-1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n-US" dirty="0" smtClean="0"/>
              <a:t>Add </a:t>
            </a:r>
            <a:r>
              <a:rPr lang="en-US" dirty="0" err="1"/>
              <a:t>S</a:t>
            </a:r>
            <a:r>
              <a:rPr lang="en-US" dirty="0" err="1" smtClean="0"/>
              <a:t>ignificands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0.001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</a:t>
            </a:r>
          </a:p>
          <a:p>
            <a:pPr marL="571500" indent="-457200">
              <a:buFont typeface="+mj-lt"/>
              <a:buAutoNum type="arabicPeriod" startAt="3"/>
            </a:pPr>
            <a:r>
              <a:rPr lang="en-US" dirty="0" smtClean="0"/>
              <a:t>Normalize result &amp; check for over/underflow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-4</a:t>
            </a:r>
            <a:r>
              <a:rPr lang="en-US" dirty="0" smtClean="0"/>
              <a:t>, no over/underflow</a:t>
            </a:r>
          </a:p>
          <a:p>
            <a:pPr marL="571500" indent="-457200">
              <a:buFont typeface="+mj-lt"/>
              <a:buAutoNum type="arabicPeriod" startAt="3"/>
            </a:pPr>
            <a:r>
              <a:rPr lang="en-US" dirty="0" smtClean="0"/>
              <a:t>Round and renormalize if necessary</a:t>
            </a:r>
          </a:p>
          <a:p>
            <a:pPr marL="411480" lvl="1" indent="0">
              <a:buNone/>
            </a:pPr>
            <a:r>
              <a:rPr lang="en-US" dirty="0" smtClean="0"/>
              <a:t>    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-4 </a:t>
            </a:r>
            <a:r>
              <a:rPr lang="en-US" dirty="0" smtClean="0"/>
              <a:t>(no change) = 0.0625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r>
              <a:rPr lang="en-US" dirty="0" smtClean="0"/>
              <a:t>Multiply 0.5</a:t>
            </a:r>
            <a:r>
              <a:rPr lang="en-US" baseline="-25000" dirty="0" smtClean="0"/>
              <a:t>ten</a:t>
            </a:r>
            <a:r>
              <a:rPr lang="en-US" dirty="0" smtClean="0"/>
              <a:t> and -0.4375</a:t>
            </a:r>
            <a:r>
              <a:rPr lang="en-US" baseline="-25000" dirty="0" smtClean="0"/>
              <a:t>ten</a:t>
            </a:r>
          </a:p>
          <a:p>
            <a:pPr lvl="1"/>
            <a:r>
              <a:rPr lang="en-US" dirty="0" smtClean="0"/>
              <a:t>1.000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-1 </a:t>
            </a:r>
            <a:r>
              <a:rPr lang="en-US" dirty="0" smtClean="0"/>
              <a:t>by -1.110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-2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Adding the Actual exponent and find the exponent </a:t>
            </a:r>
          </a:p>
          <a:p>
            <a:pPr marL="411480" lvl="1" indent="0">
              <a:buNone/>
            </a:pPr>
            <a:r>
              <a:rPr lang="en-US" dirty="0" smtClean="0"/>
              <a:t>	-1 + (-2) = -3 , -3 + 127 = 124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Multiply the </a:t>
            </a:r>
            <a:r>
              <a:rPr lang="en-US" dirty="0" err="1" smtClean="0"/>
              <a:t>significands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1.000</a:t>
            </a:r>
            <a:r>
              <a:rPr lang="en-US" baseline="-25000" dirty="0" smtClean="0"/>
              <a:t>two</a:t>
            </a:r>
            <a:r>
              <a:rPr lang="en-US" dirty="0" smtClean="0"/>
              <a:t> X 1.110</a:t>
            </a:r>
            <a:r>
              <a:rPr lang="en-US" baseline="-25000" dirty="0" smtClean="0"/>
              <a:t>two</a:t>
            </a:r>
            <a:r>
              <a:rPr lang="en-US" dirty="0" smtClean="0"/>
              <a:t> = 1110000</a:t>
            </a:r>
            <a:r>
              <a:rPr lang="en-US" baseline="-25000" dirty="0" smtClean="0"/>
              <a:t>two</a:t>
            </a:r>
            <a:r>
              <a:rPr lang="en-US" dirty="0" smtClean="0"/>
              <a:t> -&gt; 1.110000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-3 </a:t>
            </a:r>
            <a:r>
              <a:rPr lang="en-US" dirty="0" smtClean="0"/>
              <a:t>-&gt; 1.110  X 2</a:t>
            </a:r>
            <a:r>
              <a:rPr lang="en-US" baseline="30000" dirty="0" smtClean="0"/>
              <a:t>-3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Normalize result &amp; check for over/</a:t>
            </a:r>
            <a:r>
              <a:rPr lang="en-US" dirty="0" smtClean="0"/>
              <a:t>underflow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Already normalized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127 &gt;= -3 &gt;= -126 or 254 &gt;= 124 &gt;= 1 (so no over/underflow)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Round and renormalize if necessary</a:t>
            </a:r>
          </a:p>
          <a:p>
            <a:pPr marL="411480" lvl="1" indent="0">
              <a:buNone/>
            </a:pPr>
            <a:r>
              <a:rPr lang="en-US" dirty="0"/>
              <a:t>1.110</a:t>
            </a:r>
            <a:r>
              <a:rPr lang="en-US" baseline="-25000" dirty="0"/>
              <a:t>two</a:t>
            </a:r>
            <a:r>
              <a:rPr lang="en-US" dirty="0"/>
              <a:t>  X 2</a:t>
            </a:r>
            <a:r>
              <a:rPr lang="en-US" baseline="30000" dirty="0"/>
              <a:t>-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Determine the Sign</a:t>
            </a:r>
          </a:p>
          <a:p>
            <a:pPr marL="411480" lvl="1" indent="0">
              <a:buNone/>
            </a:pPr>
            <a:r>
              <a:rPr lang="en-US" dirty="0" smtClean="0"/>
              <a:t>-1.110</a:t>
            </a:r>
            <a:r>
              <a:rPr lang="en-US" baseline="-25000" dirty="0" smtClean="0"/>
              <a:t>two</a:t>
            </a:r>
            <a:r>
              <a:rPr lang="en-US" dirty="0" smtClean="0"/>
              <a:t>  </a:t>
            </a:r>
            <a:r>
              <a:rPr lang="en-US" dirty="0"/>
              <a:t>X 2</a:t>
            </a:r>
            <a:r>
              <a:rPr lang="en-US" baseline="30000" dirty="0"/>
              <a:t>-</a:t>
            </a:r>
            <a:r>
              <a:rPr lang="en-US" baseline="30000" dirty="0" smtClean="0"/>
              <a:t>3 </a:t>
            </a:r>
            <a:r>
              <a:rPr lang="en-US" dirty="0" smtClean="0"/>
              <a:t>(two operands has different sign)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Convert form binary to decimal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-1.110</a:t>
            </a:r>
            <a:r>
              <a:rPr lang="en-US" baseline="-25000" dirty="0" smtClean="0"/>
              <a:t>two</a:t>
            </a:r>
            <a:r>
              <a:rPr lang="en-US" dirty="0" smtClean="0"/>
              <a:t> X 2</a:t>
            </a:r>
            <a:r>
              <a:rPr lang="en-US" baseline="30000" dirty="0" smtClean="0"/>
              <a:t>-3 = </a:t>
            </a:r>
            <a:r>
              <a:rPr lang="en-US" dirty="0" smtClean="0"/>
              <a:t>-0.001110</a:t>
            </a:r>
            <a:r>
              <a:rPr lang="en-US" baseline="-25000" dirty="0" smtClean="0"/>
              <a:t>two </a:t>
            </a:r>
            <a:r>
              <a:rPr lang="en-US" dirty="0" smtClean="0"/>
              <a:t>= -0.21875</a:t>
            </a:r>
            <a:r>
              <a:rPr lang="en-US" baseline="-25000" dirty="0" smtClean="0"/>
              <a:t>ten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2697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400"/>
              <a:t>Chapter 3 — Arithmetic for Computers — </a:t>
            </a:r>
            <a:fld id="{D062BF8B-F4F6-524C-BF49-28DF202DF71E}" type="slidenum">
              <a:rPr lang="en-AU" sz="1400"/>
              <a:pPr/>
              <a:t>14</a:t>
            </a:fld>
            <a:endParaRPr lang="en-AU" sz="1400"/>
          </a:p>
        </p:txBody>
      </p:sp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FP Instructions in MIPS</a:t>
            </a:r>
            <a:endParaRPr lang="en-AU">
              <a:latin typeface="Arial" charset="0"/>
            </a:endParaRP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Lucida Console" charset="0"/>
              </a:rPr>
              <a:t>add.s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sub.s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mul.s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div.s</a:t>
            </a:r>
            <a:endParaRPr lang="en-US" sz="2400" dirty="0">
              <a:latin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e.g., </a:t>
            </a:r>
            <a:r>
              <a:rPr lang="en-US" sz="2000" dirty="0" err="1">
                <a:latin typeface="Lucida Console" charset="0"/>
              </a:rPr>
              <a:t>add.s</a:t>
            </a:r>
            <a:r>
              <a:rPr lang="en-US" sz="2000" dirty="0">
                <a:latin typeface="Lucida Console" charset="0"/>
              </a:rPr>
              <a:t>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Lucida Console" charset="0"/>
              </a:rPr>
              <a:t>add.d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sub.d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mul.d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div.d</a:t>
            </a:r>
            <a:endParaRPr lang="en-US" sz="2400" dirty="0">
              <a:latin typeface="Lucida Console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e.g., </a:t>
            </a:r>
            <a:r>
              <a:rPr lang="en-US" sz="2000" dirty="0" err="1">
                <a:latin typeface="Lucida Console" charset="0"/>
              </a:rPr>
              <a:t>mul.d</a:t>
            </a:r>
            <a:r>
              <a:rPr lang="en-US" sz="2000" dirty="0">
                <a:latin typeface="Lucida Console" charset="0"/>
              </a:rPr>
              <a:t> $f4, $f4, $f6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Lucida Console" charset="0"/>
              </a:rPr>
              <a:t>c.</a:t>
            </a:r>
            <a:r>
              <a:rPr lang="en-US" sz="2400" i="1" dirty="0" err="1">
                <a:latin typeface="Lucida Console" charset="0"/>
              </a:rPr>
              <a:t>xx</a:t>
            </a:r>
            <a:r>
              <a:rPr lang="en-US" sz="2400" dirty="0" err="1">
                <a:latin typeface="Lucida Console" charset="0"/>
              </a:rPr>
              <a:t>.s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c.</a:t>
            </a:r>
            <a:r>
              <a:rPr lang="en-US" sz="2400" i="1" dirty="0" err="1">
                <a:latin typeface="Lucida Console" charset="0"/>
              </a:rPr>
              <a:t>xx</a:t>
            </a:r>
            <a:r>
              <a:rPr lang="en-US" sz="2400" dirty="0" err="1">
                <a:latin typeface="Lucida Console" charset="0"/>
              </a:rPr>
              <a:t>.d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i="1" dirty="0">
                <a:latin typeface="Arial" charset="0"/>
              </a:rPr>
              <a:t>xx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 err="1">
                <a:latin typeface="Lucida Console" charset="0"/>
              </a:rPr>
              <a:t>eq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Lucida Console" charset="0"/>
              </a:rPr>
              <a:t>lt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Lucida Console" charset="0"/>
              </a:rPr>
              <a:t>le</a:t>
            </a:r>
            <a:r>
              <a:rPr lang="en-US" sz="2400" dirty="0">
                <a:latin typeface="Arial" charset="0"/>
              </a:rPr>
              <a:t>, …)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Branch </a:t>
            </a:r>
            <a:r>
              <a:rPr lang="en-US" sz="2800" dirty="0">
                <a:latin typeface="Arial" charset="0"/>
              </a:rPr>
              <a:t>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Lucida Console" charset="0"/>
              </a:rPr>
              <a:t>bc1t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Lucida Console" charset="0"/>
              </a:rPr>
              <a:t>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e.g., </a:t>
            </a:r>
            <a:r>
              <a:rPr lang="en-US" sz="2000" dirty="0">
                <a:latin typeface="Lucida Console" charset="0"/>
              </a:rPr>
              <a:t>bc1t </a:t>
            </a:r>
            <a:r>
              <a:rPr lang="en-US" sz="2000" dirty="0" err="1">
                <a:latin typeface="Lucida Console" charset="0"/>
              </a:rPr>
              <a:t>TargetLabel</a:t>
            </a:r>
            <a:endParaRPr lang="en-AU" sz="20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3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Separate FP registers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32 single-precision: $f0, $f1, … $f31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Paired for double-precision: $f0/$f1, $f2/$f3, …</a:t>
            </a:r>
          </a:p>
          <a:p>
            <a:pPr lvl="2"/>
            <a:r>
              <a:rPr lang="en-US" sz="2200" dirty="0" smtClean="0"/>
              <a:t>Named by the even register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711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400"/>
              <a:t>Chapter 3 — Arithmetic for Computers — </a:t>
            </a:r>
            <a:fld id="{CD925E12-C482-AE40-9A69-106E8836FD84}" type="slidenum">
              <a:rPr lang="en-AU" sz="1400"/>
              <a:pPr/>
              <a:t>16</a:t>
            </a:fld>
            <a:endParaRPr lang="en-AU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Accurate Arithmetic</a:t>
            </a:r>
            <a:endParaRPr lang="en-AU">
              <a:latin typeface="Ari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IEEE </a:t>
            </a:r>
            <a:r>
              <a:rPr lang="en-US" sz="2800" dirty="0" err="1">
                <a:latin typeface="Arial" charset="0"/>
              </a:rPr>
              <a:t>Std</a:t>
            </a:r>
            <a:r>
              <a:rPr lang="en-US" sz="2800" dirty="0">
                <a:latin typeface="Arial" charset="0"/>
              </a:rPr>
              <a:t>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Extra bits of precision (guard, round, sticky)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Choice of rounding modes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Truncate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Round toward positive infinity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Round toward negative infinity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Round to nearest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34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400"/>
              <a:t>Chapter 3 — Arithmetic for Computers — </a:t>
            </a:r>
            <a:fld id="{CD925E12-C482-AE40-9A69-106E8836FD84}" type="slidenum">
              <a:rPr lang="en-AU" sz="1400"/>
              <a:pPr/>
              <a:t>17</a:t>
            </a:fld>
            <a:endParaRPr lang="en-AU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Accurate Arithmetic</a:t>
            </a:r>
            <a:endParaRPr lang="en-AU">
              <a:latin typeface="Ari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Truncate</a:t>
            </a:r>
          </a:p>
          <a:p>
            <a:pPr marL="2103120" lvl="8" indent="0">
              <a:lnSpc>
                <a:spcPct val="90000"/>
              </a:lnSpc>
              <a:buNone/>
            </a:pPr>
            <a:r>
              <a:rPr lang="de-DE" sz="3400" dirty="0" smtClean="0">
                <a:latin typeface="Arial" charset="0"/>
              </a:rPr>
              <a:t>	    		                             </a:t>
            </a:r>
            <a:r>
              <a:rPr lang="de-DE" sz="3400" dirty="0" err="1" smtClean="0">
                <a:latin typeface="Arial" charset="0"/>
              </a:rPr>
              <a:t>g</a:t>
            </a:r>
            <a:r>
              <a:rPr lang="de-DE" sz="3400" dirty="0" smtClean="0">
                <a:latin typeface="Arial" charset="0"/>
              </a:rPr>
              <a:t>  </a:t>
            </a:r>
            <a:r>
              <a:rPr lang="de-DE" sz="3400" dirty="0" err="1">
                <a:latin typeface="Arial" charset="0"/>
              </a:rPr>
              <a:t>r</a:t>
            </a:r>
            <a:r>
              <a:rPr lang="de-DE" sz="3400" dirty="0">
                <a:latin typeface="Arial" charset="0"/>
              </a:rPr>
              <a:t> </a:t>
            </a:r>
            <a:r>
              <a:rPr lang="de-DE" sz="3400" dirty="0" smtClean="0">
                <a:latin typeface="Arial" charset="0"/>
              </a:rPr>
              <a:t> s</a:t>
            </a:r>
            <a:endParaRPr lang="de-DE" sz="3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de-DE" sz="4000" dirty="0">
                <a:latin typeface="Arial" charset="0"/>
              </a:rPr>
              <a:t>      1.11000000000000000000100 0 0 0</a:t>
            </a:r>
          </a:p>
          <a:p>
            <a:pPr lvl="1">
              <a:lnSpc>
                <a:spcPct val="90000"/>
              </a:lnSpc>
            </a:pPr>
            <a:r>
              <a:rPr lang="de-DE" sz="4000" dirty="0">
                <a:latin typeface="Arial" charset="0"/>
              </a:rPr>
              <a:t>      1.11000000000000000000100  </a:t>
            </a:r>
            <a:r>
              <a:rPr lang="de-DE" sz="4000" dirty="0" smtClean="0">
                <a:latin typeface="Arial" charset="0"/>
              </a:rPr>
              <a:t>        			(</a:t>
            </a:r>
            <a:r>
              <a:rPr lang="de-DE" sz="4000" dirty="0" err="1">
                <a:latin typeface="Arial" charset="0"/>
              </a:rPr>
              <a:t>mantissa</a:t>
            </a:r>
            <a:r>
              <a:rPr lang="de-DE" sz="4000" dirty="0">
                <a:latin typeface="Arial" charset="0"/>
              </a:rPr>
              <a:t> </a:t>
            </a:r>
            <a:r>
              <a:rPr lang="de-DE" sz="4000" dirty="0" err="1">
                <a:latin typeface="Arial" charset="0"/>
              </a:rPr>
              <a:t>used</a:t>
            </a:r>
            <a:r>
              <a:rPr lang="de-DE" sz="4000" dirty="0">
                <a:latin typeface="Arial" charset="0"/>
              </a:rPr>
              <a:t>) </a:t>
            </a:r>
          </a:p>
          <a:p>
            <a:pPr lvl="1">
              <a:lnSpc>
                <a:spcPct val="90000"/>
              </a:lnSpc>
            </a:pPr>
            <a:endParaRPr lang="de-DE" sz="4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de-DE" sz="4000" dirty="0">
                <a:latin typeface="Arial" charset="0"/>
              </a:rPr>
              <a:t>      1.11000000000000000000110 1 1 0</a:t>
            </a:r>
          </a:p>
          <a:p>
            <a:pPr lvl="1">
              <a:lnSpc>
                <a:spcPct val="90000"/>
              </a:lnSpc>
            </a:pPr>
            <a:r>
              <a:rPr lang="de-DE" sz="4000" dirty="0">
                <a:latin typeface="Arial" charset="0"/>
              </a:rPr>
              <a:t>      1.11000000000000000000110  </a:t>
            </a:r>
            <a:r>
              <a:rPr lang="de-DE" sz="4000" dirty="0" smtClean="0">
                <a:latin typeface="Arial" charset="0"/>
              </a:rPr>
              <a:t>				(</a:t>
            </a:r>
            <a:r>
              <a:rPr lang="de-DE" sz="4000" dirty="0" err="1">
                <a:latin typeface="Arial" charset="0"/>
              </a:rPr>
              <a:t>mantissa</a:t>
            </a:r>
            <a:r>
              <a:rPr lang="de-DE" sz="4000" dirty="0">
                <a:latin typeface="Arial" charset="0"/>
              </a:rPr>
              <a:t> </a:t>
            </a:r>
            <a:r>
              <a:rPr lang="de-DE" sz="4000" dirty="0" err="1">
                <a:latin typeface="Arial" charset="0"/>
              </a:rPr>
              <a:t>used</a:t>
            </a:r>
            <a:r>
              <a:rPr lang="de-DE" sz="4000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de-DE" sz="4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de-DE" sz="4000" dirty="0">
                <a:latin typeface="Arial" charset="0"/>
              </a:rPr>
              <a:t>      1.00000000000000000000111 0 1 1</a:t>
            </a:r>
          </a:p>
          <a:p>
            <a:pPr lvl="1">
              <a:lnSpc>
                <a:spcPct val="90000"/>
              </a:lnSpc>
            </a:pPr>
            <a:r>
              <a:rPr lang="de-DE" sz="4000" dirty="0">
                <a:latin typeface="Arial" charset="0"/>
              </a:rPr>
              <a:t>      1.00000000000000000000111  </a:t>
            </a:r>
            <a:r>
              <a:rPr lang="de-DE" sz="4000" dirty="0" smtClean="0">
                <a:latin typeface="Arial" charset="0"/>
              </a:rPr>
              <a:t>				(</a:t>
            </a:r>
            <a:r>
              <a:rPr lang="de-DE" sz="4000" dirty="0" err="1">
                <a:latin typeface="Arial" charset="0"/>
              </a:rPr>
              <a:t>mantissa</a:t>
            </a:r>
            <a:r>
              <a:rPr lang="de-DE" sz="4000" dirty="0">
                <a:latin typeface="Arial" charset="0"/>
              </a:rPr>
              <a:t> </a:t>
            </a:r>
            <a:r>
              <a:rPr lang="de-DE" sz="4000" dirty="0" err="1">
                <a:latin typeface="Arial" charset="0"/>
              </a:rPr>
              <a:t>used</a:t>
            </a:r>
            <a:r>
              <a:rPr lang="de-DE" sz="4000" dirty="0">
                <a:latin typeface="Arial" charset="0"/>
              </a:rPr>
              <a:t>)</a:t>
            </a:r>
            <a:endParaRPr lang="en-US" sz="4000" dirty="0" smtClean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02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400"/>
              <a:t>Chapter 3 — Arithmetic for Computers — </a:t>
            </a:r>
            <a:fld id="{CD925E12-C482-AE40-9A69-106E8836FD84}" type="slidenum">
              <a:rPr lang="en-AU" sz="1400"/>
              <a:pPr/>
              <a:t>18</a:t>
            </a:fld>
            <a:endParaRPr lang="en-AU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Accurate Arithmetic</a:t>
            </a:r>
            <a:endParaRPr lang="en-AU">
              <a:latin typeface="Ari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Round toward positive infinity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P</a:t>
            </a:r>
            <a:r>
              <a:rPr lang="en-US" sz="2600" dirty="0" smtClean="0">
                <a:latin typeface="Arial" charset="0"/>
              </a:rPr>
              <a:t>ositive numbers rounded one up if any of the g or r or s bit is one</a:t>
            </a:r>
          </a:p>
        </p:txBody>
      </p:sp>
    </p:spTree>
    <p:extLst>
      <p:ext uri="{BB962C8B-B14F-4D97-AF65-F5344CB8AC3E}">
        <p14:creationId xmlns:p14="http://schemas.microsoft.com/office/powerpoint/2010/main" val="108362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400"/>
              <a:t>Chapter 3 — Arithmetic for Computers — </a:t>
            </a:r>
            <a:fld id="{CD925E12-C482-AE40-9A69-106E8836FD84}" type="slidenum">
              <a:rPr lang="en-AU" sz="1400"/>
              <a:pPr/>
              <a:t>19</a:t>
            </a:fld>
            <a:endParaRPr lang="en-AU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Accurate Arithmetic</a:t>
            </a:r>
            <a:endParaRPr lang="en-AU">
              <a:latin typeface="Ari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Round toward negative infinity</a:t>
            </a:r>
          </a:p>
          <a:p>
            <a:pPr marL="708660" lvl="2">
              <a:lnSpc>
                <a:spcPct val="90000"/>
              </a:lnSpc>
              <a:buClr>
                <a:schemeClr val="accent1"/>
              </a:buClr>
            </a:pPr>
            <a:r>
              <a:rPr lang="en-US" sz="2400" dirty="0" smtClean="0">
                <a:latin typeface="Arial" charset="0"/>
              </a:rPr>
              <a:t>Negative numbers </a:t>
            </a:r>
            <a:r>
              <a:rPr lang="en-US" sz="2400" dirty="0">
                <a:latin typeface="Arial" charset="0"/>
              </a:rPr>
              <a:t>rounded one up if any of the g or r or s bit is </a:t>
            </a:r>
            <a:r>
              <a:rPr lang="en-US" sz="2400" dirty="0" smtClean="0">
                <a:latin typeface="Arial" charset="0"/>
              </a:rPr>
              <a:t>one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2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+125, -125 (Signed)</a:t>
            </a:r>
          </a:p>
          <a:p>
            <a:r>
              <a:rPr lang="en-US" dirty="0" smtClean="0"/>
              <a:t>125  (unsigned)</a:t>
            </a:r>
          </a:p>
          <a:p>
            <a:r>
              <a:rPr lang="en-US" dirty="0" smtClean="0"/>
              <a:t>3.14159265</a:t>
            </a:r>
            <a:r>
              <a:rPr lang="mr-IN" dirty="0" smtClean="0"/>
              <a:t>…</a:t>
            </a:r>
            <a:r>
              <a:rPr lang="en-CA" dirty="0" smtClean="0"/>
              <a:t>.</a:t>
            </a:r>
            <a:r>
              <a:rPr lang="en-CA" baseline="-25000" dirty="0" smtClean="0"/>
              <a:t>ten </a:t>
            </a:r>
            <a:r>
              <a:rPr lang="en-CA" dirty="0" smtClean="0"/>
              <a:t>(real numbers)</a:t>
            </a:r>
          </a:p>
          <a:p>
            <a:r>
              <a:rPr lang="en-US" dirty="0">
                <a:latin typeface="Arial" charset="0"/>
              </a:rPr>
              <a:t>N</a:t>
            </a:r>
            <a:r>
              <a:rPr lang="en-US" dirty="0" smtClean="0">
                <a:latin typeface="Arial" charset="0"/>
              </a:rPr>
              <a:t>on</a:t>
            </a:r>
            <a:r>
              <a:rPr lang="en-US" dirty="0">
                <a:latin typeface="Arial" charset="0"/>
              </a:rPr>
              <a:t>-integral numbers</a:t>
            </a:r>
          </a:p>
          <a:p>
            <a:pPr lvl="1"/>
            <a:r>
              <a:rPr lang="en-US" dirty="0">
                <a:latin typeface="Arial" charset="0"/>
              </a:rPr>
              <a:t>Including very small and very large numbers</a:t>
            </a:r>
          </a:p>
          <a:p>
            <a:r>
              <a:rPr lang="en-US" dirty="0">
                <a:latin typeface="Arial" charset="0"/>
              </a:rPr>
              <a:t>Like scientific notation</a:t>
            </a:r>
          </a:p>
          <a:p>
            <a:pPr lvl="1"/>
            <a:r>
              <a:rPr lang="en-US" dirty="0">
                <a:latin typeface="Arial" charset="0"/>
              </a:rPr>
              <a:t>–2.34 × 10</a:t>
            </a:r>
            <a:r>
              <a:rPr lang="en-US" baseline="30000" dirty="0">
                <a:latin typeface="Arial" charset="0"/>
              </a:rPr>
              <a:t>56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+0.002 × 10</a:t>
            </a:r>
            <a:r>
              <a:rPr lang="en-US" baseline="30000" dirty="0">
                <a:latin typeface="Arial" charset="0"/>
              </a:rPr>
              <a:t>–4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+987.02 × 10</a:t>
            </a:r>
            <a:r>
              <a:rPr lang="en-US" baseline="30000" dirty="0">
                <a:latin typeface="Arial" charset="0"/>
              </a:rPr>
              <a:t>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binary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±1.</a:t>
            </a:r>
            <a:r>
              <a:rPr lang="en-US" i="1" dirty="0">
                <a:latin typeface="Arial" charset="0"/>
                <a:cs typeface="Arial" charset="0"/>
              </a:rPr>
              <a:t>xxxxxxx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× 2</a:t>
            </a:r>
            <a:r>
              <a:rPr lang="en-US" i="1" baseline="30000" dirty="0">
                <a:latin typeface="Arial" charset="0"/>
                <a:cs typeface="Arial" charset="0"/>
              </a:rPr>
              <a:t>yyyy</a:t>
            </a:r>
          </a:p>
          <a:p>
            <a:r>
              <a:rPr lang="en-US" dirty="0">
                <a:latin typeface="Arial" charset="0"/>
              </a:rPr>
              <a:t>Types </a:t>
            </a:r>
            <a:r>
              <a:rPr lang="en-US" dirty="0">
                <a:solidFill>
                  <a:srgbClr val="0000FF"/>
                </a:solidFill>
                <a:latin typeface="Lucida Console" charset="0"/>
              </a:rPr>
              <a:t>float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(single precision)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dirty="0">
                <a:solidFill>
                  <a:srgbClr val="008000"/>
                </a:solidFill>
                <a:latin typeface="Lucida Console" charset="0"/>
              </a:rPr>
              <a:t>double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(double precision)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</a:t>
            </a:r>
            <a:endParaRPr lang="en-AU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621470" y="3774373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/>
              <a:t>normalized</a:t>
            </a:r>
            <a:endParaRPr lang="en-AU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4679156" y="4287209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/>
              <a:t>not normalized</a:t>
            </a:r>
            <a:endParaRPr lang="en-AU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007153" y="4472946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sz="1400"/>
              <a:t>Chapter 3 — Arithmetic for Computers — </a:t>
            </a:r>
            <a:fld id="{CD925E12-C482-AE40-9A69-106E8836FD84}" type="slidenum">
              <a:rPr lang="en-AU" sz="1400"/>
              <a:pPr/>
              <a:t>20</a:t>
            </a:fld>
            <a:endParaRPr lang="en-AU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Accurate Arithmetic</a:t>
            </a:r>
            <a:endParaRPr lang="en-AU">
              <a:latin typeface="Ari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Round to nearest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Round down 0 </a:t>
            </a:r>
            <a:r>
              <a:rPr lang="mr-IN" sz="2400" dirty="0" smtClean="0">
                <a:latin typeface="Arial" charset="0"/>
              </a:rPr>
              <a:t>–</a:t>
            </a:r>
            <a:r>
              <a:rPr lang="en-US" sz="2400" dirty="0" smtClean="0">
                <a:latin typeface="Arial" charset="0"/>
              </a:rPr>
              <a:t> 3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Round up 5-7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If odd round up, if even no change - 4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29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3.5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AA9050BC-E096-9D40-9728-32C182B92A0D}" type="slidenum">
              <a:rPr lang="en-AU"/>
              <a:pPr/>
              <a:t>3</a:t>
            </a:fld>
            <a:endParaRPr lang="en-A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Floating </a:t>
            </a:r>
            <a:r>
              <a:rPr lang="en-US" dirty="0" smtClean="0">
                <a:latin typeface="Arial" charset="0"/>
              </a:rPr>
              <a:t>Point Representation</a:t>
            </a:r>
            <a:endParaRPr lang="en-AU" dirty="0">
              <a:latin typeface="Arial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–</a:t>
            </a:r>
            <a:r>
              <a:rPr lang="en-US" dirty="0">
                <a:latin typeface="Arial" charset="0"/>
              </a:rPr>
              <a:t>2.34 × </a:t>
            </a:r>
            <a:r>
              <a:rPr lang="en-US" dirty="0" smtClean="0">
                <a:latin typeface="Arial" charset="0"/>
              </a:rPr>
              <a:t>10</a:t>
            </a:r>
            <a:r>
              <a:rPr lang="en-US" baseline="30000" dirty="0" smtClean="0">
                <a:latin typeface="Arial" charset="0"/>
              </a:rPr>
              <a:t>56</a:t>
            </a:r>
          </a:p>
          <a:p>
            <a:pPr lvl="1"/>
            <a:r>
              <a:rPr lang="en-US" dirty="0" smtClean="0">
                <a:latin typeface="Arial" charset="0"/>
              </a:rPr>
              <a:t>2.34  </a:t>
            </a:r>
            <a:r>
              <a:rPr lang="en-US" dirty="0" smtClean="0">
                <a:latin typeface="Arial" charset="0"/>
                <a:sym typeface="Wingdings"/>
              </a:rPr>
              <a:t> </a:t>
            </a:r>
            <a:r>
              <a:rPr lang="en-US" dirty="0" err="1" smtClean="0">
                <a:latin typeface="Arial" charset="0"/>
                <a:sym typeface="Wingdings"/>
              </a:rPr>
              <a:t>Significand</a:t>
            </a:r>
            <a:endParaRPr lang="en-US" dirty="0" smtClean="0">
              <a:latin typeface="Arial" charset="0"/>
              <a:sym typeface="Wingdings"/>
            </a:endParaRPr>
          </a:p>
          <a:p>
            <a:pPr lvl="1"/>
            <a:r>
              <a:rPr lang="en-US" dirty="0" smtClean="0">
                <a:latin typeface="Arial" charset="0"/>
                <a:sym typeface="Wingdings"/>
              </a:rPr>
              <a:t>56   Exponent (Actual)</a:t>
            </a:r>
          </a:p>
          <a:p>
            <a:pPr lvl="1"/>
            <a:r>
              <a:rPr lang="en-US" dirty="0" smtClean="0">
                <a:latin typeface="Arial" charset="0"/>
                <a:sym typeface="Wingdings"/>
              </a:rPr>
              <a:t>.34   Fraction / Mantissa</a:t>
            </a:r>
          </a:p>
          <a:p>
            <a:pPr lvl="1"/>
            <a:endParaRPr lang="en-US" dirty="0" smtClean="0">
              <a:latin typeface="Arial" charset="0"/>
              <a:sym typeface="Wingdings"/>
            </a:endParaRPr>
          </a:p>
          <a:p>
            <a:r>
              <a:rPr lang="en-US" dirty="0">
                <a:latin typeface="Arial" charset="0"/>
              </a:rPr>
              <a:t>In binary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±1.</a:t>
            </a:r>
            <a:r>
              <a:rPr lang="en-US" i="1" dirty="0">
                <a:latin typeface="Arial" charset="0"/>
                <a:cs typeface="Arial" charset="0"/>
              </a:rPr>
              <a:t>xxxxxxx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× 2</a:t>
            </a:r>
            <a:r>
              <a:rPr lang="en-US" i="1" baseline="30000" dirty="0">
                <a:latin typeface="Arial" charset="0"/>
                <a:cs typeface="Arial" charset="0"/>
              </a:rPr>
              <a:t>yyyy</a:t>
            </a:r>
          </a:p>
          <a:p>
            <a:pPr marL="114300" indent="0">
              <a:buNone/>
            </a:pPr>
            <a:endParaRPr lang="en-US" dirty="0">
              <a:latin typeface="Arial" charset="0"/>
              <a:sym typeface="Wingdings"/>
            </a:endParaRPr>
          </a:p>
          <a:p>
            <a:r>
              <a:rPr lang="en-US" dirty="0" smtClean="0">
                <a:latin typeface="Arial" charset="0"/>
                <a:sym typeface="Wingdings"/>
              </a:rPr>
              <a:t>Representation of floating point follows Standard</a:t>
            </a:r>
            <a:endParaRPr lang="en-US" dirty="0">
              <a:latin typeface="Arial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31414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D1E07A0B-0D95-2944-A182-E1C14DDA253B}" type="slidenum">
              <a:rPr lang="en-AU"/>
              <a:pPr/>
              <a:t>4</a:t>
            </a:fld>
            <a:endParaRPr lang="en-A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 Point Standard</a:t>
            </a:r>
            <a:endParaRPr lang="en-AU">
              <a:latin typeface="Arial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Defined by IEEE </a:t>
            </a:r>
            <a:r>
              <a:rPr lang="en-US" dirty="0" err="1">
                <a:latin typeface="Arial" charset="0"/>
              </a:rPr>
              <a:t>Std</a:t>
            </a:r>
            <a:r>
              <a:rPr lang="en-US" dirty="0">
                <a:latin typeface="Arial" charset="0"/>
              </a:rPr>
              <a:t> 754-1985</a:t>
            </a:r>
          </a:p>
          <a:p>
            <a:pPr eaLnBrk="1" hangingPunct="1"/>
            <a:r>
              <a:rPr lang="en-US" dirty="0">
                <a:latin typeface="Arial" charset="0"/>
              </a:rPr>
              <a:t>Developed in response to divergence of representations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Portability issues for scientific code</a:t>
            </a:r>
          </a:p>
          <a:p>
            <a:pPr eaLnBrk="1" hangingPunct="1"/>
            <a:r>
              <a:rPr lang="en-US" dirty="0">
                <a:latin typeface="Arial" charset="0"/>
              </a:rPr>
              <a:t>Now almost universally adopted</a:t>
            </a:r>
          </a:p>
          <a:p>
            <a:pPr eaLnBrk="1" hangingPunct="1"/>
            <a:r>
              <a:rPr lang="en-US" dirty="0">
                <a:latin typeface="Arial" charset="0"/>
              </a:rPr>
              <a:t>Two representations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Single precision (32-bit)</a:t>
            </a:r>
          </a:p>
          <a:p>
            <a:pPr lvl="1" eaLnBrk="1" hangingPunct="1"/>
            <a:r>
              <a:rPr lang="en-US" dirty="0">
                <a:latin typeface="Arial" charset="0"/>
              </a:rPr>
              <a:t>Double precision (64-bit) </a:t>
            </a:r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CBF752CA-9A4F-8E4F-9788-CEE2AE5C1E9F}" type="slidenum">
              <a:rPr lang="en-AU"/>
              <a:pPr/>
              <a:t>5</a:t>
            </a:fld>
            <a:endParaRPr lang="en-AU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S: sign bit (0 </a:t>
            </a:r>
            <a:r>
              <a:rPr lang="en-US" sz="2400" dirty="0">
                <a:latin typeface="Arial" charset="0"/>
                <a:sym typeface="Symbol" charset="0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sym typeface="Symbol" charset="0"/>
              </a:rPr>
              <a:t>Normalize </a:t>
            </a:r>
            <a:r>
              <a:rPr lang="en-US" sz="2400" dirty="0" err="1">
                <a:latin typeface="Arial" charset="0"/>
                <a:sym typeface="Symbol" charset="0"/>
              </a:rPr>
              <a:t>significand</a:t>
            </a:r>
            <a:r>
              <a:rPr lang="en-US" sz="2400" dirty="0">
                <a:latin typeface="Arial" charset="0"/>
                <a:sym typeface="Symbol" charset="0"/>
              </a:rPr>
              <a:t>: 1.0 ≤ |</a:t>
            </a:r>
            <a:r>
              <a:rPr lang="en-US" sz="2400" dirty="0" err="1">
                <a:latin typeface="Arial" charset="0"/>
                <a:sym typeface="Symbol" charset="0"/>
              </a:rPr>
              <a:t>significand</a:t>
            </a:r>
            <a:r>
              <a:rPr lang="en-US" sz="2400" dirty="0">
                <a:latin typeface="Arial" charset="0"/>
                <a:sym typeface="Symbol" charset="0"/>
              </a:rPr>
              <a:t>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sym typeface="Symbol" charset="0"/>
              </a:rPr>
              <a:t>Always </a:t>
            </a:r>
            <a:r>
              <a:rPr lang="en-US" sz="2000" dirty="0" smtClean="0">
                <a:latin typeface="Arial" charset="0"/>
                <a:sym typeface="Symbol" charset="0"/>
              </a:rPr>
              <a:t>a leading </a:t>
            </a:r>
            <a:r>
              <a:rPr lang="en-US" sz="2000" dirty="0">
                <a:latin typeface="Arial" charset="0"/>
                <a:sym typeface="Symbol" charset="0"/>
              </a:rPr>
              <a:t>1 bit, so no need to represent </a:t>
            </a:r>
            <a:r>
              <a:rPr lang="en-US" sz="2000" dirty="0" smtClean="0">
                <a:latin typeface="Arial" charset="0"/>
                <a:sym typeface="Symbol" charset="0"/>
              </a:rPr>
              <a:t>explicitly </a:t>
            </a:r>
            <a:r>
              <a:rPr lang="en-US" sz="2000" dirty="0">
                <a:latin typeface="Arial" charset="0"/>
                <a:sym typeface="Symbol" charset="0"/>
              </a:rPr>
              <a:t>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>
                <a:latin typeface="Arial" charset="0"/>
                <a:sym typeface="Symbol" charset="0"/>
              </a:rPr>
              <a:t>Significand</a:t>
            </a:r>
            <a:r>
              <a:rPr lang="en-US" sz="2000" dirty="0">
                <a:latin typeface="Arial" charset="0"/>
                <a:sym typeface="Symbol" charset="0"/>
              </a:rPr>
              <a:t>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  <a:sym typeface="Symbol" charset="0"/>
              </a:rPr>
              <a:t>Exponent: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Symbol" charset="0"/>
              </a:rPr>
              <a:t>excess representation</a:t>
            </a:r>
            <a:r>
              <a:rPr lang="en-US" sz="2400" dirty="0">
                <a:latin typeface="Arial" charset="0"/>
                <a:sym typeface="Symbol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Symbol" charset="0"/>
              </a:rPr>
              <a:t>actual exponent </a:t>
            </a:r>
            <a:r>
              <a:rPr lang="en-US" sz="2400" dirty="0">
                <a:latin typeface="Arial" charset="0"/>
                <a:sym typeface="Symbol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Symbol" charset="0"/>
              </a:rPr>
              <a:t>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sym typeface="Symbol" charset="0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sym typeface="Symbol" charset="0"/>
              </a:rPr>
              <a:t>Single precision: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sym typeface="Symbol" charset="0"/>
              </a:rPr>
              <a:t>Bias =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sym typeface="Symbol" charset="0"/>
              </a:rPr>
              <a:t>127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Double precision: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sym typeface="Symbol" charset="0"/>
              </a:rPr>
              <a:t>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76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8 bits</a:t>
            </a:r>
            <a:br>
              <a:rPr lang="en-US" sz="2000" dirty="0">
                <a:solidFill>
                  <a:srgbClr val="0000FF"/>
                </a:solidFill>
                <a:latin typeface="Tahoma" charset="0"/>
              </a:rPr>
            </a:br>
            <a:r>
              <a:rPr lang="en-US" sz="2000" dirty="0">
                <a:solidFill>
                  <a:srgbClr val="008000"/>
                </a:solidFill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762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23 bits</a:t>
            </a:r>
            <a:r>
              <a:rPr lang="en-US" sz="2000" dirty="0">
                <a:solidFill>
                  <a:srgbClr val="008000"/>
                </a:solidFill>
                <a:latin typeface="Tahoma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Tahoma" charset="0"/>
              </a:rPr>
            </a:br>
            <a:r>
              <a:rPr lang="en-US" sz="2000" dirty="0">
                <a:solidFill>
                  <a:srgbClr val="008000"/>
                </a:solidFill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27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44C7B668-7DA9-AF4E-BD88-F857CE7353F3}" type="slidenum">
              <a:rPr lang="en-AU"/>
              <a:pPr/>
              <a:t>6</a:t>
            </a:fld>
            <a:endParaRPr lang="en-A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Floating-Point Example</a:t>
            </a:r>
            <a:endParaRPr lang="en-AU">
              <a:latin typeface="Arial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Represent –0.75</a:t>
            </a:r>
          </a:p>
          <a:p>
            <a:pPr lvl="1" eaLnBrk="1" hangingPunct="1"/>
            <a:r>
              <a:rPr lang="en-US">
                <a:latin typeface="Arial" charset="0"/>
              </a:rPr>
              <a:t>–0.75 = (–1)</a:t>
            </a:r>
            <a:r>
              <a:rPr lang="en-US" baseline="30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× 1.1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× 2</a:t>
            </a:r>
            <a:r>
              <a:rPr lang="en-US" baseline="30000">
                <a:latin typeface="Arial" charset="0"/>
              </a:rPr>
              <a:t>–1</a:t>
            </a:r>
          </a:p>
          <a:p>
            <a:pPr lvl="1" eaLnBrk="1" hangingPunct="1"/>
            <a:r>
              <a:rPr lang="en-US">
                <a:latin typeface="Arial" charset="0"/>
              </a:rPr>
              <a:t>S =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lvl="1" eaLnBrk="1" hangingPunct="1"/>
            <a:r>
              <a:rPr lang="en-US">
                <a:latin typeface="Arial" charset="0"/>
              </a:rPr>
              <a:t>Fraction = 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1000…00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solidFill>
                <a:schemeClr val="folHlink"/>
              </a:solidFill>
              <a:latin typeface="Arial" charset="0"/>
            </a:endParaRPr>
          </a:p>
          <a:p>
            <a:pPr lvl="1" eaLnBrk="1" hangingPunct="1"/>
            <a:r>
              <a:rPr lang="en-US">
                <a:latin typeface="Arial" charset="0"/>
              </a:rPr>
              <a:t>Exponent = –1 + Bias</a:t>
            </a:r>
          </a:p>
          <a:p>
            <a:pPr lvl="2" eaLnBrk="1" hangingPunct="1"/>
            <a:r>
              <a:rPr lang="en-US">
                <a:latin typeface="Arial" charset="0"/>
              </a:rPr>
              <a:t>Single: –1 + 127 = 126 = 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Double: –1 + 1023 = 1022 = 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01111111110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Single: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01111110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1000…00</a:t>
            </a:r>
          </a:p>
          <a:p>
            <a:pPr eaLnBrk="1" hangingPunct="1"/>
            <a:r>
              <a:rPr lang="en-US">
                <a:latin typeface="Arial" charset="0"/>
              </a:rPr>
              <a:t>Double: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1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01111111110</a:t>
            </a:r>
            <a:r>
              <a:rPr lang="en-US">
                <a:solidFill>
                  <a:schemeClr val="tx2"/>
                </a:solidFill>
                <a:latin typeface="Arial" charset="0"/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342746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CBF752CA-9A4F-8E4F-9788-CEE2AE5C1E9F}" type="slidenum">
              <a:rPr lang="en-AU"/>
              <a:pPr/>
              <a:t>7</a:t>
            </a:fld>
            <a:endParaRPr lang="en-AU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Arial" charset="0"/>
              </a:rPr>
              <a:t>Convert Floating-point Number</a:t>
            </a:r>
            <a:endParaRPr lang="en-US" sz="4400" dirty="0">
              <a:latin typeface="Arial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What is 1100 0001 0010 0000 0000 0000 0000 0000 ?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- 1.010 X 2</a:t>
            </a:r>
            <a:r>
              <a:rPr lang="en-US" sz="1800" baseline="30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130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- 10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+ 10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+ 1.010 </a:t>
            </a:r>
            <a:r>
              <a:rPr lang="en-US" sz="1800" dirty="0">
                <a:solidFill>
                  <a:srgbClr val="008000"/>
                </a:solidFill>
                <a:latin typeface="Arial" charset="0"/>
                <a:sym typeface="Symbol" charset="0"/>
              </a:rPr>
              <a:t>X </a:t>
            </a: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2</a:t>
            </a:r>
            <a:r>
              <a:rPr lang="en-US" sz="1800" baseline="300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130 </a:t>
            </a: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008000"/>
                </a:solidFill>
                <a:latin typeface="Arial" charset="0"/>
                <a:sym typeface="Symbol" charset="0"/>
              </a:rPr>
              <a:t>None of the above</a:t>
            </a:r>
            <a:endParaRPr lang="en-US" sz="1800" dirty="0">
              <a:solidFill>
                <a:srgbClr val="008000"/>
              </a:solidFill>
              <a:latin typeface="Arial" charset="0"/>
              <a:sym typeface="Symbol" charset="0"/>
            </a:endParaRPr>
          </a:p>
          <a:p>
            <a:pPr marL="754380" lvl="1" indent="-342900">
              <a:lnSpc>
                <a:spcPct val="80000"/>
              </a:lnSpc>
              <a:buFont typeface="+mj-lt"/>
              <a:buAutoNum type="alphaLcParenR"/>
            </a:pPr>
            <a:endParaRPr lang="en-US" sz="1800" dirty="0">
              <a:solidFill>
                <a:srgbClr val="008000"/>
              </a:solidFill>
              <a:latin typeface="Arial" charset="0"/>
              <a:sym typeface="Symbo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2772" y="1212557"/>
            <a:ext cx="16282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8 bits</a:t>
            </a:r>
            <a:br>
              <a:rPr lang="en-US" sz="2000" dirty="0">
                <a:solidFill>
                  <a:srgbClr val="0000FF"/>
                </a:solidFill>
                <a:latin typeface="Tahoma" charset="0"/>
              </a:rPr>
            </a:br>
            <a:endParaRPr lang="en-US" sz="2000" dirty="0">
              <a:solidFill>
                <a:srgbClr val="008000"/>
              </a:solidFill>
              <a:latin typeface="Tahoma" charset="0"/>
            </a:endParaRP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7682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single: 23 bits</a:t>
            </a:r>
            <a:r>
              <a:rPr lang="en-US" sz="2000" dirty="0">
                <a:solidFill>
                  <a:srgbClr val="008000"/>
                </a:solidFill>
                <a:latin typeface="Tahoma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Tahoma" charset="0"/>
              </a:rPr>
            </a:br>
            <a:endParaRPr lang="en-US" sz="2000" dirty="0">
              <a:solidFill>
                <a:srgbClr val="008000"/>
              </a:solidFill>
              <a:latin typeface="Tahoma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40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/>
              <a:t>Chapter 3 — Arithmetic for Computers — </a:t>
            </a:r>
            <a:fld id="{014249BD-7EAA-2A46-A805-11148F159946}" type="slidenum">
              <a:rPr lang="en-AU"/>
              <a:pPr/>
              <a:t>8</a:t>
            </a:fld>
            <a:endParaRPr lang="en-A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Floating-Point Example</a:t>
            </a:r>
            <a:endParaRPr lang="en-AU">
              <a:latin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	1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10000001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 =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Fraction =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01000…00</a:t>
            </a:r>
            <a:r>
              <a:rPr lang="en-US" baseline="-25000" dirty="0">
                <a:latin typeface="Arial" charset="0"/>
              </a:rPr>
              <a:t>2</a:t>
            </a:r>
            <a:endParaRPr lang="en-US" dirty="0">
              <a:solidFill>
                <a:schemeClr val="fol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Fxponent</a:t>
            </a:r>
            <a:r>
              <a:rPr lang="en-US" dirty="0">
                <a:latin typeface="Arial" charset="0"/>
              </a:rPr>
              <a:t> =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10000001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x = (–1)</a:t>
            </a:r>
            <a:r>
              <a:rPr lang="en-US" baseline="30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× (1 + 01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× 2</a:t>
            </a:r>
            <a:r>
              <a:rPr lang="en-US" baseline="30000" dirty="0">
                <a:latin typeface="Arial" charset="0"/>
              </a:rPr>
              <a:t>(129 – 127)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	= (–1) × 1.25 × 2</a:t>
            </a:r>
            <a:r>
              <a:rPr lang="en-US" baseline="30000" dirty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	= –5.0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9557" y="4011794"/>
            <a:ext cx="309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(-1) X 1.01</a:t>
            </a:r>
            <a:r>
              <a:rPr lang="en-US" baseline="-25000" dirty="0" smtClean="0"/>
              <a:t>2 </a:t>
            </a:r>
            <a:r>
              <a:rPr lang="en-US" dirty="0" smtClean="0"/>
              <a:t>X 2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= -101.00</a:t>
            </a:r>
          </a:p>
          <a:p>
            <a:r>
              <a:rPr lang="en-US" dirty="0" smtClean="0"/>
              <a:t>= 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pic>
        <p:nvPicPr>
          <p:cNvPr id="4" name="Content Placeholder 3" descr="Screen Shot 2018-10-17 at 1.52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33" b="-52133"/>
          <a:stretch>
            <a:fillRect/>
          </a:stretch>
        </p:blipFill>
        <p:spPr>
          <a:xfrm>
            <a:off x="457200" y="0"/>
            <a:ext cx="7225334" cy="455196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39366"/>
              </p:ext>
            </p:extLst>
          </p:nvPr>
        </p:nvGraphicFramePr>
        <p:xfrm>
          <a:off x="594692" y="3401665"/>
          <a:ext cx="6715860" cy="334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65"/>
                <a:gridCol w="1678965"/>
                <a:gridCol w="1678965"/>
                <a:gridCol w="1678965"/>
              </a:tblGrid>
              <a:tr h="515461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fraction</a:t>
                      </a:r>
                      <a:endParaRPr lang="en-US" dirty="0"/>
                    </a:p>
                  </a:txBody>
                  <a:tcPr/>
                </a:tc>
              </a:tr>
              <a:tr h="515461"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CA" baseline="0" dirty="0" smtClean="0"/>
                        <a:t>. </a:t>
                      </a:r>
                      <a:r>
                        <a:rPr lang="en-US" dirty="0" smtClean="0"/>
                        <a:t> 0000</a:t>
                      </a:r>
                      <a:endParaRPr lang="en-US" dirty="0"/>
                    </a:p>
                  </a:txBody>
                  <a:tcPr/>
                </a:tc>
              </a:tr>
              <a:tr h="515461">
                <a:tc>
                  <a:txBody>
                    <a:bodyPr/>
                    <a:lstStyle/>
                    <a:p>
                      <a:r>
                        <a:rPr lang="en-US" dirty="0" smtClean="0"/>
                        <a:t>Sub/</a:t>
                      </a:r>
                      <a:r>
                        <a:rPr lang="en-US" dirty="0" err="1" smtClean="0"/>
                        <a:t>denormal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 but </a:t>
                      </a:r>
                      <a:r>
                        <a:rPr lang="en-US" dirty="0" err="1" smtClean="0"/>
                        <a:t>allzeros</a:t>
                      </a:r>
                      <a:endParaRPr lang="en-US" dirty="0"/>
                    </a:p>
                  </a:txBody>
                  <a:tcPr/>
                </a:tc>
              </a:tr>
              <a:tr h="515461">
                <a:tc>
                  <a:txBody>
                    <a:bodyPr/>
                    <a:lstStyle/>
                    <a:p>
                      <a:r>
                        <a:rPr lang="en-US" dirty="0" smtClean="0"/>
                        <a:t>+infinity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0000 </a:t>
                      </a:r>
                      <a:r>
                        <a:rPr lang="mr-IN" dirty="0" smtClean="0"/>
                        <a:t>…</a:t>
                      </a:r>
                      <a:r>
                        <a:rPr lang="en-CA" dirty="0" smtClean="0"/>
                        <a:t>. 0000</a:t>
                      </a:r>
                      <a:endParaRPr lang="en-US" dirty="0"/>
                    </a:p>
                  </a:txBody>
                  <a:tcPr/>
                </a:tc>
              </a:tr>
              <a:tr h="515461">
                <a:tc>
                  <a:txBody>
                    <a:bodyPr/>
                    <a:lstStyle/>
                    <a:p>
                      <a:r>
                        <a:rPr lang="en-US" dirty="0" smtClean="0"/>
                        <a:t>-infinity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0000 </a:t>
                      </a:r>
                      <a:r>
                        <a:rPr lang="mr-IN" dirty="0" smtClean="0"/>
                        <a:t>…</a:t>
                      </a:r>
                      <a:r>
                        <a:rPr lang="en-CA" dirty="0" smtClean="0"/>
                        <a:t>. 0000</a:t>
                      </a:r>
                      <a:endParaRPr lang="en-US" dirty="0"/>
                    </a:p>
                  </a:txBody>
                  <a:tcPr/>
                </a:tc>
              </a:tr>
              <a:tr h="5154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r>
                        <a:rPr lang="en-US" dirty="0" smtClean="0"/>
                        <a:t> (Not a Number)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 but all zeros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132694" y="4195700"/>
            <a:ext cx="1409450" cy="7125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Hidden bit is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5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2495</TotalTime>
  <Words>1114</Words>
  <Application>Microsoft Macintosh PowerPoint</Application>
  <PresentationFormat>On-screen Show (4:3)</PresentationFormat>
  <Paragraphs>260</Paragraphs>
  <Slides>21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Adjacency</vt:lpstr>
      <vt:lpstr>Equation</vt:lpstr>
      <vt:lpstr>Arithmetic for Computers</vt:lpstr>
      <vt:lpstr>Floating Point</vt:lpstr>
      <vt:lpstr>Floating Point Representation</vt:lpstr>
      <vt:lpstr>Floating Point Standard</vt:lpstr>
      <vt:lpstr>IEEE Floating-Point Format</vt:lpstr>
      <vt:lpstr>Floating-Point Example</vt:lpstr>
      <vt:lpstr>Convert Floating-point Number</vt:lpstr>
      <vt:lpstr>Floating-Point Example</vt:lpstr>
      <vt:lpstr>Floating Point Numbers</vt:lpstr>
      <vt:lpstr>Floating-point Additionten</vt:lpstr>
      <vt:lpstr>Floating-point Additiontwo</vt:lpstr>
      <vt:lpstr>Floating-point Multiplication</vt:lpstr>
      <vt:lpstr>Floating-point Multiplication</vt:lpstr>
      <vt:lpstr>FP Instructions in MIPS</vt:lpstr>
      <vt:lpstr>FP Registers</vt:lpstr>
      <vt:lpstr>Accurate Arithmetic</vt:lpstr>
      <vt:lpstr>Accurate Arithmetic</vt:lpstr>
      <vt:lpstr>Accurate Arithmetic</vt:lpstr>
      <vt:lpstr>Accurate Arithmetic</vt:lpstr>
      <vt:lpstr>Accurate Arithmetic</vt:lpstr>
      <vt:lpstr>What we have covered?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for Computers</dc:title>
  <dc:creator>Md Nour Hossain</dc:creator>
  <cp:lastModifiedBy>Md Nour Hossain</cp:lastModifiedBy>
  <cp:revision>98</cp:revision>
  <dcterms:created xsi:type="dcterms:W3CDTF">2018-10-03T15:04:35Z</dcterms:created>
  <dcterms:modified xsi:type="dcterms:W3CDTF">2018-10-18T19:32:01Z</dcterms:modified>
</cp:coreProperties>
</file>