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36"/>
  </p:notesMasterIdLst>
  <p:sldIdLst>
    <p:sldId id="256" r:id="rId2"/>
    <p:sldId id="275" r:id="rId3"/>
    <p:sldId id="276" r:id="rId4"/>
    <p:sldId id="27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99" r:id="rId16"/>
    <p:sldId id="267" r:id="rId17"/>
    <p:sldId id="269" r:id="rId18"/>
    <p:sldId id="272" r:id="rId19"/>
    <p:sldId id="273" r:id="rId20"/>
    <p:sldId id="274" r:id="rId21"/>
    <p:sldId id="279" r:id="rId22"/>
    <p:sldId id="280" r:id="rId23"/>
    <p:sldId id="281" r:id="rId24"/>
    <p:sldId id="295" r:id="rId25"/>
    <p:sldId id="296" r:id="rId26"/>
    <p:sldId id="297" r:id="rId27"/>
    <p:sldId id="282" r:id="rId28"/>
    <p:sldId id="283" r:id="rId29"/>
    <p:sldId id="284" r:id="rId30"/>
    <p:sldId id="285" r:id="rId31"/>
    <p:sldId id="286" r:id="rId32"/>
    <p:sldId id="287" r:id="rId33"/>
    <p:sldId id="298" r:id="rId34"/>
    <p:sldId id="278" r:id="rId3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24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683A6-997D-3B49-8821-C255353FA2CD}" type="datetimeFigureOut">
              <a:rPr lang="en-US" smtClean="0"/>
              <a:t>18-11-05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39694-BAA8-474C-8D7B-6184513A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33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passes from left to right except write back and pc increment. Write back can generate data hazards and pc could generate control hazard.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39694-BAA8-474C-8D7B-6184513A61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23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18-11-05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18-11-05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18-11-05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18-11-05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18-11-05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18-11-05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18-11-05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18-11-05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18-11-05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18-11-05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18-11-05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18-11-05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Hazards..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4.5 to 4.8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43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</a:t>
            </a:r>
            <a:r>
              <a:rPr lang="en-US" dirty="0"/>
              <a:t>D</a:t>
            </a:r>
            <a:r>
              <a:rPr lang="en-US" dirty="0" smtClean="0"/>
              <a:t>ata Hazard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 on compiler</a:t>
            </a:r>
          </a:p>
          <a:p>
            <a:pPr lvl="1"/>
            <a:r>
              <a:rPr lang="en-US" dirty="0" smtClean="0"/>
              <a:t>Not feasible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477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</a:t>
            </a:r>
            <a:r>
              <a:rPr lang="en-US" dirty="0"/>
              <a:t>D</a:t>
            </a:r>
            <a:r>
              <a:rPr lang="en-US" dirty="0" smtClean="0"/>
              <a:t>ata Hazard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Forwarding or bypassing</a:t>
            </a:r>
          </a:p>
          <a:p>
            <a:pPr lvl="1"/>
            <a:r>
              <a:rPr lang="en-US" dirty="0" smtClean="0"/>
              <a:t>By adding extra hardware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Screen Shot 2018-11-01 at 12.36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25" y="3127695"/>
            <a:ext cx="6837395" cy="246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72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Hazard- 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forwarding solves all the problem?</a:t>
            </a:r>
          </a:p>
          <a:p>
            <a:pPr lvl="1"/>
            <a:r>
              <a:rPr lang="en-US" dirty="0" smtClean="0"/>
              <a:t>No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11480" lvl="1" indent="0">
              <a:buNone/>
            </a:pPr>
            <a:r>
              <a:rPr lang="en-US" dirty="0" err="1" smtClean="0"/>
              <a:t>lw</a:t>
            </a:r>
            <a:r>
              <a:rPr lang="en-US" dirty="0" smtClean="0"/>
              <a:t> $s0, 32($t1)</a:t>
            </a:r>
          </a:p>
          <a:p>
            <a:pPr marL="411480" lvl="1" indent="0">
              <a:buNone/>
            </a:pPr>
            <a:r>
              <a:rPr lang="en-US" dirty="0"/>
              <a:t>s</a:t>
            </a:r>
            <a:r>
              <a:rPr lang="en-US" dirty="0" smtClean="0"/>
              <a:t>ub $t2, $s0, $t3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15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stall or bubble</a:t>
            </a:r>
            <a:endParaRPr lang="en-US" dirty="0"/>
          </a:p>
        </p:txBody>
      </p:sp>
      <p:pic>
        <p:nvPicPr>
          <p:cNvPr id="4" name="Content Placeholder 3" descr="Screen Shot 2018-11-01 at 12.42.1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890" b="-24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10361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reordering can resolve this issue</a:t>
            </a:r>
          </a:p>
        </p:txBody>
      </p:sp>
      <p:pic>
        <p:nvPicPr>
          <p:cNvPr id="4" name="Picture 3" descr="Screen Shot 2018-11-01 at 12.50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61" y="2690475"/>
            <a:ext cx="6931961" cy="332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40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Scheduling </a:t>
            </a:r>
            <a:r>
              <a:rPr lang="en-US" dirty="0"/>
              <a:t>A</a:t>
            </a:r>
            <a:r>
              <a:rPr lang="en-US" dirty="0" smtClean="0"/>
              <a:t>void Stalls</a:t>
            </a:r>
            <a:endParaRPr lang="en-US" dirty="0"/>
          </a:p>
        </p:txBody>
      </p:sp>
      <p:pic>
        <p:nvPicPr>
          <p:cNvPr id="4" name="Content Placeholder 3" descr="Screen Shot 2018-11-05 at 2.35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870" b="-158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7492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/ Branch  Hazard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 instruction can not execute in the proper clock cycle in pipeline</a:t>
            </a:r>
          </a:p>
          <a:p>
            <a:pPr lvl="1"/>
            <a:r>
              <a:rPr lang="en-US" dirty="0" smtClean="0"/>
              <a:t>Instruction fetched wrong instruction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Example: Laundry -&gt; specific setting required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Solutions:</a:t>
            </a:r>
          </a:p>
          <a:p>
            <a:pPr lvl="2"/>
            <a:r>
              <a:rPr lang="en-US" dirty="0" smtClean="0"/>
              <a:t>Stall   -- works but slow</a:t>
            </a:r>
          </a:p>
          <a:p>
            <a:pPr lvl="2"/>
            <a:r>
              <a:rPr lang="en-US" dirty="0" smtClean="0"/>
              <a:t>Guess and let the second load running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63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/ Branch  Hazard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Equivalent Example: Brunch Instruction </a:t>
            </a:r>
          </a:p>
          <a:p>
            <a:pPr lvl="1"/>
            <a:r>
              <a:rPr lang="en-US" dirty="0" smtClean="0"/>
              <a:t>Immediately we do not know what is the next instruction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11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/ Branch  Hazard- 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Solution one: </a:t>
            </a:r>
            <a:endParaRPr lang="en-US" dirty="0"/>
          </a:p>
        </p:txBody>
      </p:sp>
      <p:pic>
        <p:nvPicPr>
          <p:cNvPr id="4" name="Picture 3" descr="Screen Shot 2018-11-01 at 3.55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69234"/>
            <a:ext cx="7356749" cy="292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7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/ Branch  Hazard- predict (not taken)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48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Screen Shot 2018-11-01 at 3.58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04" y="1600200"/>
            <a:ext cx="6065945" cy="500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70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pipeline</a:t>
            </a:r>
            <a:endParaRPr lang="en-US" dirty="0"/>
          </a:p>
        </p:txBody>
      </p:sp>
      <p:pic>
        <p:nvPicPr>
          <p:cNvPr id="4" name="Content Placeholder 3" descr="Screen Shot 2018-11-01 at 4.13.3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63" r="-122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87681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/ Branch  Hazard- predict (taken)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 smtClean="0"/>
              <a:t> Sophisticated branch prediction</a:t>
            </a:r>
          </a:p>
          <a:p>
            <a:pPr lvl="2"/>
            <a:r>
              <a:rPr lang="en-US" sz="3600" dirty="0" smtClean="0"/>
              <a:t> end of the loop will jump back to the beginning of the loop</a:t>
            </a:r>
          </a:p>
          <a:p>
            <a:pPr lvl="2"/>
            <a:r>
              <a:rPr lang="en-US" sz="3600" dirty="0" smtClean="0"/>
              <a:t>Dynamic prediction</a:t>
            </a:r>
          </a:p>
          <a:p>
            <a:pPr lvl="3"/>
            <a:r>
              <a:rPr lang="en-US" sz="3400" dirty="0" smtClean="0"/>
              <a:t>Keep history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635276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Pipeline  </a:t>
            </a:r>
            <a:r>
              <a:rPr lang="en-US" dirty="0" err="1" smtClean="0"/>
              <a:t>Datapath</a:t>
            </a:r>
            <a:endParaRPr lang="en-US" dirty="0"/>
          </a:p>
        </p:txBody>
      </p:sp>
      <p:pic>
        <p:nvPicPr>
          <p:cNvPr id="4" name="Content Placeholder 3" descr="Screen Shot 2018-11-05 at 12.01.4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52" r="-54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46887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for Load, Store</a:t>
            </a:r>
            <a:endParaRPr lang="en-US" dirty="0"/>
          </a:p>
        </p:txBody>
      </p:sp>
      <p:pic>
        <p:nvPicPr>
          <p:cNvPr id="4" name="Content Placeholder 3" descr="Screen Shot 2018-11-05 at 12.16.0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08" b="-57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80782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for Load, Store</a:t>
            </a:r>
            <a:endParaRPr lang="en-US" dirty="0"/>
          </a:p>
        </p:txBody>
      </p:sp>
      <p:pic>
        <p:nvPicPr>
          <p:cNvPr id="4" name="Content Placeholder 3" descr="Screen Shot 2018-11-05 at 12.16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25" b="-44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93230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 for Load</a:t>
            </a:r>
            <a:endParaRPr lang="en-US" dirty="0"/>
          </a:p>
        </p:txBody>
      </p:sp>
      <p:pic>
        <p:nvPicPr>
          <p:cNvPr id="4" name="Content Placeholder 3" descr="Screen Shot 2018-11-05 at 12.21.0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1" r="62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57651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 for Load</a:t>
            </a:r>
            <a:endParaRPr lang="en-US" dirty="0"/>
          </a:p>
        </p:txBody>
      </p:sp>
      <p:pic>
        <p:nvPicPr>
          <p:cNvPr id="4" name="Content Placeholder 3" descr="Screen Shot 2018-11-05 at 12.21.5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614" b="-76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26890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WB for Load</a:t>
            </a:r>
            <a:endParaRPr lang="en-US" dirty="0"/>
          </a:p>
        </p:txBody>
      </p:sp>
      <p:pic>
        <p:nvPicPr>
          <p:cNvPr id="4" name="Content Placeholder 3" descr="Screen Shot 2018-11-05 at 12.22.1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02" b="-43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42738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Incomplete </a:t>
            </a:r>
            <a:r>
              <a:rPr lang="en-US" dirty="0" err="1" smtClean="0"/>
              <a:t>Datapath</a:t>
            </a:r>
            <a:endParaRPr lang="en-US" dirty="0"/>
          </a:p>
        </p:txBody>
      </p:sp>
      <p:pic>
        <p:nvPicPr>
          <p:cNvPr id="4" name="Content Placeholder 3" descr="Screen Shot 2018-11-05 at 1.26.1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508" b="-165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76301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</a:t>
            </a:r>
            <a:r>
              <a:rPr lang="en-US" dirty="0" err="1" smtClean="0"/>
              <a:t>Datapath</a:t>
            </a:r>
            <a:endParaRPr lang="en-US" dirty="0"/>
          </a:p>
        </p:txBody>
      </p:sp>
      <p:pic>
        <p:nvPicPr>
          <p:cNvPr id="4" name="Content Placeholder 3" descr="Screen Shot 2018-11-05 at 1.27.1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158" b="-161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76301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Content Placeholder 3" descr="Screen Shot 2018-11-05 at 1.31.5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64" b="-32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7630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pic>
        <p:nvPicPr>
          <p:cNvPr id="4" name="Content Placeholder 3" descr="Screen Shot 2018-11-01 at 4.15.5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969" b="-569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4635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Path</a:t>
            </a:r>
            <a:endParaRPr lang="en-US" dirty="0"/>
          </a:p>
        </p:txBody>
      </p:sp>
      <p:pic>
        <p:nvPicPr>
          <p:cNvPr id="4" name="Content Placeholder 3" descr="Screen Shot 2018-11-05 at 1.32.1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" r="-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76301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and </a:t>
            </a:r>
            <a:r>
              <a:rPr lang="en-US" dirty="0" err="1" smtClean="0"/>
              <a:t>Datapath</a:t>
            </a:r>
            <a:endParaRPr lang="en-US" dirty="0"/>
          </a:p>
        </p:txBody>
      </p:sp>
      <p:pic>
        <p:nvPicPr>
          <p:cNvPr id="4" name="Content Placeholder 3" descr="Screen Shot 2018-11-05 at 1.32.4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3" b="40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76301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Hazard Detection</a:t>
            </a:r>
            <a:endParaRPr lang="en-US" dirty="0"/>
          </a:p>
        </p:txBody>
      </p:sp>
      <p:pic>
        <p:nvPicPr>
          <p:cNvPr id="4" name="Content Placeholder 3" descr="Screen Shot 2018-11-05 at 1.38.1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8" r="26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76301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Hazard Detection </a:t>
            </a:r>
            <a:endParaRPr lang="en-US" dirty="0"/>
          </a:p>
        </p:txBody>
      </p:sp>
      <p:pic>
        <p:nvPicPr>
          <p:cNvPr id="4" name="Content Placeholder 3" descr="Screen Shot 2018-11-05 at 1.32.4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3" b="40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80951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</a:t>
            </a:r>
            <a:r>
              <a:rPr lang="en-US" dirty="0" smtClean="0"/>
              <a:t> </a:t>
            </a:r>
            <a:r>
              <a:rPr lang="en-US" dirty="0" smtClean="0"/>
              <a:t>4.6 - 4.8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1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erformance</a:t>
            </a:r>
            <a:endParaRPr lang="en-US" dirty="0"/>
          </a:p>
        </p:txBody>
      </p:sp>
      <p:pic>
        <p:nvPicPr>
          <p:cNvPr id="4" name="Content Placeholder 3" descr="Screen Shot 2018-11-01 at 4.15.0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00" r="-39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44764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Situations in the pipelining</a:t>
            </a:r>
          </a:p>
          <a:p>
            <a:pPr lvl="1"/>
            <a:r>
              <a:rPr lang="en-US" sz="3200" dirty="0" smtClean="0"/>
              <a:t>Next instruction cannot execute in the following clock cycle</a:t>
            </a:r>
          </a:p>
          <a:p>
            <a:pPr lvl="1"/>
            <a:endParaRPr lang="en-US" sz="3200" dirty="0"/>
          </a:p>
          <a:p>
            <a:r>
              <a:rPr lang="en-US" sz="3200" dirty="0" smtClean="0"/>
              <a:t>Three Types</a:t>
            </a:r>
          </a:p>
          <a:p>
            <a:pPr lvl="1"/>
            <a:r>
              <a:rPr lang="en-US" sz="3200" dirty="0" smtClean="0"/>
              <a:t>Structural Hazard</a:t>
            </a:r>
          </a:p>
          <a:p>
            <a:pPr lvl="1"/>
            <a:r>
              <a:rPr lang="en-US" sz="3200" dirty="0" smtClean="0"/>
              <a:t>Data Hazards</a:t>
            </a:r>
          </a:p>
          <a:p>
            <a:pPr lvl="1"/>
            <a:r>
              <a:rPr lang="en-US" sz="3200" dirty="0" smtClean="0"/>
              <a:t>Control Hazards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9863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Hazard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Hardware can not support the combination of instructions</a:t>
            </a:r>
          </a:p>
          <a:p>
            <a:pPr lvl="1"/>
            <a:r>
              <a:rPr lang="en-US" sz="2800" dirty="0" smtClean="0"/>
              <a:t>In the same cycle</a:t>
            </a:r>
          </a:p>
          <a:p>
            <a:pPr lvl="1"/>
            <a:endParaRPr lang="en-US" sz="2800" dirty="0"/>
          </a:p>
          <a:p>
            <a:r>
              <a:rPr lang="en-US" sz="3000" dirty="0" smtClean="0"/>
              <a:t>Example: washer/dryer same machine</a:t>
            </a:r>
          </a:p>
          <a:p>
            <a:pPr lvl="1"/>
            <a:r>
              <a:rPr lang="en-US" sz="2800" dirty="0" smtClean="0"/>
              <a:t>Friend is busy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 smtClean="0"/>
              <a:t>MIPS has no structural hazard</a:t>
            </a:r>
          </a:p>
          <a:p>
            <a:pPr lvl="1"/>
            <a:r>
              <a:rPr lang="en-US" sz="2800" dirty="0" smtClean="0"/>
              <a:t>Combining IM and DM can generate structural hazard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3075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Hazard </a:t>
            </a:r>
            <a:r>
              <a:rPr lang="mr-IN" dirty="0" smtClean="0"/>
              <a:t>………</a:t>
            </a:r>
            <a:endParaRPr lang="en-US" dirty="0"/>
          </a:p>
        </p:txBody>
      </p:sp>
      <p:pic>
        <p:nvPicPr>
          <p:cNvPr id="4" name="Content Placeholder 3" descr="Screen Shot 2018-11-01 at 12.11.5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40" b="-396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26182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Hazard </a:t>
            </a:r>
            <a:r>
              <a:rPr lang="mr-IN" dirty="0" smtClean="0"/>
              <a:t>………</a:t>
            </a:r>
            <a:endParaRPr lang="en-US" dirty="0"/>
          </a:p>
        </p:txBody>
      </p:sp>
      <p:pic>
        <p:nvPicPr>
          <p:cNvPr id="5" name="Content Placeholder 4" descr="Screen Shot 2018-11-01 at 12.12.3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89" r="-108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5815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Hazard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 can not execute in the proper clock cycle </a:t>
            </a:r>
          </a:p>
          <a:p>
            <a:pPr lvl="1"/>
            <a:r>
              <a:rPr lang="en-US" dirty="0" smtClean="0"/>
              <a:t>Data is not available </a:t>
            </a:r>
          </a:p>
          <a:p>
            <a:pPr lvl="1"/>
            <a:endParaRPr lang="en-US" dirty="0"/>
          </a:p>
          <a:p>
            <a:r>
              <a:rPr lang="en-US" dirty="0" smtClean="0"/>
              <a:t>Example: Socks missing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smtClean="0"/>
              <a:t>Add      $s0, $t0, $t1</a:t>
            </a:r>
          </a:p>
          <a:p>
            <a:pPr marL="114300" indent="0">
              <a:buNone/>
            </a:pPr>
            <a:r>
              <a:rPr lang="en-US" dirty="0" smtClean="0"/>
              <a:t>Sub       $t2, $s0, $t3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76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501</TotalTime>
  <Words>368</Words>
  <Application>Microsoft Macintosh PowerPoint</Application>
  <PresentationFormat>On-screen Show (4:3)</PresentationFormat>
  <Paragraphs>87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Adjacency</vt:lpstr>
      <vt:lpstr>Hazards..</vt:lpstr>
      <vt:lpstr>Review pipeline</vt:lpstr>
      <vt:lpstr>Performance</vt:lpstr>
      <vt:lpstr>Performance</vt:lpstr>
      <vt:lpstr>What is hazards</vt:lpstr>
      <vt:lpstr>Structural Hazard</vt:lpstr>
      <vt:lpstr>Structural Hazard ………</vt:lpstr>
      <vt:lpstr>Structural Hazard ………</vt:lpstr>
      <vt:lpstr>Data Hazard</vt:lpstr>
      <vt:lpstr>Solve Data Hazard</vt:lpstr>
      <vt:lpstr>Solve Data Hazard</vt:lpstr>
      <vt:lpstr>Data Hazard- Stall</vt:lpstr>
      <vt:lpstr>Pipeline stall or bubble</vt:lpstr>
      <vt:lpstr>Solve Stall</vt:lpstr>
      <vt:lpstr>Code Scheduling Avoid Stalls</vt:lpstr>
      <vt:lpstr>Control / Branch  Hazard</vt:lpstr>
      <vt:lpstr>Control / Branch  Hazard</vt:lpstr>
      <vt:lpstr>Control / Branch  Hazard- stall</vt:lpstr>
      <vt:lpstr>Control / Branch  Hazard- predict (not taken)</vt:lpstr>
      <vt:lpstr>Control / Branch  Hazard- predict (taken)</vt:lpstr>
      <vt:lpstr>MIPS Pipeline  Datapath</vt:lpstr>
      <vt:lpstr>IF for Load, Store</vt:lpstr>
      <vt:lpstr>ID for Load, Store</vt:lpstr>
      <vt:lpstr>Ex for Load</vt:lpstr>
      <vt:lpstr>MEM for Load</vt:lpstr>
      <vt:lpstr>WB for Load</vt:lpstr>
      <vt:lpstr>Incomplete Datapath</vt:lpstr>
      <vt:lpstr>Complete Datapath</vt:lpstr>
      <vt:lpstr>Controls…</vt:lpstr>
      <vt:lpstr>Control Path</vt:lpstr>
      <vt:lpstr>Control and Datapath</vt:lpstr>
      <vt:lpstr>Hazard Detection</vt:lpstr>
      <vt:lpstr>Hazard Detection </vt:lpstr>
      <vt:lpstr>What we have covered</vt:lpstr>
    </vt:vector>
  </TitlesOfParts>
  <Company>mcmaster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Hazards..</dc:title>
  <dc:creator>Md Nour Hossain</dc:creator>
  <cp:lastModifiedBy>Md Nour Hossain</cp:lastModifiedBy>
  <cp:revision>33</cp:revision>
  <dcterms:created xsi:type="dcterms:W3CDTF">2018-11-01T16:02:45Z</dcterms:created>
  <dcterms:modified xsi:type="dcterms:W3CDTF">2018-11-05T19:49:14Z</dcterms:modified>
</cp:coreProperties>
</file>