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31"/>
  </p:notesMasterIdLst>
  <p:sldIdLst>
    <p:sldId id="256" r:id="rId2"/>
    <p:sldId id="257" r:id="rId3"/>
    <p:sldId id="263" r:id="rId4"/>
    <p:sldId id="260" r:id="rId5"/>
    <p:sldId id="258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81" r:id="rId23"/>
    <p:sldId id="276" r:id="rId24"/>
    <p:sldId id="282" r:id="rId25"/>
    <p:sldId id="277" r:id="rId26"/>
    <p:sldId id="283" r:id="rId27"/>
    <p:sldId id="278" r:id="rId28"/>
    <p:sldId id="284" r:id="rId29"/>
    <p:sldId id="279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1DB63-E04A-BF49-804A-AC816CB21F3B}" type="datetimeFigureOut">
              <a:rPr lang="en-US" smtClean="0"/>
              <a:t>18-11-07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B0A09-6481-0741-AD65-8BF3EFC4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 random access </a:t>
            </a:r>
            <a:r>
              <a:rPr lang="en-US" dirty="0" err="1" smtClean="0"/>
              <a:t>meory</a:t>
            </a:r>
            <a:r>
              <a:rPr lang="en-US" dirty="0" smtClean="0"/>
              <a:t>, Static random access memory,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B0A09-6481-0741-AD65-8BF3EFC469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0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18-11-07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18-11-07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6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of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Cache: </a:t>
            </a:r>
          </a:p>
          <a:p>
            <a:pPr lvl="1"/>
            <a:r>
              <a:rPr lang="en-US" sz="2600" dirty="0" smtClean="0"/>
              <a:t>A safe place for hiding or storing things.</a:t>
            </a:r>
          </a:p>
          <a:p>
            <a:r>
              <a:rPr lang="en-US" sz="2800" dirty="0" smtClean="0"/>
              <a:t>Simple Cache</a:t>
            </a:r>
          </a:p>
          <a:p>
            <a:pPr lvl="1"/>
            <a:r>
              <a:rPr lang="en-US" sz="2600" dirty="0" smtClean="0"/>
              <a:t>Processor requests are each one words</a:t>
            </a:r>
          </a:p>
          <a:p>
            <a:pPr lvl="1"/>
            <a:r>
              <a:rPr lang="en-US" sz="2600" dirty="0" smtClean="0"/>
              <a:t>Blocks also consists of a single word</a:t>
            </a:r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8144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Cache</a:t>
            </a:r>
            <a:endParaRPr lang="en-US" dirty="0"/>
          </a:p>
        </p:txBody>
      </p:sp>
      <p:pic>
        <p:nvPicPr>
          <p:cNvPr id="4" name="Content Placeholder 3" descr="Screen Shot 2018-11-07 at 2.41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2" r="-59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115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we know if a data item is in the cache?</a:t>
            </a:r>
          </a:p>
          <a:p>
            <a:r>
              <a:rPr lang="en-US" sz="2800" dirty="0" smtClean="0"/>
              <a:t>How do we find it?</a:t>
            </a:r>
          </a:p>
          <a:p>
            <a:endParaRPr lang="en-US" sz="2800" dirty="0"/>
          </a:p>
          <a:p>
            <a:r>
              <a:rPr lang="en-US" sz="2800" dirty="0" smtClean="0"/>
              <a:t>By using the concept direct map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726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word can go exactly at one place in the cache</a:t>
            </a:r>
          </a:p>
          <a:p>
            <a:r>
              <a:rPr lang="en-US" sz="2800" dirty="0" smtClean="0"/>
              <a:t>Assign the cache location base on the address of the word in memory</a:t>
            </a:r>
          </a:p>
          <a:p>
            <a:r>
              <a:rPr lang="en-US" sz="2800" dirty="0" smtClean="0"/>
              <a:t>This cache structure is called direct mapped cache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253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Larger amount need to map with smaller amount</a:t>
            </a:r>
          </a:p>
          <a:p>
            <a:r>
              <a:rPr lang="en-US" sz="2800" dirty="0" smtClean="0"/>
              <a:t>Lets do an example</a:t>
            </a:r>
          </a:p>
          <a:p>
            <a:pPr lvl="1"/>
            <a:r>
              <a:rPr lang="en-US" sz="2800" dirty="0" smtClean="0"/>
              <a:t>8 </a:t>
            </a:r>
            <a:r>
              <a:rPr lang="mr-IN" sz="2800" dirty="0" smtClean="0"/>
              <a:t>–</a:t>
            </a:r>
            <a:r>
              <a:rPr lang="en-US" sz="2800" dirty="0" smtClean="0"/>
              <a:t> block cache = 2</a:t>
            </a:r>
            <a:r>
              <a:rPr lang="en-US" sz="2800" baseline="30000" dirty="0" smtClean="0"/>
              <a:t>3</a:t>
            </a:r>
            <a:r>
              <a:rPr lang="en-US" sz="2800" baseline="30000" dirty="0"/>
              <a:t> </a:t>
            </a:r>
            <a:endParaRPr lang="en-US" sz="2800" dirty="0" smtClean="0"/>
          </a:p>
          <a:p>
            <a:pPr lvl="1"/>
            <a:r>
              <a:rPr lang="en-US" sz="2800" dirty="0" smtClean="0"/>
              <a:t>Memory address 1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(00001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) </a:t>
            </a:r>
            <a:r>
              <a:rPr lang="mr-IN" sz="2800" dirty="0" smtClean="0"/>
              <a:t>–</a:t>
            </a:r>
            <a:r>
              <a:rPr lang="en-US" sz="2800" dirty="0" smtClean="0"/>
              <a:t> 31</a:t>
            </a:r>
            <a:r>
              <a:rPr lang="en-US" sz="2800" baseline="-25000" dirty="0" smtClean="0"/>
              <a:t>ten</a:t>
            </a:r>
            <a:r>
              <a:rPr lang="en-US" sz="2800" dirty="0" smtClean="0"/>
              <a:t> (11111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)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85253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 (Index)</a:t>
            </a:r>
            <a:endParaRPr lang="en-US" dirty="0"/>
          </a:p>
        </p:txBody>
      </p:sp>
      <p:pic>
        <p:nvPicPr>
          <p:cNvPr id="4" name="Content Placeholder 3" descr="Screen Shot 2018-11-07 at 3.00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8" r="-43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45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 in single place!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we know data corresponds to a requested word?</a:t>
            </a:r>
          </a:p>
          <a:p>
            <a:r>
              <a:rPr lang="en-US" sz="2800" dirty="0" smtClean="0"/>
              <a:t>By using a set of tags</a:t>
            </a:r>
          </a:p>
          <a:p>
            <a:r>
              <a:rPr lang="en-US" sz="2800" dirty="0" smtClean="0"/>
              <a:t>Tags</a:t>
            </a:r>
          </a:p>
          <a:p>
            <a:pPr lvl="1"/>
            <a:r>
              <a:rPr lang="en-US" sz="2600" dirty="0" smtClean="0"/>
              <a:t>Contains the address information to identify a word</a:t>
            </a:r>
          </a:p>
          <a:p>
            <a:pPr lvl="1"/>
            <a:r>
              <a:rPr lang="en-US" sz="2600" dirty="0" smtClean="0"/>
              <a:t>Upper portion of the word address</a:t>
            </a:r>
          </a:p>
          <a:p>
            <a:pPr lvl="1"/>
            <a:r>
              <a:rPr lang="en-US" sz="2600" dirty="0" smtClean="0"/>
              <a:t>Upper 2 of the 5 bits address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9361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Valid bit checks where this index had any data or not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475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Cache</a:t>
            </a:r>
            <a:endParaRPr lang="en-US" dirty="0"/>
          </a:p>
        </p:txBody>
      </p:sp>
      <p:pic>
        <p:nvPicPr>
          <p:cNvPr id="4" name="Content Placeholder 3" descr="Screen Shot 2018-11-07 at 3.24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50" b="-25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121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Cache</a:t>
            </a:r>
          </a:p>
        </p:txBody>
      </p:sp>
      <p:pic>
        <p:nvPicPr>
          <p:cNvPr id="4" name="Content Placeholder 3" descr="Screen Shot 2018-11-07 at 3.26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7" b="33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410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of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Temporal Locality</a:t>
            </a:r>
          </a:p>
          <a:p>
            <a:pPr lvl="1"/>
            <a:r>
              <a:rPr lang="en-US" sz="2800" dirty="0" smtClean="0"/>
              <a:t>If an item is referenced, it will tend to be referenced again</a:t>
            </a:r>
          </a:p>
          <a:p>
            <a:r>
              <a:rPr lang="en-US" sz="3200" dirty="0" smtClean="0"/>
              <a:t>Spatial Locality</a:t>
            </a:r>
          </a:p>
          <a:p>
            <a:pPr lvl="1"/>
            <a:r>
              <a:rPr lang="en-US" sz="2800" dirty="0" smtClean="0"/>
              <a:t>If an item is referenced, items close by will tend to be referenced.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665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Cache</a:t>
            </a:r>
            <a:endParaRPr lang="en-US" dirty="0"/>
          </a:p>
        </p:txBody>
      </p:sp>
      <p:pic>
        <p:nvPicPr>
          <p:cNvPr id="4" name="Content Placeholder 3" descr="Screen Shot 2018-11-07 at 3.24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50" b="-25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0106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Cache</a:t>
            </a:r>
          </a:p>
        </p:txBody>
      </p:sp>
      <p:pic>
        <p:nvPicPr>
          <p:cNvPr id="5" name="Content Placeholder 4" descr="Screen Shot 2018-11-07 at 3.26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" r="-34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048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Cache</a:t>
            </a:r>
            <a:endParaRPr lang="en-US" dirty="0"/>
          </a:p>
        </p:txBody>
      </p:sp>
      <p:pic>
        <p:nvPicPr>
          <p:cNvPr id="4" name="Content Placeholder 3" descr="Screen Shot 2018-11-07 at 3.24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50" b="-25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010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Cache</a:t>
            </a:r>
          </a:p>
        </p:txBody>
      </p:sp>
      <p:pic>
        <p:nvPicPr>
          <p:cNvPr id="4" name="Content Placeholder 3" descr="Screen Shot 2018-11-07 at 3.27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6" r="-17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6490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Cache</a:t>
            </a:r>
            <a:endParaRPr lang="en-US" dirty="0"/>
          </a:p>
        </p:txBody>
      </p:sp>
      <p:pic>
        <p:nvPicPr>
          <p:cNvPr id="4" name="Content Placeholder 3" descr="Screen Shot 2018-11-07 at 3.24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50" b="-25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010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Cache</a:t>
            </a:r>
          </a:p>
        </p:txBody>
      </p:sp>
      <p:pic>
        <p:nvPicPr>
          <p:cNvPr id="4" name="Content Placeholder 3" descr="Screen Shot 2018-11-07 at 3.27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7" r="-38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649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Cache</a:t>
            </a:r>
            <a:endParaRPr lang="en-US" dirty="0"/>
          </a:p>
        </p:txBody>
      </p:sp>
      <p:pic>
        <p:nvPicPr>
          <p:cNvPr id="4" name="Content Placeholder 3" descr="Screen Shot 2018-11-07 at 3.24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50" b="-25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0106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Cache</a:t>
            </a:r>
          </a:p>
        </p:txBody>
      </p:sp>
      <p:pic>
        <p:nvPicPr>
          <p:cNvPr id="4" name="Content Placeholder 3" descr="Screen Shot 2018-11-07 at 3.27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26" r="-34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6490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Cache</a:t>
            </a:r>
            <a:endParaRPr lang="en-US" dirty="0"/>
          </a:p>
        </p:txBody>
      </p:sp>
      <p:pic>
        <p:nvPicPr>
          <p:cNvPr id="4" name="Content Placeholder 3" descr="Screen Shot 2018-11-07 at 3.24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50" b="-25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0106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Cache</a:t>
            </a:r>
          </a:p>
        </p:txBody>
      </p:sp>
      <p:pic>
        <p:nvPicPr>
          <p:cNvPr id="4" name="Content Placeholder 3" descr="Screen Shot 2018-11-07 at 3.27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2" r="-40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64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pic>
        <p:nvPicPr>
          <p:cNvPr id="4" name="Content Placeholder 3" descr="Screen Shot 2018-11-07 at 2.07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" b="-190"/>
          <a:stretch>
            <a:fillRect/>
          </a:stretch>
        </p:blipFill>
        <p:spPr>
          <a:xfrm>
            <a:off x="4492774" y="1600200"/>
            <a:ext cx="3584425" cy="2258188"/>
          </a:xfrm>
        </p:spPr>
      </p:pic>
      <p:sp>
        <p:nvSpPr>
          <p:cNvPr id="5" name="TextBox 4"/>
          <p:cNvSpPr txBox="1"/>
          <p:nvPr/>
        </p:nvSpPr>
        <p:spPr>
          <a:xfrm>
            <a:off x="278105" y="3786764"/>
            <a:ext cx="709733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Takes Advantages of Locality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Everything on Disk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 Copy form disk to smaller DRAM : main memory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Copy form DRAM to smaller SRAM : cache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370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is a structure</a:t>
            </a:r>
          </a:p>
          <a:p>
            <a:pPr lvl="1"/>
            <a:r>
              <a:rPr lang="en-US" sz="2600" dirty="0" smtClean="0"/>
              <a:t>Uses multiple levels of memories </a:t>
            </a:r>
          </a:p>
          <a:p>
            <a:pPr lvl="1"/>
            <a:r>
              <a:rPr lang="en-US" sz="2600" dirty="0" smtClean="0"/>
              <a:t>Distanced from processor</a:t>
            </a:r>
          </a:p>
          <a:p>
            <a:pPr lvl="1"/>
            <a:r>
              <a:rPr lang="en-US" sz="2600" dirty="0" smtClean="0"/>
              <a:t>As the distance from processor increase</a:t>
            </a:r>
          </a:p>
          <a:p>
            <a:pPr lvl="2"/>
            <a:r>
              <a:rPr lang="en-US" sz="2400" dirty="0" smtClean="0"/>
              <a:t>The size increases</a:t>
            </a:r>
          </a:p>
          <a:p>
            <a:pPr lvl="2"/>
            <a:r>
              <a:rPr lang="en-US" sz="2400" dirty="0" smtClean="0"/>
              <a:t>Speed reduced</a:t>
            </a:r>
          </a:p>
          <a:p>
            <a:pPr lvl="2"/>
            <a:r>
              <a:rPr lang="en-US" sz="2400" dirty="0" smtClean="0"/>
              <a:t>Cost reduced</a:t>
            </a:r>
          </a:p>
          <a:p>
            <a:pPr lvl="2"/>
            <a:r>
              <a:rPr lang="en-US" sz="2400" dirty="0" smtClean="0"/>
              <a:t>Access time increases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2504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Memory </a:t>
            </a:r>
            <a:r>
              <a:rPr lang="en-US" dirty="0"/>
              <a:t>H</a:t>
            </a:r>
            <a:r>
              <a:rPr lang="en-US" dirty="0" smtClean="0"/>
              <a:t>ierarchy</a:t>
            </a:r>
            <a:endParaRPr lang="en-US" dirty="0"/>
          </a:p>
        </p:txBody>
      </p:sp>
      <p:pic>
        <p:nvPicPr>
          <p:cNvPr id="4" name="Content Placeholder 3" descr="Screen Shot 2018-11-07 at 1.33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11" b="-65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623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is also hierarchical </a:t>
            </a:r>
          </a:p>
          <a:p>
            <a:pPr lvl="1"/>
            <a:r>
              <a:rPr lang="en-US" sz="2600" dirty="0" smtClean="0"/>
              <a:t>L1 &lt; L2</a:t>
            </a:r>
          </a:p>
          <a:p>
            <a:r>
              <a:rPr lang="en-US" sz="2800" dirty="0" smtClean="0"/>
              <a:t>At a time data is copied </a:t>
            </a:r>
          </a:p>
          <a:p>
            <a:pPr lvl="1"/>
            <a:r>
              <a:rPr lang="en-US" sz="2600" dirty="0" smtClean="0"/>
              <a:t>Between only two adjacency</a:t>
            </a:r>
          </a:p>
          <a:p>
            <a:pPr marL="411480" lvl="1" indent="0">
              <a:buNone/>
            </a:pPr>
            <a:r>
              <a:rPr lang="en-US" sz="2600" dirty="0" smtClean="0"/>
              <a:t> levels</a:t>
            </a:r>
          </a:p>
          <a:p>
            <a:pPr lvl="1"/>
            <a:endParaRPr lang="en-US" sz="2600" dirty="0"/>
          </a:p>
        </p:txBody>
      </p:sp>
      <p:pic>
        <p:nvPicPr>
          <p:cNvPr id="4" name="Picture 3" descr="Screen Shot 2018-11-07 at 1.44.53 PM.png"/>
          <p:cNvPicPr>
            <a:picLocks noChangeAspect="1"/>
          </p:cNvPicPr>
          <p:nvPr/>
        </p:nvPicPr>
        <p:blipFill rotWithShape="1"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6" r="16702"/>
          <a:stretch/>
        </p:blipFill>
        <p:spPr>
          <a:xfrm>
            <a:off x="5079771" y="1189716"/>
            <a:ext cx="3256267" cy="389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4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Block or Line</a:t>
            </a:r>
          </a:p>
          <a:p>
            <a:pPr lvl="1"/>
            <a:r>
              <a:rPr lang="en-US" sz="2600" dirty="0" smtClean="0"/>
              <a:t>Minimum unit of information that can be presented or not presented</a:t>
            </a:r>
          </a:p>
          <a:p>
            <a:r>
              <a:rPr lang="en-US" sz="2800" dirty="0" smtClean="0"/>
              <a:t>Hit</a:t>
            </a:r>
          </a:p>
          <a:p>
            <a:pPr lvl="1"/>
            <a:r>
              <a:rPr lang="en-US" sz="2600" dirty="0" smtClean="0"/>
              <a:t>Data Requested by the processor found in the upper level</a:t>
            </a:r>
          </a:p>
          <a:p>
            <a:r>
              <a:rPr lang="en-US" sz="2800" dirty="0" smtClean="0"/>
              <a:t>Miss </a:t>
            </a:r>
          </a:p>
          <a:p>
            <a:pPr lvl="1"/>
            <a:r>
              <a:rPr lang="en-US" sz="2600" dirty="0" smtClean="0"/>
              <a:t>Data is not found it the upper level</a:t>
            </a:r>
          </a:p>
          <a:p>
            <a:pPr lvl="1"/>
            <a:r>
              <a:rPr lang="en-US" sz="2600" dirty="0"/>
              <a:t>The lower level is accessed to get the data</a:t>
            </a:r>
          </a:p>
          <a:p>
            <a:pPr marL="41148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478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r>
              <a:rPr lang="mr-IN" dirty="0" smtClean="0"/>
              <a:t>…</a:t>
            </a:r>
            <a:r>
              <a:rPr lang="en-CA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Hit rate or hit ratio</a:t>
            </a:r>
          </a:p>
          <a:p>
            <a:pPr lvl="1"/>
            <a:r>
              <a:rPr lang="en-US" sz="2600" dirty="0" smtClean="0"/>
              <a:t>Hit/access</a:t>
            </a:r>
          </a:p>
          <a:p>
            <a:pPr lvl="1"/>
            <a:r>
              <a:rPr lang="en-US" sz="2600" dirty="0" smtClean="0"/>
              <a:t>It is often used to measure the performance</a:t>
            </a:r>
          </a:p>
          <a:p>
            <a:r>
              <a:rPr lang="en-US" sz="2800" dirty="0" smtClean="0"/>
              <a:t>Miss rate</a:t>
            </a:r>
          </a:p>
          <a:p>
            <a:pPr lvl="1"/>
            <a:r>
              <a:rPr lang="en-US" sz="2600" dirty="0" smtClean="0"/>
              <a:t>1 </a:t>
            </a:r>
            <a:r>
              <a:rPr lang="mr-IN" sz="2600" dirty="0" smtClean="0"/>
              <a:t>–</a:t>
            </a:r>
            <a:r>
              <a:rPr lang="en-US" sz="2600" dirty="0" smtClean="0"/>
              <a:t> hit rate</a:t>
            </a:r>
          </a:p>
          <a:p>
            <a:r>
              <a:rPr lang="en-US" sz="2800" dirty="0" smtClean="0"/>
              <a:t>The time to service hit and miss is important</a:t>
            </a:r>
          </a:p>
          <a:p>
            <a:pPr lvl="1"/>
            <a:r>
              <a:rPr lang="en-US" sz="2600" dirty="0" smtClean="0"/>
              <a:t>Hit times</a:t>
            </a:r>
          </a:p>
          <a:p>
            <a:pPr lvl="2"/>
            <a:r>
              <a:rPr lang="en-US" sz="2400" dirty="0" smtClean="0"/>
              <a:t>Time to access the upper level</a:t>
            </a:r>
          </a:p>
          <a:p>
            <a:pPr lvl="2"/>
            <a:r>
              <a:rPr lang="en-US" sz="2400" dirty="0" smtClean="0"/>
              <a:t>Time needed to determine a hit or a miss</a:t>
            </a:r>
          </a:p>
        </p:txBody>
      </p:sp>
    </p:spTree>
    <p:extLst>
      <p:ext uri="{BB962C8B-B14F-4D97-AF65-F5344CB8AC3E}">
        <p14:creationId xmlns:p14="http://schemas.microsoft.com/office/powerpoint/2010/main" val="418929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r>
              <a:rPr lang="mr-IN" dirty="0" smtClean="0"/>
              <a:t>…</a:t>
            </a:r>
            <a:r>
              <a:rPr lang="en-CA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Miss Penalty</a:t>
            </a:r>
          </a:p>
          <a:p>
            <a:pPr lvl="1"/>
            <a:r>
              <a:rPr lang="en-US" sz="2600" dirty="0" smtClean="0"/>
              <a:t>Time to replace a block in upper level with a corresponding block in the lover level</a:t>
            </a:r>
          </a:p>
          <a:p>
            <a:pPr lvl="1"/>
            <a:r>
              <a:rPr lang="en-US" sz="2600" dirty="0" smtClean="0"/>
              <a:t>Plus the time to deliver it to the processor</a:t>
            </a:r>
          </a:p>
        </p:txBody>
      </p:sp>
    </p:spTree>
    <p:extLst>
      <p:ext uri="{BB962C8B-B14F-4D97-AF65-F5344CB8AC3E}">
        <p14:creationId xmlns:p14="http://schemas.microsoft.com/office/powerpoint/2010/main" val="2167546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180</TotalTime>
  <Words>486</Words>
  <Application>Microsoft Macintosh PowerPoint</Application>
  <PresentationFormat>On-screen Show (4:3)</PresentationFormat>
  <Paragraphs>94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Adjacency</vt:lpstr>
      <vt:lpstr>Memory Hierarchy</vt:lpstr>
      <vt:lpstr>Principal of locality</vt:lpstr>
      <vt:lpstr>Memory Hierarchy</vt:lpstr>
      <vt:lpstr>Memory Hierarchy</vt:lpstr>
      <vt:lpstr>Basic Structure of Memory Hierarchy</vt:lpstr>
      <vt:lpstr>Memory Hierarchy</vt:lpstr>
      <vt:lpstr>Some Terminologies</vt:lpstr>
      <vt:lpstr>Some Terminologies…..</vt:lpstr>
      <vt:lpstr>Some Terminologies…..</vt:lpstr>
      <vt:lpstr>The Basic of Caches</vt:lpstr>
      <vt:lpstr>Simple Cache</vt:lpstr>
      <vt:lpstr>Two Questions?</vt:lpstr>
      <vt:lpstr>Direct Map</vt:lpstr>
      <vt:lpstr>Mapping?</vt:lpstr>
      <vt:lpstr>Direct Map (Index)</vt:lpstr>
      <vt:lpstr>Multiple data in single place!</vt:lpstr>
      <vt:lpstr>Valid bit</vt:lpstr>
      <vt:lpstr>Accessing a Cache</vt:lpstr>
      <vt:lpstr>Accessing a Cache</vt:lpstr>
      <vt:lpstr>Accessing a Cache</vt:lpstr>
      <vt:lpstr>Accessing a Cache</vt:lpstr>
      <vt:lpstr>Accessing a Cache</vt:lpstr>
      <vt:lpstr>Accessing a Cache</vt:lpstr>
      <vt:lpstr>Accessing a Cache</vt:lpstr>
      <vt:lpstr>Accessing a Cache</vt:lpstr>
      <vt:lpstr>Accessing a Cache</vt:lpstr>
      <vt:lpstr>Accessing a Cache</vt:lpstr>
      <vt:lpstr>Accessing a Cache</vt:lpstr>
      <vt:lpstr>Accessing a Cache</vt:lpstr>
    </vt:vector>
  </TitlesOfParts>
  <Company>mcmaster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Nour Hossain</dc:creator>
  <cp:lastModifiedBy>Md Nour Hossain</cp:lastModifiedBy>
  <cp:revision>26</cp:revision>
  <dcterms:created xsi:type="dcterms:W3CDTF">2018-11-07T18:27:12Z</dcterms:created>
  <dcterms:modified xsi:type="dcterms:W3CDTF">2018-11-07T21:27:25Z</dcterms:modified>
</cp:coreProperties>
</file>