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21"/>
  </p:notesMasterIdLst>
  <p:sldIdLst>
    <p:sldId id="256" r:id="rId2"/>
    <p:sldId id="284" r:id="rId3"/>
    <p:sldId id="279" r:id="rId4"/>
    <p:sldId id="285" r:id="rId5"/>
    <p:sldId id="286" r:id="rId6"/>
    <p:sldId id="287" r:id="rId7"/>
    <p:sldId id="307" r:id="rId8"/>
    <p:sldId id="305" r:id="rId9"/>
    <p:sldId id="288" r:id="rId10"/>
    <p:sldId id="306" r:id="rId11"/>
    <p:sldId id="289" r:id="rId12"/>
    <p:sldId id="290" r:id="rId13"/>
    <p:sldId id="291" r:id="rId14"/>
    <p:sldId id="292" r:id="rId15"/>
    <p:sldId id="308" r:id="rId16"/>
    <p:sldId id="293" r:id="rId17"/>
    <p:sldId id="294" r:id="rId18"/>
    <p:sldId id="309" r:id="rId19"/>
    <p:sldId id="296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2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1DB63-E04A-BF49-804A-AC816CB21F3B}" type="datetimeFigureOut">
              <a:rPr lang="en-US" smtClean="0"/>
              <a:t>18-11-08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B0A09-6481-0741-AD65-8BF3EFC4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1024 word = 1024 * 32 bits = 1024 * 32/8 = 1024 * 4 </a:t>
            </a:r>
            <a:r>
              <a:rPr lang="en-US" dirty="0" err="1" smtClean="0"/>
              <a:t>KiB</a:t>
            </a:r>
            <a:r>
              <a:rPr lang="en-US" dirty="0" smtClean="0"/>
              <a:t> (</a:t>
            </a:r>
            <a:r>
              <a:rPr lang="en-US" dirty="0" err="1" smtClean="0"/>
              <a:t>killobytes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16 * 1024 = 16 * 8 * 1024 = (16*8)/32 * 1024 = 2</a:t>
            </a:r>
            <a:r>
              <a:rPr lang="en-US" baseline="30000" dirty="0" smtClean="0"/>
              <a:t>2</a:t>
            </a:r>
            <a:r>
              <a:rPr lang="en-US" dirty="0" smtClean="0"/>
              <a:t> * 2</a:t>
            </a:r>
            <a:r>
              <a:rPr lang="en-US" baseline="30000" dirty="0" smtClean="0"/>
              <a:t>10 </a:t>
            </a:r>
            <a:r>
              <a:rPr lang="en-US" baseline="0" dirty="0" smtClean="0"/>
              <a:t> = 2</a:t>
            </a:r>
            <a:r>
              <a:rPr lang="en-US" baseline="30000" dirty="0" smtClean="0"/>
              <a:t>12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B0A09-6481-0741-AD65-8BF3EFC469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7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1024 word = 1024 * 32 bits = 1024 * 32/8 = 1024 * 4 </a:t>
            </a:r>
            <a:r>
              <a:rPr lang="en-US" dirty="0" err="1" smtClean="0"/>
              <a:t>KiB</a:t>
            </a:r>
            <a:r>
              <a:rPr lang="en-US" dirty="0" smtClean="0"/>
              <a:t> (</a:t>
            </a:r>
            <a:r>
              <a:rPr lang="en-US" dirty="0" err="1" smtClean="0"/>
              <a:t>killobytes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16 * 1024 = 16 * 8 * 1024 = (16*8)/32 * 1024 = 2</a:t>
            </a:r>
            <a:r>
              <a:rPr lang="en-US" baseline="30000" dirty="0" smtClean="0"/>
              <a:t>2</a:t>
            </a:r>
            <a:r>
              <a:rPr lang="en-US" dirty="0" smtClean="0"/>
              <a:t> * 2</a:t>
            </a:r>
            <a:r>
              <a:rPr lang="en-US" baseline="30000" dirty="0" smtClean="0"/>
              <a:t>10 </a:t>
            </a:r>
            <a:r>
              <a:rPr lang="en-US" baseline="0" dirty="0" smtClean="0"/>
              <a:t> = 2</a:t>
            </a:r>
            <a:r>
              <a:rPr lang="en-US" baseline="30000" dirty="0" smtClean="0"/>
              <a:t>12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B0A09-6481-0741-AD65-8BF3EFC469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7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18-11-08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18-11-08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18-11-08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18-11-08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18-11-08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18-11-08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18-11-08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18-11-08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18-11-08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18-11-08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18-11-08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18-11-08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6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Humber of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How many total bits are required for a direct-mapped cache with 16 </a:t>
            </a:r>
            <a:r>
              <a:rPr lang="en-US" sz="2800" dirty="0" err="1"/>
              <a:t>KiB</a:t>
            </a:r>
            <a:r>
              <a:rPr lang="en-US" sz="2800" dirty="0"/>
              <a:t> </a:t>
            </a:r>
            <a:r>
              <a:rPr lang="en-US" sz="2800" dirty="0" smtClean="0"/>
              <a:t>of data </a:t>
            </a:r>
            <a:r>
              <a:rPr lang="en-US" sz="2800" dirty="0"/>
              <a:t>and 4-word blocks, assuming a 32-bit address</a:t>
            </a:r>
            <a:r>
              <a:rPr lang="en-US" sz="2800" dirty="0" smtClean="0"/>
              <a:t>?</a:t>
            </a:r>
          </a:p>
          <a:p>
            <a:pPr marL="114300" indent="0">
              <a:buNone/>
            </a:pPr>
            <a:r>
              <a:rPr lang="en-US" sz="2800" dirty="0" smtClean="0"/>
              <a:t>Tag = 32 - 10 - 2 </a:t>
            </a:r>
            <a:r>
              <a:rPr lang="mr-IN" sz="2800" dirty="0" smtClean="0"/>
              <a:t>–</a:t>
            </a:r>
            <a:r>
              <a:rPr lang="en-US" sz="2800" dirty="0" smtClean="0"/>
              <a:t> 2</a:t>
            </a:r>
          </a:p>
          <a:p>
            <a:pPr marL="114300" indent="0">
              <a:buNone/>
            </a:pPr>
            <a:r>
              <a:rPr lang="en-US" sz="2800" dirty="0" smtClean="0"/>
              <a:t>Total bits = 2</a:t>
            </a:r>
            <a:r>
              <a:rPr lang="en-US" sz="2800" baseline="30000" dirty="0" smtClean="0"/>
              <a:t>10</a:t>
            </a:r>
            <a:r>
              <a:rPr lang="en-US" sz="2800" dirty="0" smtClean="0"/>
              <a:t> * (2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* 32 + 18 + 1)</a:t>
            </a:r>
          </a:p>
          <a:p>
            <a:pPr marL="114300" indent="0">
              <a:buNone/>
            </a:pPr>
            <a:r>
              <a:rPr lang="en-US" sz="2800" baseline="30000" dirty="0"/>
              <a:t> </a:t>
            </a:r>
            <a:r>
              <a:rPr lang="en-US" sz="2800" baseline="30000" dirty="0" smtClean="0"/>
              <a:t>                          </a:t>
            </a:r>
            <a:r>
              <a:rPr lang="en-US" sz="2800" dirty="0" smtClean="0"/>
              <a:t>= 1024 * (4 * 32 + 19)</a:t>
            </a:r>
          </a:p>
          <a:p>
            <a:pPr marL="114300" indent="0">
              <a:buNone/>
            </a:pPr>
            <a:r>
              <a:rPr lang="en-US" sz="2800" baseline="30000" dirty="0"/>
              <a:t> </a:t>
            </a:r>
            <a:r>
              <a:rPr lang="en-US" sz="2800" baseline="30000" dirty="0" smtClean="0"/>
              <a:t>                          </a:t>
            </a:r>
            <a:r>
              <a:rPr lang="en-US" sz="2800" dirty="0" smtClean="0"/>
              <a:t>= 1024 * 147</a:t>
            </a:r>
          </a:p>
          <a:p>
            <a:pPr marL="11430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= 147 </a:t>
            </a:r>
            <a:r>
              <a:rPr lang="en-US" sz="2800" dirty="0" err="1" smtClean="0"/>
              <a:t>Kibibits</a:t>
            </a:r>
            <a:endParaRPr lang="en-US" sz="2800" dirty="0" smtClean="0"/>
          </a:p>
          <a:p>
            <a:pPr marL="114300" indent="0">
              <a:buNone/>
            </a:pPr>
            <a:r>
              <a:rPr lang="en-US" sz="2800" baseline="30000" dirty="0"/>
              <a:t> </a:t>
            </a:r>
            <a:r>
              <a:rPr lang="en-US" sz="2800" baseline="30000" dirty="0" smtClean="0"/>
              <a:t>                          </a:t>
            </a:r>
            <a:r>
              <a:rPr lang="en-US" sz="2800" dirty="0" smtClean="0"/>
              <a:t> = 18.4 </a:t>
            </a:r>
            <a:r>
              <a:rPr lang="en-US" sz="2800" dirty="0" err="1" smtClean="0"/>
              <a:t>KiB</a:t>
            </a:r>
            <a:r>
              <a:rPr lang="en-US" sz="2800" dirty="0" smtClean="0"/>
              <a:t> (8 bits = 1 Byte)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181972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Address to Multi Word Cache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Consider a cache with 64 blocks and a block size of 16 bytes. To what </a:t>
            </a:r>
            <a:r>
              <a:rPr lang="en-US" sz="2800" dirty="0" smtClean="0"/>
              <a:t>block number </a:t>
            </a:r>
            <a:r>
              <a:rPr lang="en-US" sz="2800" dirty="0"/>
              <a:t>does byte address 1200 map</a:t>
            </a:r>
            <a:r>
              <a:rPr lang="en-US" sz="2800" dirty="0" smtClean="0"/>
              <a:t>?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 smtClean="0"/>
              <a:t>Answer: </a:t>
            </a:r>
          </a:p>
          <a:p>
            <a:pPr marL="114300" indent="0">
              <a:buNone/>
            </a:pPr>
            <a:r>
              <a:rPr lang="en-US" sz="2800" dirty="0"/>
              <a:t>The block </a:t>
            </a:r>
            <a:r>
              <a:rPr lang="en-US" sz="2800" dirty="0" smtClean="0"/>
              <a:t>number = </a:t>
            </a: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(Block address) modulo (Number of blocks in the cache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159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Address to Multi Word Cache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Block address = byte address / block </a:t>
            </a:r>
            <a:r>
              <a:rPr lang="en-US" sz="2800" dirty="0" smtClean="0"/>
              <a:t>size</a:t>
            </a:r>
          </a:p>
          <a:p>
            <a:pPr marL="11430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</a:t>
            </a:r>
            <a:r>
              <a:rPr lang="en-US" sz="2800" dirty="0"/>
              <a:t>= 1200/16 </a:t>
            </a:r>
            <a:endParaRPr lang="en-US" sz="2800" dirty="0" smtClean="0"/>
          </a:p>
          <a:p>
            <a:pPr marL="11430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= </a:t>
            </a:r>
            <a:r>
              <a:rPr lang="en-US" sz="2800" dirty="0"/>
              <a:t>75</a:t>
            </a:r>
          </a:p>
          <a:p>
            <a:pPr marL="114300" indent="0">
              <a:buNone/>
            </a:pPr>
            <a:r>
              <a:rPr lang="en-US" sz="2800" dirty="0" smtClean="0"/>
              <a:t>Block number = 75 modulo 64 = 11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 smtClean="0"/>
              <a:t>1200 to 1215 will go to block number 11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159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blocks exploit spatial locality</a:t>
            </a:r>
          </a:p>
        </p:txBody>
      </p:sp>
      <p:pic>
        <p:nvPicPr>
          <p:cNvPr id="4" name="Content Placeholder 3" descr="Screen Shot 2018-11-08 at 12.45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87" b="-72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159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 </a:t>
            </a:r>
            <a:r>
              <a:rPr lang="en-US" dirty="0" smtClean="0"/>
              <a:t>Rate VS Block Size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Increase the block size decrease the miss rate</a:t>
            </a:r>
          </a:p>
          <a:p>
            <a:r>
              <a:rPr lang="en-US" sz="2800" dirty="0" smtClean="0"/>
              <a:t>Miss rate may go up if block size becomes a significant factor of cache size</a:t>
            </a:r>
          </a:p>
          <a:p>
            <a:pPr lvl="1">
              <a:buFont typeface="Wingdings" charset="2"/>
              <a:buChar char="Ø"/>
            </a:pPr>
            <a:r>
              <a:rPr lang="en-US" sz="2600" dirty="0" smtClean="0"/>
              <a:t>Number of blocks will become small</a:t>
            </a:r>
          </a:p>
          <a:p>
            <a:pPr lvl="1">
              <a:buFont typeface="Wingdings" charset="2"/>
              <a:buChar char="Ø"/>
            </a:pPr>
            <a:r>
              <a:rPr lang="en-US" sz="2600" dirty="0" smtClean="0"/>
              <a:t>Would be bumped before use</a:t>
            </a:r>
          </a:p>
          <a:p>
            <a:pPr lvl="1">
              <a:buFont typeface="Wingdings" charset="2"/>
              <a:buChar char="Ø"/>
            </a:pPr>
            <a:r>
              <a:rPr lang="en-US" sz="2600" dirty="0" smtClean="0"/>
              <a:t>Miss penalty will increase</a:t>
            </a:r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159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blocks exploit spatial locality</a:t>
            </a:r>
          </a:p>
        </p:txBody>
      </p:sp>
      <p:pic>
        <p:nvPicPr>
          <p:cNvPr id="4" name="Content Placeholder 3" descr="Screen Shot 2018-11-08 at 12.45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87" b="-72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44539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On cache </a:t>
            </a:r>
            <a:r>
              <a:rPr lang="en-US" sz="3000" dirty="0" smtClean="0"/>
              <a:t>hit</a:t>
            </a:r>
          </a:p>
          <a:p>
            <a:pPr lvl="1">
              <a:buFont typeface="Wingdings" charset="2"/>
              <a:buChar char="Ø"/>
            </a:pPr>
            <a:r>
              <a:rPr lang="en-US" sz="3000" dirty="0" smtClean="0"/>
              <a:t> </a:t>
            </a:r>
            <a:r>
              <a:rPr lang="en-US" sz="3000" dirty="0"/>
              <a:t>CPU proceeds normally</a:t>
            </a:r>
            <a:r>
              <a:rPr lang="en-US" sz="3000" dirty="0" smtClean="0"/>
              <a:t>;</a:t>
            </a:r>
          </a:p>
          <a:p>
            <a:r>
              <a:rPr lang="en-US" sz="3000" dirty="0"/>
              <a:t>on cache </a:t>
            </a:r>
            <a:r>
              <a:rPr lang="en-US" sz="3000" dirty="0" smtClean="0"/>
              <a:t>miss</a:t>
            </a:r>
          </a:p>
          <a:p>
            <a:pPr lvl="1">
              <a:buFont typeface="Wingdings" charset="2"/>
              <a:buChar char="Ø"/>
            </a:pPr>
            <a:r>
              <a:rPr lang="en-US" sz="3000" dirty="0"/>
              <a:t>Stall the CPU pipeline</a:t>
            </a:r>
          </a:p>
          <a:p>
            <a:pPr lvl="1">
              <a:buFont typeface="Wingdings" charset="2"/>
              <a:buChar char="Ø"/>
            </a:pPr>
            <a:r>
              <a:rPr lang="en-US" sz="3000" dirty="0" smtClean="0"/>
              <a:t> </a:t>
            </a:r>
            <a:r>
              <a:rPr lang="en-US" sz="3000" dirty="0"/>
              <a:t>Fetch block from next level of hierarchy</a:t>
            </a:r>
          </a:p>
          <a:p>
            <a:pPr lvl="1">
              <a:buFont typeface="Wingdings" charset="2"/>
              <a:buChar char="Ø"/>
            </a:pPr>
            <a:r>
              <a:rPr lang="en-US" sz="3000" dirty="0" smtClean="0">
                <a:solidFill>
                  <a:srgbClr val="0000FF"/>
                </a:solidFill>
              </a:rPr>
              <a:t>Instruction </a:t>
            </a:r>
            <a:r>
              <a:rPr lang="en-US" sz="3000" dirty="0">
                <a:solidFill>
                  <a:srgbClr val="0000FF"/>
                </a:solidFill>
              </a:rPr>
              <a:t>cache miss</a:t>
            </a:r>
            <a:r>
              <a:rPr lang="en-US" sz="3000" dirty="0"/>
              <a:t>: </a:t>
            </a:r>
            <a:r>
              <a:rPr lang="en-US" sz="3000" dirty="0">
                <a:solidFill>
                  <a:srgbClr val="008000"/>
                </a:solidFill>
              </a:rPr>
              <a:t>restart instruction fetch</a:t>
            </a:r>
          </a:p>
          <a:p>
            <a:pPr lvl="1">
              <a:buFont typeface="Wingdings" charset="2"/>
              <a:buChar char="Ø"/>
            </a:pPr>
            <a:r>
              <a:rPr lang="en-US" sz="3000" dirty="0" smtClean="0">
                <a:solidFill>
                  <a:srgbClr val="0000FF"/>
                </a:solidFill>
              </a:rPr>
              <a:t>Data </a:t>
            </a:r>
            <a:r>
              <a:rPr lang="en-US" sz="3000" dirty="0">
                <a:solidFill>
                  <a:srgbClr val="0000FF"/>
                </a:solidFill>
              </a:rPr>
              <a:t>cache miss: </a:t>
            </a:r>
            <a:r>
              <a:rPr lang="en-US" sz="3000" dirty="0"/>
              <a:t>complete data access</a:t>
            </a:r>
          </a:p>
        </p:txBody>
      </p:sp>
    </p:spTree>
    <p:extLst>
      <p:ext uri="{BB962C8B-B14F-4D97-AF65-F5344CB8AC3E}">
        <p14:creationId xmlns:p14="http://schemas.microsoft.com/office/powerpoint/2010/main" val="481590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On </a:t>
            </a:r>
            <a:r>
              <a:rPr lang="en-US" sz="2800" dirty="0"/>
              <a:t>data-write hit, could just update the block in </a:t>
            </a:r>
            <a:r>
              <a:rPr lang="en-US" sz="2800" dirty="0" smtClean="0"/>
              <a:t>cache</a:t>
            </a:r>
          </a:p>
          <a:p>
            <a:pPr lvl="1">
              <a:buFont typeface="Wingdings" charset="2"/>
              <a:buChar char="Ø"/>
            </a:pPr>
            <a:r>
              <a:rPr lang="en-US" sz="2600" dirty="0" smtClean="0"/>
              <a:t> But </a:t>
            </a:r>
            <a:r>
              <a:rPr lang="en-US" sz="2600" dirty="0"/>
              <a:t>then cache and memory would be inconsistent</a:t>
            </a:r>
          </a:p>
          <a:p>
            <a:r>
              <a:rPr lang="en-US" sz="2800" dirty="0"/>
              <a:t>Write through: also update </a:t>
            </a:r>
            <a:r>
              <a:rPr lang="en-US" sz="2800" dirty="0" smtClean="0"/>
              <a:t>memory</a:t>
            </a:r>
          </a:p>
          <a:p>
            <a:pPr lvl="1">
              <a:buFont typeface="Wingdings" charset="2"/>
              <a:buChar char="Ø"/>
            </a:pPr>
            <a:r>
              <a:rPr lang="en-US" sz="2600" dirty="0" smtClean="0"/>
              <a:t> </a:t>
            </a:r>
            <a:r>
              <a:rPr lang="en-US" sz="2600" dirty="0"/>
              <a:t>But makes writes take longer, e.g. if base CPI = 1, 10% of instructions </a:t>
            </a:r>
            <a:r>
              <a:rPr lang="en-US" sz="2600" dirty="0" smtClean="0"/>
              <a:t>are </a:t>
            </a:r>
            <a:r>
              <a:rPr lang="en-US" sz="2800" dirty="0" smtClean="0"/>
              <a:t>stores</a:t>
            </a:r>
            <a:r>
              <a:rPr lang="en-US" sz="2800" dirty="0"/>
              <a:t>, write to memory </a:t>
            </a:r>
            <a:r>
              <a:rPr lang="en-US" sz="2800" dirty="0" smtClean="0"/>
              <a:t>take 100 </a:t>
            </a:r>
            <a:r>
              <a:rPr lang="en-US" sz="2800" dirty="0"/>
              <a:t>cycles: effective CPI = 1 + 0.1×100 = 11</a:t>
            </a:r>
          </a:p>
          <a:p>
            <a:r>
              <a:rPr lang="en-US" sz="2800" dirty="0"/>
              <a:t>Solution: write </a:t>
            </a:r>
            <a:r>
              <a:rPr lang="en-US" sz="2800" dirty="0" smtClean="0"/>
              <a:t>buffer</a:t>
            </a:r>
          </a:p>
          <a:p>
            <a:pPr lvl="1">
              <a:buFont typeface="Wingdings" charset="2"/>
              <a:buChar char="Ø"/>
            </a:pPr>
            <a:r>
              <a:rPr lang="en-US" sz="2600" dirty="0" smtClean="0"/>
              <a:t> Holds </a:t>
            </a:r>
            <a:r>
              <a:rPr lang="en-US" sz="2600" dirty="0"/>
              <a:t>data waiting to be written to </a:t>
            </a:r>
            <a:r>
              <a:rPr lang="en-US" sz="2600" dirty="0" smtClean="0"/>
              <a:t>memory</a:t>
            </a:r>
          </a:p>
          <a:p>
            <a:pPr lvl="1">
              <a:buFont typeface="Wingdings" charset="2"/>
              <a:buChar char="Ø"/>
            </a:pPr>
            <a:r>
              <a:rPr lang="en-US" sz="2800" dirty="0" smtClean="0"/>
              <a:t> CPU </a:t>
            </a:r>
            <a:r>
              <a:rPr lang="en-US" sz="2800" dirty="0"/>
              <a:t>continues immediately, only stalls on write if write buffer is already full</a:t>
            </a:r>
          </a:p>
        </p:txBody>
      </p:sp>
    </p:spTree>
    <p:extLst>
      <p:ext uri="{BB962C8B-B14F-4D97-AF65-F5344CB8AC3E}">
        <p14:creationId xmlns:p14="http://schemas.microsoft.com/office/powerpoint/2010/main" val="481590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Solution</a:t>
            </a:r>
            <a:r>
              <a:rPr lang="en-US" sz="2800" dirty="0"/>
              <a:t>: write </a:t>
            </a:r>
            <a:r>
              <a:rPr lang="en-US" sz="2800" dirty="0" smtClean="0"/>
              <a:t>buffer</a:t>
            </a:r>
          </a:p>
          <a:p>
            <a:pPr lvl="1">
              <a:buFont typeface="Wingdings" charset="2"/>
              <a:buChar char="Ø"/>
            </a:pPr>
            <a:r>
              <a:rPr lang="en-US" sz="2600" dirty="0" smtClean="0"/>
              <a:t> Holds </a:t>
            </a:r>
            <a:r>
              <a:rPr lang="en-US" sz="2600" dirty="0"/>
              <a:t>data waiting to be written to </a:t>
            </a:r>
            <a:r>
              <a:rPr lang="en-US" sz="2600" dirty="0" smtClean="0"/>
              <a:t>memory</a:t>
            </a:r>
          </a:p>
          <a:p>
            <a:pPr lvl="1">
              <a:buFont typeface="Wingdings" charset="2"/>
              <a:buChar char="Ø"/>
            </a:pPr>
            <a:r>
              <a:rPr lang="en-US" sz="2800" dirty="0" smtClean="0"/>
              <a:t> CPU </a:t>
            </a:r>
            <a:r>
              <a:rPr lang="en-US" sz="2800" dirty="0"/>
              <a:t>continues immediately, only stalls on write if write buffer is already </a:t>
            </a:r>
            <a:r>
              <a:rPr lang="en-US" sz="2800" dirty="0" smtClean="0"/>
              <a:t>full</a:t>
            </a:r>
          </a:p>
          <a:p>
            <a:pPr>
              <a:buFont typeface="Arial"/>
              <a:buChar char="•"/>
            </a:pPr>
            <a:r>
              <a:rPr lang="en-US" sz="3000" dirty="0"/>
              <a:t>Write back alternative: On data-write hit, just update the block in cache</a:t>
            </a:r>
          </a:p>
          <a:p>
            <a:pPr lvl="1">
              <a:buFont typeface="Wingdings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Keep track of whether each block is dirty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When a dirty block is replaced, write it back to memory</a:t>
            </a:r>
          </a:p>
        </p:txBody>
      </p:sp>
    </p:spTree>
    <p:extLst>
      <p:ext uri="{BB962C8B-B14F-4D97-AF65-F5344CB8AC3E}">
        <p14:creationId xmlns:p14="http://schemas.microsoft.com/office/powerpoint/2010/main" val="376840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5.3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9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 Cache</a:t>
            </a:r>
            <a:endParaRPr lang="en-US" dirty="0"/>
          </a:p>
        </p:txBody>
      </p:sp>
      <p:pic>
        <p:nvPicPr>
          <p:cNvPr id="4" name="Content Placeholder 3" descr="Screen Shot 2018-11-07 at 3.24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50" b="-252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010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Cache</a:t>
            </a:r>
          </a:p>
        </p:txBody>
      </p:sp>
      <p:pic>
        <p:nvPicPr>
          <p:cNvPr id="4" name="Content Placeholder 3" descr="Screen Shot 2018-11-07 at 3.27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2" r="-40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649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 of Memory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 uniquely identify a word address</a:t>
            </a:r>
          </a:p>
          <a:p>
            <a:pPr lvl="1"/>
            <a:r>
              <a:rPr lang="en-US" sz="3200" dirty="0" smtClean="0"/>
              <a:t>Index + tag code</a:t>
            </a:r>
          </a:p>
          <a:p>
            <a:r>
              <a:rPr lang="en-US" sz="3400" dirty="0" smtClean="0"/>
              <a:t>Data existence </a:t>
            </a:r>
          </a:p>
          <a:p>
            <a:pPr lvl="1"/>
            <a:r>
              <a:rPr lang="en-US" sz="3200" dirty="0" smtClean="0"/>
              <a:t>Valid bit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130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 Needed for a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Ia</a:t>
            </a:r>
            <a:r>
              <a:rPr lang="en-US" sz="3600" dirty="0" smtClean="0"/>
              <a:t> function of</a:t>
            </a:r>
          </a:p>
          <a:p>
            <a:pPr lvl="1"/>
            <a:r>
              <a:rPr lang="en-US" sz="3400" dirty="0" smtClean="0"/>
              <a:t>Cache size</a:t>
            </a:r>
          </a:p>
          <a:p>
            <a:pPr lvl="1"/>
            <a:r>
              <a:rPr lang="en-US" sz="3400" dirty="0" smtClean="0"/>
              <a:t>Address size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89587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total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Consider the scenario</a:t>
            </a:r>
          </a:p>
          <a:p>
            <a:pPr lvl="1">
              <a:buFont typeface="Wingdings" charset="2"/>
              <a:buChar char="Ø"/>
            </a:pPr>
            <a:r>
              <a:rPr lang="en-US" sz="3000" dirty="0" smtClean="0"/>
              <a:t> 32 bit address</a:t>
            </a:r>
          </a:p>
          <a:p>
            <a:pPr lvl="1">
              <a:buFont typeface="Wingdings" charset="2"/>
              <a:buChar char="Ø"/>
            </a:pPr>
            <a:r>
              <a:rPr lang="en-US" sz="3000" dirty="0" smtClean="0"/>
              <a:t>A direct-map cache</a:t>
            </a:r>
          </a:p>
          <a:p>
            <a:pPr lvl="1">
              <a:buFont typeface="Wingdings" charset="2"/>
              <a:buChar char="Ø"/>
            </a:pPr>
            <a:r>
              <a:rPr lang="en-US" sz="3000" dirty="0" smtClean="0"/>
              <a:t>Cache size is 2</a:t>
            </a:r>
            <a:r>
              <a:rPr lang="en-US" sz="3000" baseline="30000" dirty="0" smtClean="0"/>
              <a:t>n</a:t>
            </a:r>
            <a:r>
              <a:rPr lang="en-US" sz="3000" dirty="0" smtClean="0"/>
              <a:t> blocks, n bit for index</a:t>
            </a:r>
          </a:p>
          <a:p>
            <a:pPr lvl="1">
              <a:buFont typeface="Wingdings" charset="2"/>
              <a:buChar char="Ø"/>
            </a:pPr>
            <a:r>
              <a:rPr lang="en-US" sz="3000" dirty="0" smtClean="0"/>
              <a:t>The block size is 2</a:t>
            </a:r>
            <a:r>
              <a:rPr lang="en-US" sz="3000" baseline="30000" dirty="0" smtClean="0"/>
              <a:t>m</a:t>
            </a:r>
            <a:r>
              <a:rPr lang="en-US" sz="3000" dirty="0" smtClean="0"/>
              <a:t> words, m bits are for words with in block</a:t>
            </a:r>
          </a:p>
          <a:p>
            <a:pPr lvl="1">
              <a:buFont typeface="Wingdings" charset="2"/>
              <a:buChar char="Ø"/>
            </a:pPr>
            <a:r>
              <a:rPr lang="en-US" sz="3000" dirty="0" smtClean="0"/>
              <a:t>2 bits are byte part</a:t>
            </a:r>
          </a:p>
          <a:p>
            <a:r>
              <a:rPr lang="en-US" sz="3200" dirty="0" smtClean="0"/>
              <a:t>Tag = 32 </a:t>
            </a:r>
            <a:r>
              <a:rPr lang="mr-IN" sz="3200" dirty="0" smtClean="0"/>
              <a:t>–</a:t>
            </a:r>
            <a:r>
              <a:rPr lang="en-CA" sz="3200" dirty="0" smtClean="0"/>
              <a:t> </a:t>
            </a:r>
            <a:r>
              <a:rPr lang="en-US" sz="3200" dirty="0" smtClean="0"/>
              <a:t>(m + n + 2)</a:t>
            </a:r>
          </a:p>
          <a:p>
            <a:r>
              <a:rPr lang="en-US" sz="3200" dirty="0" smtClean="0"/>
              <a:t>Total bits = 2</a:t>
            </a:r>
            <a:r>
              <a:rPr lang="en-US" sz="3200" baseline="30000" dirty="0" smtClean="0"/>
              <a:t>n</a:t>
            </a:r>
            <a:r>
              <a:rPr lang="en-US" sz="3200" dirty="0" smtClean="0"/>
              <a:t> * (block size + tag + valid field size)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075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address</a:t>
            </a:r>
            <a:endParaRPr lang="en-US" dirty="0"/>
          </a:p>
        </p:txBody>
      </p:sp>
      <p:pic>
        <p:nvPicPr>
          <p:cNvPr id="4" name="Content Placeholder 3" descr="Screen Shot 2018-11-08 at 12.09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47" r="-186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61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total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Tag = 32 </a:t>
            </a:r>
            <a:r>
              <a:rPr lang="mr-IN" sz="3200" dirty="0" smtClean="0"/>
              <a:t>–</a:t>
            </a:r>
            <a:r>
              <a:rPr lang="en-CA" sz="3200" dirty="0" smtClean="0"/>
              <a:t> </a:t>
            </a:r>
            <a:r>
              <a:rPr lang="en-US" sz="3200" dirty="0" smtClean="0"/>
              <a:t>(m + n + 2)</a:t>
            </a:r>
          </a:p>
          <a:p>
            <a:r>
              <a:rPr lang="en-US" sz="3200" dirty="0" smtClean="0"/>
              <a:t>Total bits = 2</a:t>
            </a:r>
            <a:r>
              <a:rPr lang="en-US" sz="3200" baseline="30000" dirty="0" smtClean="0"/>
              <a:t>n</a:t>
            </a:r>
            <a:r>
              <a:rPr lang="en-US" sz="3200" dirty="0" smtClean="0"/>
              <a:t> * (block size + </a:t>
            </a:r>
            <a:r>
              <a:rPr lang="en-US" sz="3200" dirty="0" smtClean="0">
                <a:solidFill>
                  <a:srgbClr val="0000FF"/>
                </a:solidFill>
              </a:rPr>
              <a:t>tag</a:t>
            </a:r>
            <a:r>
              <a:rPr lang="en-US" sz="3200" dirty="0" smtClean="0"/>
              <a:t> +</a:t>
            </a:r>
            <a:r>
              <a:rPr lang="en-US" sz="3200" dirty="0" smtClean="0">
                <a:solidFill>
                  <a:srgbClr val="0000FF"/>
                </a:solidFill>
              </a:rPr>
              <a:t> valid field size</a:t>
            </a:r>
            <a:r>
              <a:rPr lang="en-US" sz="3200" dirty="0" smtClean="0"/>
              <a:t>)</a:t>
            </a:r>
          </a:p>
          <a:p>
            <a:r>
              <a:rPr lang="en-US" sz="3200" dirty="0" smtClean="0">
                <a:solidFill>
                  <a:srgbClr val="0000FF"/>
                </a:solidFill>
              </a:rPr>
              <a:t>The naming convention is to exclude tag and valid bit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17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Humber of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How many total bits are required for a direct-mapped cache with 16 </a:t>
            </a:r>
            <a:r>
              <a:rPr lang="en-US" sz="2800" dirty="0" err="1"/>
              <a:t>KiB</a:t>
            </a:r>
            <a:r>
              <a:rPr lang="en-US" sz="2800" dirty="0"/>
              <a:t> </a:t>
            </a:r>
            <a:r>
              <a:rPr lang="en-US" sz="2800" dirty="0" smtClean="0"/>
              <a:t>of data </a:t>
            </a:r>
            <a:r>
              <a:rPr lang="en-US" sz="2800" dirty="0"/>
              <a:t>and 4-word blocks, assuming a 32-bit address</a:t>
            </a:r>
            <a:r>
              <a:rPr lang="en-US" sz="2800" dirty="0" smtClean="0"/>
              <a:t>?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 smtClean="0"/>
              <a:t>4 words = 2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</a:t>
            </a:r>
          </a:p>
          <a:p>
            <a:pPr marL="114300" indent="0">
              <a:buNone/>
            </a:pPr>
            <a:r>
              <a:rPr lang="en-US" sz="2800" dirty="0" smtClean="0"/>
              <a:t>16 </a:t>
            </a:r>
            <a:r>
              <a:rPr lang="en-US" sz="2800" dirty="0" err="1" smtClean="0"/>
              <a:t>KiB</a:t>
            </a:r>
            <a:r>
              <a:rPr lang="en-US" sz="2800" dirty="0" smtClean="0"/>
              <a:t> = 16 * 2</a:t>
            </a:r>
            <a:r>
              <a:rPr lang="en-US" sz="2800" baseline="30000" dirty="0" smtClean="0"/>
              <a:t>10</a:t>
            </a:r>
            <a:r>
              <a:rPr lang="en-US" sz="2800" dirty="0" smtClean="0"/>
              <a:t> </a:t>
            </a:r>
            <a:endParaRPr lang="en-US" sz="2800" dirty="0"/>
          </a:p>
          <a:p>
            <a:pPr marL="114300" indent="0">
              <a:buNone/>
            </a:pPr>
            <a:r>
              <a:rPr lang="en-US" sz="2800" dirty="0" smtClean="0"/>
              <a:t>            = (16 * 8 )/32 * 2</a:t>
            </a:r>
            <a:r>
              <a:rPr lang="en-US" sz="2800" baseline="30000" dirty="0" smtClean="0"/>
              <a:t>10 </a:t>
            </a:r>
            <a:r>
              <a:rPr lang="en-US" sz="2800" dirty="0" smtClean="0"/>
              <a:t> </a:t>
            </a:r>
          </a:p>
          <a:p>
            <a:pPr marL="11430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= 2</a:t>
            </a:r>
            <a:r>
              <a:rPr lang="en-US" sz="2800" baseline="30000" dirty="0" smtClean="0"/>
              <a:t>12</a:t>
            </a:r>
            <a:r>
              <a:rPr lang="en-US" sz="2800" dirty="0" smtClean="0"/>
              <a:t> words</a:t>
            </a:r>
          </a:p>
          <a:p>
            <a:pPr marL="114300" indent="0">
              <a:buNone/>
            </a:pPr>
            <a:r>
              <a:rPr lang="en-US" sz="2800" dirty="0" smtClean="0"/>
              <a:t>Each block has = 4 * 32 = 128 bits of data</a:t>
            </a:r>
            <a:r>
              <a:rPr lang="en-US" sz="2800" baseline="30000" dirty="0" smtClean="0"/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42119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1574</TotalTime>
  <Words>753</Words>
  <Application>Microsoft Macintosh PowerPoint</Application>
  <PresentationFormat>On-screen Show (4:3)</PresentationFormat>
  <Paragraphs>95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Memory Hierarchy</vt:lpstr>
      <vt:lpstr>Accessing a Cache</vt:lpstr>
      <vt:lpstr>Accessing a Cache</vt:lpstr>
      <vt:lpstr>Spec of Memory Address</vt:lpstr>
      <vt:lpstr>Bits Needed for a cache</vt:lpstr>
      <vt:lpstr>Tag, total bits</vt:lpstr>
      <vt:lpstr>Reference address</vt:lpstr>
      <vt:lpstr>Tag, total bits</vt:lpstr>
      <vt:lpstr>Humber of bits</vt:lpstr>
      <vt:lpstr>Humber of bits</vt:lpstr>
      <vt:lpstr>Mapping Address to Multi Word Cache Block</vt:lpstr>
      <vt:lpstr>Mapping Address to Multi Word Cache Block</vt:lpstr>
      <vt:lpstr>Larger blocks exploit spatial locality</vt:lpstr>
      <vt:lpstr>Miss Rate VS Block Size.</vt:lpstr>
      <vt:lpstr>Larger blocks exploit spatial locality</vt:lpstr>
      <vt:lpstr>Cache Misses</vt:lpstr>
      <vt:lpstr>Handling Writes</vt:lpstr>
      <vt:lpstr>Handling Writes</vt:lpstr>
      <vt:lpstr>Covered</vt:lpstr>
    </vt:vector>
  </TitlesOfParts>
  <Company>mcmaster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Nour Hossain</dc:creator>
  <cp:lastModifiedBy>Md Nour Hossain</cp:lastModifiedBy>
  <cp:revision>62</cp:revision>
  <dcterms:created xsi:type="dcterms:W3CDTF">2018-11-07T18:27:12Z</dcterms:created>
  <dcterms:modified xsi:type="dcterms:W3CDTF">2018-11-08T20:58:52Z</dcterms:modified>
</cp:coreProperties>
</file>