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0"/>
  </p:notesMasterIdLst>
  <p:sldIdLst>
    <p:sldId id="256" r:id="rId2"/>
    <p:sldId id="261" r:id="rId3"/>
    <p:sldId id="262" r:id="rId4"/>
    <p:sldId id="27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20C3-62C0-5A46-9EB6-5AC3C82A4787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359F-A289-3F49-9746-2347D91A7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18-11-12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Measuring and </a:t>
            </a:r>
            <a:r>
              <a:rPr lang="en-US" dirty="0" smtClean="0"/>
              <a:t>improving </a:t>
            </a:r>
            <a:r>
              <a:rPr lang="en-US" dirty="0" smtClean="0"/>
              <a:t>cache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calculation </a:t>
            </a:r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 descr="Screen Shot 2018-11-12 at 1.3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60" b="-320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858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Faster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CPI = 1 instead of 2</a:t>
            </a:r>
          </a:p>
          <a:p>
            <a:r>
              <a:rPr lang="en-US" sz="3200" dirty="0" smtClean="0"/>
              <a:t>CPI with cache miss = 1 + 3.44 = 4.44</a:t>
            </a:r>
          </a:p>
          <a:p>
            <a:r>
              <a:rPr lang="en-US" sz="3200" dirty="0" smtClean="0"/>
              <a:t>4.44 time faster</a:t>
            </a:r>
          </a:p>
          <a:p>
            <a:r>
              <a:rPr lang="en-US" sz="3200" dirty="0" smtClean="0"/>
              <a:t>Time spend on memory </a:t>
            </a:r>
          </a:p>
          <a:p>
            <a:pPr lvl="1"/>
            <a:r>
              <a:rPr lang="en-US" sz="3000" dirty="0" smtClean="0"/>
              <a:t>63%(3.44/5.44) to 77%(3.44/4.4)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6858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Hit time</a:t>
            </a:r>
          </a:p>
          <a:p>
            <a:r>
              <a:rPr lang="en-US" sz="3200" dirty="0" smtClean="0"/>
              <a:t>Increase in </a:t>
            </a:r>
            <a:r>
              <a:rPr lang="en-US" sz="3200" smtClean="0"/>
              <a:t>cache size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9443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Average Memory Access Time</a:t>
            </a:r>
          </a:p>
          <a:p>
            <a:pPr lvl="1"/>
            <a:r>
              <a:rPr lang="en-US" sz="3000" dirty="0" smtClean="0"/>
              <a:t>Average time to access memory considering both hit and miss</a:t>
            </a:r>
          </a:p>
          <a:p>
            <a:pPr lvl="1"/>
            <a:endParaRPr lang="en-US" sz="3000" dirty="0"/>
          </a:p>
          <a:p>
            <a:r>
              <a:rPr lang="en-US" sz="3200" dirty="0"/>
              <a:t>AMAT </a:t>
            </a:r>
            <a:r>
              <a:rPr lang="en-US" sz="3200" dirty="0" smtClean="0"/>
              <a:t>=  </a:t>
            </a:r>
            <a:r>
              <a:rPr lang="en-US" sz="3200" dirty="0"/>
              <a:t>Time for a hit </a:t>
            </a:r>
            <a:r>
              <a:rPr lang="en-US" sz="3200" dirty="0" smtClean="0"/>
              <a:t>+ </a:t>
            </a:r>
            <a:r>
              <a:rPr lang="en-US" sz="3200" dirty="0"/>
              <a:t>Miss rate </a:t>
            </a:r>
            <a:r>
              <a:rPr lang="en-US" sz="3200" dirty="0" smtClean="0"/>
              <a:t>* </a:t>
            </a:r>
            <a:r>
              <a:rPr lang="en-US" sz="3200" dirty="0"/>
              <a:t>Miss penalty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362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dirty="0"/>
              <a:t>Find the AMAT for a processor with a </a:t>
            </a:r>
            <a:r>
              <a:rPr lang="en-US" sz="2400" b="1" dirty="0"/>
              <a:t>1 ns clock cycle time</a:t>
            </a:r>
            <a:r>
              <a:rPr lang="en-US" sz="2400" dirty="0"/>
              <a:t>, a </a:t>
            </a:r>
            <a:r>
              <a:rPr lang="en-US" sz="2400" b="1" dirty="0"/>
              <a:t>miss penalty </a:t>
            </a:r>
            <a:r>
              <a:rPr lang="en-US" sz="2400" b="1" dirty="0" smtClean="0"/>
              <a:t>of 20 </a:t>
            </a:r>
            <a:r>
              <a:rPr lang="en-US" sz="2400" b="1" dirty="0"/>
              <a:t>clock cycles</a:t>
            </a:r>
            <a:r>
              <a:rPr lang="en-US" sz="2400" dirty="0"/>
              <a:t>, </a:t>
            </a:r>
            <a:r>
              <a:rPr lang="en-US" sz="2400" b="1" dirty="0"/>
              <a:t>a miss rate of 0.05 misses per instruction</a:t>
            </a:r>
            <a:r>
              <a:rPr lang="en-US" sz="2400" dirty="0"/>
              <a:t>, and a cache </a:t>
            </a:r>
            <a:r>
              <a:rPr lang="en-US" sz="2400" dirty="0" smtClean="0"/>
              <a:t>access time </a:t>
            </a:r>
            <a:r>
              <a:rPr lang="en-US" sz="2400" dirty="0"/>
              <a:t>(including hit detection) of 1 clock cycle. Assume that the read and </a:t>
            </a:r>
            <a:r>
              <a:rPr lang="en-US" sz="2400" dirty="0" smtClean="0"/>
              <a:t>write miss </a:t>
            </a:r>
            <a:r>
              <a:rPr lang="en-US" sz="2400" dirty="0"/>
              <a:t>penalties are the same and ignore other write stalls.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62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 Continue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dirty="0"/>
              <a:t>AMAT </a:t>
            </a:r>
            <a:r>
              <a:rPr lang="en-US" sz="3200" dirty="0" smtClean="0"/>
              <a:t>= Time </a:t>
            </a:r>
            <a:r>
              <a:rPr lang="en-US" sz="3200" dirty="0"/>
              <a:t>for a hit </a:t>
            </a:r>
            <a:r>
              <a:rPr lang="en-US" sz="3200" dirty="0" smtClean="0"/>
              <a:t>+ Miss </a:t>
            </a:r>
            <a:r>
              <a:rPr lang="en-US" sz="3200" dirty="0"/>
              <a:t>rate </a:t>
            </a:r>
            <a:r>
              <a:rPr lang="en-US" sz="3200" dirty="0" smtClean="0"/>
              <a:t>* Miss </a:t>
            </a:r>
            <a:r>
              <a:rPr lang="en-US" sz="3200" dirty="0"/>
              <a:t>penalty</a:t>
            </a:r>
          </a:p>
          <a:p>
            <a:pPr marL="114300" indent="0">
              <a:buNone/>
            </a:pPr>
            <a:r>
              <a:rPr lang="en-US" sz="3200" dirty="0" smtClean="0"/>
              <a:t>= 1 + 0.05 * 20</a:t>
            </a:r>
            <a:endParaRPr lang="en-US" sz="3200" dirty="0"/>
          </a:p>
          <a:p>
            <a:pPr marL="114300" indent="0">
              <a:buNone/>
            </a:pPr>
            <a:r>
              <a:rPr lang="en-US" sz="3200" dirty="0" smtClean="0"/>
              <a:t>= 2 </a:t>
            </a:r>
            <a:r>
              <a:rPr lang="en-US" sz="3200" dirty="0"/>
              <a:t>clock </a:t>
            </a:r>
            <a:r>
              <a:rPr lang="en-US" sz="3200" dirty="0" smtClean="0"/>
              <a:t>cycles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 smtClean="0"/>
              <a:t>AMAT = 2 * 1 = 2ns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Section 5.15, Fallacies and </a:t>
            </a:r>
            <a:r>
              <a:rPr lang="en-US" sz="3200" dirty="0" smtClean="0">
                <a:solidFill>
                  <a:srgbClr val="FF0000"/>
                </a:solidFill>
              </a:rPr>
              <a:t>Pitfalls for more examples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2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 far we have used direct Mapped</a:t>
            </a:r>
          </a:p>
          <a:p>
            <a:pPr lvl="1"/>
            <a:r>
              <a:rPr lang="en-US" sz="3000" dirty="0" smtClean="0"/>
              <a:t>Has a fixed location for each block</a:t>
            </a:r>
            <a:endParaRPr lang="en-US" sz="3000" dirty="0" smtClean="0"/>
          </a:p>
          <a:p>
            <a:r>
              <a:rPr lang="en-US" sz="3200" dirty="0" smtClean="0"/>
              <a:t>Fully Associative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362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A cache </a:t>
            </a:r>
            <a:r>
              <a:rPr lang="en-US" sz="3200" dirty="0" smtClean="0"/>
              <a:t>structure in </a:t>
            </a:r>
            <a:r>
              <a:rPr lang="en-US" sz="3200" dirty="0"/>
              <a:t>which a block can </a:t>
            </a:r>
            <a:r>
              <a:rPr lang="en-US" sz="3200" dirty="0" smtClean="0"/>
              <a:t>be placed </a:t>
            </a:r>
            <a:r>
              <a:rPr lang="en-US" sz="3200" dirty="0"/>
              <a:t>in any location </a:t>
            </a:r>
            <a:r>
              <a:rPr lang="en-US" sz="3200" dirty="0" smtClean="0"/>
              <a:t>in the </a:t>
            </a:r>
            <a:r>
              <a:rPr lang="en-US" sz="3200" dirty="0"/>
              <a:t>cache</a:t>
            </a:r>
            <a:r>
              <a:rPr lang="en-US" sz="3200" dirty="0" smtClean="0"/>
              <a:t>.</a:t>
            </a:r>
          </a:p>
          <a:p>
            <a:pPr marL="114300" indent="0">
              <a:buNone/>
            </a:pPr>
            <a:endParaRPr lang="en-US" sz="3200" dirty="0" smtClean="0"/>
          </a:p>
          <a:p>
            <a:r>
              <a:rPr lang="en-US" sz="3200" dirty="0" smtClean="0"/>
              <a:t>To find </a:t>
            </a:r>
            <a:r>
              <a:rPr lang="en-US" sz="3200" dirty="0"/>
              <a:t>a given block in a </a:t>
            </a:r>
            <a:r>
              <a:rPr lang="en-US" sz="3200" dirty="0" smtClean="0"/>
              <a:t>fully associative </a:t>
            </a:r>
            <a:r>
              <a:rPr lang="en-US" sz="3200" dirty="0"/>
              <a:t>cache, all the entries in the cache must be </a:t>
            </a:r>
            <a:r>
              <a:rPr lang="en-US" sz="3200" dirty="0" smtClean="0"/>
              <a:t>searched</a:t>
            </a:r>
          </a:p>
          <a:p>
            <a:r>
              <a:rPr lang="en-US" sz="3200" dirty="0" smtClean="0"/>
              <a:t>Have a separate comparator</a:t>
            </a:r>
          </a:p>
          <a:p>
            <a:r>
              <a:rPr lang="en-US" sz="3200" dirty="0" smtClean="0"/>
              <a:t>Useful for small block size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362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Several sets</a:t>
            </a:r>
          </a:p>
          <a:p>
            <a:pPr lvl="1"/>
            <a:r>
              <a:rPr lang="en-US" sz="3000" dirty="0" smtClean="0"/>
              <a:t>Fixed mapping to a set</a:t>
            </a:r>
          </a:p>
          <a:p>
            <a:pPr lvl="1"/>
            <a:r>
              <a:rPr lang="en-US" sz="3000" dirty="0" smtClean="0"/>
              <a:t>But inside set fully associative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6362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Direct-mapping</a:t>
            </a:r>
            <a:endParaRPr lang="en-US" dirty="0"/>
          </a:p>
        </p:txBody>
      </p:sp>
      <p:pic>
        <p:nvPicPr>
          <p:cNvPr id="4" name="Content Placeholder 3" descr="Screen Shot 2018-11-12 at 3.50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92" r="-493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36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CPU time can be </a:t>
            </a:r>
            <a:r>
              <a:rPr lang="en-US" sz="3200" dirty="0" err="1" smtClean="0"/>
              <a:t>devided</a:t>
            </a:r>
            <a:r>
              <a:rPr lang="en-US" sz="3200" dirty="0" smtClean="0"/>
              <a:t> into</a:t>
            </a:r>
          </a:p>
          <a:p>
            <a:pPr lvl="1"/>
            <a:r>
              <a:rPr lang="en-US" sz="3000" dirty="0" smtClean="0"/>
              <a:t>Clock cycles the CPU spends in execution</a:t>
            </a:r>
          </a:p>
          <a:p>
            <a:pPr lvl="1"/>
            <a:r>
              <a:rPr lang="en-US" sz="3000" dirty="0" smtClean="0"/>
              <a:t>Clock cycle the CPU spends waiting for memory</a:t>
            </a:r>
          </a:p>
          <a:p>
            <a:pPr lvl="1"/>
            <a:endParaRPr lang="en-US" sz="3000" dirty="0"/>
          </a:p>
          <a:p>
            <a:pPr marL="411480" lvl="1" indent="0">
              <a:buNone/>
            </a:pPr>
            <a:r>
              <a:rPr lang="en-US" sz="3000" dirty="0"/>
              <a:t>CPU time </a:t>
            </a:r>
            <a:r>
              <a:rPr lang="en-US" sz="3000" dirty="0" smtClean="0"/>
              <a:t>= </a:t>
            </a:r>
            <a:r>
              <a:rPr lang="en-US" sz="3000" dirty="0"/>
              <a:t>(CPU execution clock </a:t>
            </a:r>
            <a:r>
              <a:rPr lang="en-US" sz="3000" dirty="0" smtClean="0"/>
              <a:t>cycles +  </a:t>
            </a:r>
            <a:r>
              <a:rPr lang="en-US" sz="3000" dirty="0"/>
              <a:t>Memory-stall clock cycles)</a:t>
            </a:r>
          </a:p>
          <a:p>
            <a:pPr marL="411480" lvl="1" indent="0">
              <a:buNone/>
            </a:pPr>
            <a:r>
              <a:rPr lang="en-US" sz="3000" dirty="0"/>
              <a:t>*</a:t>
            </a:r>
            <a:r>
              <a:rPr lang="en-US" sz="3000" dirty="0" smtClean="0"/>
              <a:t> </a:t>
            </a:r>
            <a:r>
              <a:rPr lang="en-US" sz="3000" dirty="0"/>
              <a:t>Clock cycle time</a:t>
            </a:r>
          </a:p>
        </p:txBody>
      </p:sp>
    </p:spTree>
    <p:extLst>
      <p:ext uri="{BB962C8B-B14F-4D97-AF65-F5344CB8AC3E}">
        <p14:creationId xmlns:p14="http://schemas.microsoft.com/office/powerpoint/2010/main" val="406858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Set-Associative</a:t>
            </a:r>
            <a:endParaRPr lang="en-US" dirty="0"/>
          </a:p>
        </p:txBody>
      </p:sp>
      <p:pic>
        <p:nvPicPr>
          <p:cNvPr id="4" name="Content Placeholder 3" descr="Screen Shot 2018-11-12 at 3.5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99" r="-581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362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</a:t>
            </a:r>
            <a:endParaRPr lang="en-US" dirty="0"/>
          </a:p>
        </p:txBody>
      </p:sp>
      <p:pic>
        <p:nvPicPr>
          <p:cNvPr id="4" name="Content Placeholder 3" descr="Screen Shot 2018-11-12 at 3.51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975" r="-66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362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in terms of Set-Associative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Direct Mapping </a:t>
            </a:r>
            <a:r>
              <a:rPr lang="mr-IN" sz="3200" dirty="0" smtClean="0"/>
              <a:t>–</a:t>
            </a:r>
            <a:r>
              <a:rPr lang="en-US" sz="3200" dirty="0" smtClean="0"/>
              <a:t> One-way set associative</a:t>
            </a:r>
          </a:p>
          <a:p>
            <a:r>
              <a:rPr lang="en-US" sz="3200" dirty="0" smtClean="0"/>
              <a:t>Full Associative </a:t>
            </a:r>
            <a:r>
              <a:rPr lang="mr-IN" sz="3200" dirty="0" smtClean="0"/>
              <a:t>–</a:t>
            </a:r>
            <a:r>
              <a:rPr lang="en-US" sz="3200" dirty="0" smtClean="0"/>
              <a:t> m-way set associative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3621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set associative</a:t>
            </a:r>
            <a:endParaRPr lang="en-US" dirty="0"/>
          </a:p>
        </p:txBody>
      </p:sp>
      <p:pic>
        <p:nvPicPr>
          <p:cNvPr id="4" name="Content Placeholder 3" descr="Screen Shot 2018-11-12 at 4.03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26" r="-698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9335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set associative</a:t>
            </a:r>
            <a:endParaRPr lang="en-US" dirty="0"/>
          </a:p>
        </p:txBody>
      </p:sp>
      <p:pic>
        <p:nvPicPr>
          <p:cNvPr id="4" name="Content Placeholder 3" descr="Screen Shot 2018-11-12 at 4.03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80" r="-149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472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Four-way set associative</a:t>
            </a:r>
            <a:endParaRPr lang="en-US" dirty="0"/>
          </a:p>
        </p:txBody>
      </p:sp>
      <p:pic>
        <p:nvPicPr>
          <p:cNvPr id="4" name="Content Placeholder 3" descr="Screen Shot 2018-11-12 at 4.03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457" b="-42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472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Eight-way (Full) set associative</a:t>
            </a:r>
            <a:endParaRPr lang="en-US" dirty="0"/>
          </a:p>
        </p:txBody>
      </p:sp>
      <p:pic>
        <p:nvPicPr>
          <p:cNvPr id="4" name="Content Placeholder 3" descr="Screen Shot 2018-11-12 at 4.03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873" b="-147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4729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Reduce miss rate</a:t>
            </a:r>
          </a:p>
          <a:p>
            <a:r>
              <a:rPr lang="en-US" sz="3200" dirty="0" smtClean="0"/>
              <a:t>Increate hit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472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 5.4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937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Memory-Stall, Read-Stall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Memory-stall clock </a:t>
            </a:r>
            <a:r>
              <a:rPr lang="en-US" sz="3200" dirty="0" smtClean="0"/>
              <a:t>cycles = </a:t>
            </a:r>
            <a:r>
              <a:rPr lang="en-US" sz="3200" dirty="0"/>
              <a:t>(Read-stall cycles </a:t>
            </a:r>
            <a:r>
              <a:rPr lang="en-US" sz="3200" dirty="0" smtClean="0"/>
              <a:t>+ </a:t>
            </a:r>
            <a:r>
              <a:rPr lang="en-US" sz="3200" dirty="0"/>
              <a:t>Write-stall cycles</a:t>
            </a:r>
            <a:r>
              <a:rPr lang="en-US" sz="3200" dirty="0" smtClean="0"/>
              <a:t>) </a:t>
            </a:r>
          </a:p>
          <a:p>
            <a:endParaRPr lang="en-US" sz="3200" dirty="0"/>
          </a:p>
          <a:p>
            <a:r>
              <a:rPr lang="en-US" sz="3200" dirty="0"/>
              <a:t>Read-stall cycles </a:t>
            </a:r>
            <a:r>
              <a:rPr lang="en-US" sz="3200" dirty="0" smtClean="0"/>
              <a:t>= (Reads/Program) * Read </a:t>
            </a:r>
            <a:r>
              <a:rPr lang="en-US" sz="3200" dirty="0"/>
              <a:t>miss rate </a:t>
            </a:r>
            <a:r>
              <a:rPr lang="en-US" sz="3200" dirty="0" smtClean="0"/>
              <a:t>* Read </a:t>
            </a:r>
            <a:r>
              <a:rPr lang="en-US" sz="3200" dirty="0"/>
              <a:t>miss penalty</a:t>
            </a:r>
          </a:p>
        </p:txBody>
      </p:sp>
    </p:spTree>
    <p:extLst>
      <p:ext uri="{BB962C8B-B14F-4D97-AF65-F5344CB8AC3E}">
        <p14:creationId xmlns:p14="http://schemas.microsoft.com/office/powerpoint/2010/main" val="406858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Write-Stall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Write-stall </a:t>
            </a:r>
            <a:r>
              <a:rPr lang="en-US" sz="3200" dirty="0" smtClean="0"/>
              <a:t>cycles= (Writes/Program * Write </a:t>
            </a:r>
            <a:r>
              <a:rPr lang="en-US" sz="3200" dirty="0"/>
              <a:t>miss rate </a:t>
            </a:r>
            <a:r>
              <a:rPr lang="en-US" sz="3200" dirty="0" smtClean="0"/>
              <a:t>* Write </a:t>
            </a:r>
            <a:r>
              <a:rPr lang="en-US" sz="3200" dirty="0"/>
              <a:t>miss </a:t>
            </a:r>
            <a:r>
              <a:rPr lang="en-US" sz="3200" dirty="0" smtClean="0"/>
              <a:t>penalty) + Write </a:t>
            </a:r>
            <a:r>
              <a:rPr lang="en-US" sz="3200" dirty="0"/>
              <a:t>buffer stalls</a:t>
            </a:r>
          </a:p>
        </p:txBody>
      </p:sp>
    </p:spTree>
    <p:extLst>
      <p:ext uri="{BB962C8B-B14F-4D97-AF65-F5344CB8AC3E}">
        <p14:creationId xmlns:p14="http://schemas.microsoft.com/office/powerpoint/2010/main" val="244068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Write-through Cache Org.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 and Write penalty are the same</a:t>
            </a:r>
          </a:p>
          <a:p>
            <a:r>
              <a:rPr lang="en-US" sz="3200" dirty="0"/>
              <a:t>If we assume that the </a:t>
            </a:r>
            <a:r>
              <a:rPr lang="en-US" sz="3200" dirty="0" smtClean="0"/>
              <a:t>write-buffer </a:t>
            </a:r>
            <a:r>
              <a:rPr lang="en-US" sz="3200" dirty="0"/>
              <a:t>stalls are </a:t>
            </a:r>
            <a:r>
              <a:rPr lang="en-US" sz="3200" dirty="0" smtClean="0"/>
              <a:t>negligible</a:t>
            </a:r>
          </a:p>
          <a:p>
            <a:endParaRPr lang="en-US" sz="3200" dirty="0"/>
          </a:p>
          <a:p>
            <a:r>
              <a:rPr lang="en-US" sz="3200" dirty="0"/>
              <a:t>Memory-stall clock </a:t>
            </a:r>
            <a:r>
              <a:rPr lang="en-US" sz="3200" dirty="0" smtClean="0"/>
              <a:t>cycles= ( Memory accesses / Program) * Miss </a:t>
            </a:r>
            <a:r>
              <a:rPr lang="en-US" sz="3200" dirty="0"/>
              <a:t>rate </a:t>
            </a:r>
            <a:r>
              <a:rPr lang="en-US" sz="3200" dirty="0" smtClean="0"/>
              <a:t>* Miss </a:t>
            </a:r>
            <a:r>
              <a:rPr lang="en-US" sz="3200" dirty="0"/>
              <a:t>penalty</a:t>
            </a:r>
          </a:p>
        </p:txBody>
      </p:sp>
    </p:spTree>
    <p:extLst>
      <p:ext uri="{BB962C8B-B14F-4D97-AF65-F5344CB8AC3E}">
        <p14:creationId xmlns:p14="http://schemas.microsoft.com/office/powerpoint/2010/main" val="406858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Read-Write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factor this </a:t>
            </a:r>
            <a:r>
              <a:rPr lang="en-US" dirty="0" smtClean="0"/>
              <a:t>as</a:t>
            </a:r>
          </a:p>
          <a:p>
            <a:endParaRPr lang="en-US" dirty="0"/>
          </a:p>
          <a:p>
            <a:r>
              <a:rPr lang="en-US" dirty="0" smtClean="0"/>
              <a:t>Memory</a:t>
            </a:r>
            <a:r>
              <a:rPr lang="en-US" dirty="0"/>
              <a:t>-stall clock </a:t>
            </a:r>
            <a:r>
              <a:rPr lang="en-US" dirty="0" smtClean="0"/>
              <a:t>cycles =  (Instructions/ Program) * (Misses/ Instruction) *  </a:t>
            </a:r>
            <a:r>
              <a:rPr lang="en-US" dirty="0"/>
              <a:t>Miss penalty</a:t>
            </a:r>
          </a:p>
        </p:txBody>
      </p:sp>
    </p:spTree>
    <p:extLst>
      <p:ext uri="{BB962C8B-B14F-4D97-AF65-F5344CB8AC3E}">
        <p14:creationId xmlns:p14="http://schemas.microsoft.com/office/powerpoint/2010/main" val="406858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Cache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en-US" sz="3200" dirty="0"/>
              <a:t>Assume the </a:t>
            </a:r>
            <a:r>
              <a:rPr lang="en-US" sz="3200" b="1" dirty="0"/>
              <a:t>miss rate</a:t>
            </a:r>
            <a:r>
              <a:rPr lang="en-US" sz="3200" dirty="0"/>
              <a:t> of an </a:t>
            </a:r>
            <a:r>
              <a:rPr lang="en-US" sz="3200" b="1" dirty="0"/>
              <a:t>instruction</a:t>
            </a:r>
            <a:r>
              <a:rPr lang="en-US" sz="3200" dirty="0"/>
              <a:t> cache is 2% and the </a:t>
            </a:r>
            <a:r>
              <a:rPr lang="en-US" sz="3200" b="1" dirty="0"/>
              <a:t>miss rate </a:t>
            </a:r>
            <a:r>
              <a:rPr lang="en-US" sz="3200" dirty="0"/>
              <a:t>of the </a:t>
            </a:r>
            <a:r>
              <a:rPr lang="en-US" sz="3200" b="1" dirty="0"/>
              <a:t>data</a:t>
            </a:r>
          </a:p>
          <a:p>
            <a:pPr marL="114300" indent="0" algn="just">
              <a:buNone/>
            </a:pPr>
            <a:r>
              <a:rPr lang="en-US" sz="3200" dirty="0"/>
              <a:t>cache is 4%. If a processor has a CPI of 2 </a:t>
            </a:r>
            <a:r>
              <a:rPr lang="en-US" sz="3200" b="1" dirty="0"/>
              <a:t>without any memory stalls </a:t>
            </a:r>
            <a:r>
              <a:rPr lang="en-US" sz="3200" dirty="0"/>
              <a:t>and the</a:t>
            </a:r>
          </a:p>
          <a:p>
            <a:pPr marL="114300" indent="0" algn="just">
              <a:buNone/>
            </a:pPr>
            <a:r>
              <a:rPr lang="en-US" sz="3200" b="1" dirty="0"/>
              <a:t>miss penalty </a:t>
            </a:r>
            <a:r>
              <a:rPr lang="en-US" sz="3200" dirty="0"/>
              <a:t>is 100 cycles for </a:t>
            </a:r>
            <a:r>
              <a:rPr lang="en-US" sz="3200" b="1" dirty="0"/>
              <a:t>all misses</a:t>
            </a:r>
            <a:r>
              <a:rPr lang="en-US" sz="3200" dirty="0"/>
              <a:t>, determine how much faster a processor</a:t>
            </a:r>
          </a:p>
          <a:p>
            <a:pPr marL="114300" indent="0" algn="just">
              <a:buNone/>
            </a:pPr>
            <a:r>
              <a:rPr lang="en-US" sz="3200" dirty="0"/>
              <a:t>would run with a </a:t>
            </a:r>
            <a:r>
              <a:rPr lang="en-US" sz="3200" b="1" dirty="0"/>
              <a:t>perfect cache that never missed</a:t>
            </a:r>
            <a:r>
              <a:rPr lang="en-US" sz="3200" dirty="0"/>
              <a:t>. Assume the frequency of all</a:t>
            </a:r>
          </a:p>
          <a:p>
            <a:pPr marL="114300" indent="0" algn="just">
              <a:buNone/>
            </a:pPr>
            <a:r>
              <a:rPr lang="en-US" sz="3200" dirty="0"/>
              <a:t>loads and stores is 36%.</a:t>
            </a:r>
          </a:p>
        </p:txBody>
      </p:sp>
    </p:spTree>
    <p:extLst>
      <p:ext uri="{BB962C8B-B14F-4D97-AF65-F5344CB8AC3E}">
        <p14:creationId xmlns:p14="http://schemas.microsoft.com/office/powerpoint/2010/main" val="406858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Instruction miss </a:t>
            </a:r>
            <a:r>
              <a:rPr lang="en-US" sz="3200" dirty="0" smtClean="0"/>
              <a:t>cycles = </a:t>
            </a:r>
            <a:r>
              <a:rPr lang="en-US" sz="3200" dirty="0"/>
              <a:t> I  </a:t>
            </a:r>
            <a:r>
              <a:rPr lang="en-US" sz="3200" dirty="0" smtClean="0"/>
              <a:t>* 2</a:t>
            </a:r>
            <a:r>
              <a:rPr lang="en-US" sz="3200" dirty="0"/>
              <a:t>%  </a:t>
            </a:r>
            <a:r>
              <a:rPr lang="en-US" sz="3200" dirty="0" smtClean="0"/>
              <a:t>* 100 =  </a:t>
            </a:r>
            <a:r>
              <a:rPr lang="en-US" sz="3200" dirty="0"/>
              <a:t>2.00  </a:t>
            </a:r>
            <a:r>
              <a:rPr lang="en-US" sz="3200" dirty="0" smtClean="0"/>
              <a:t>I</a:t>
            </a:r>
          </a:p>
          <a:p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Data miss cycles </a:t>
            </a:r>
            <a:r>
              <a:rPr lang="en-US" sz="3200" dirty="0" smtClean="0"/>
              <a:t>= </a:t>
            </a:r>
            <a:r>
              <a:rPr lang="en-US" sz="3200" dirty="0"/>
              <a:t>I </a:t>
            </a:r>
            <a:r>
              <a:rPr lang="en-US" sz="3200" dirty="0" smtClean="0"/>
              <a:t>* </a:t>
            </a:r>
            <a:r>
              <a:rPr lang="en-US" sz="3200" dirty="0"/>
              <a:t>36% </a:t>
            </a:r>
            <a:r>
              <a:rPr lang="en-US" sz="3200" dirty="0" smtClean="0"/>
              <a:t>* </a:t>
            </a:r>
            <a:r>
              <a:rPr lang="en-US" sz="3200" dirty="0"/>
              <a:t>4% </a:t>
            </a:r>
            <a:r>
              <a:rPr lang="en-US" sz="3200" dirty="0" smtClean="0"/>
              <a:t>* </a:t>
            </a:r>
            <a:r>
              <a:rPr lang="en-US" sz="3200" dirty="0"/>
              <a:t>100 </a:t>
            </a:r>
            <a:r>
              <a:rPr lang="en-US" sz="3200" dirty="0" smtClean="0"/>
              <a:t>= </a:t>
            </a:r>
            <a:r>
              <a:rPr lang="en-US" sz="3200" dirty="0"/>
              <a:t>1.44  I</a:t>
            </a:r>
          </a:p>
        </p:txBody>
      </p:sp>
    </p:spTree>
    <p:extLst>
      <p:ext uri="{BB962C8B-B14F-4D97-AF65-F5344CB8AC3E}">
        <p14:creationId xmlns:p14="http://schemas.microsoft.com/office/powerpoint/2010/main" val="406858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total number of memory-stall cycles </a:t>
            </a:r>
            <a:r>
              <a:rPr lang="en-US" sz="3200" dirty="0" smtClean="0"/>
              <a:t>is</a:t>
            </a:r>
          </a:p>
          <a:p>
            <a:pPr marL="114300" indent="0">
              <a:buNone/>
            </a:pPr>
            <a:r>
              <a:rPr lang="en-US" sz="3200" dirty="0" smtClean="0"/>
              <a:t>=  </a:t>
            </a:r>
            <a:r>
              <a:rPr lang="en-US" sz="3200" dirty="0"/>
              <a:t>2.00 I </a:t>
            </a:r>
            <a:r>
              <a:rPr lang="en-US" sz="3200" dirty="0" smtClean="0"/>
              <a:t>+ </a:t>
            </a:r>
            <a:r>
              <a:rPr lang="en-US" sz="3200" dirty="0"/>
              <a:t>1.44 I </a:t>
            </a:r>
            <a:r>
              <a:rPr lang="en-US" sz="3200" dirty="0" smtClean="0"/>
              <a:t>= </a:t>
            </a:r>
            <a:r>
              <a:rPr lang="en-US" sz="3200" dirty="0"/>
              <a:t>3.44 I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Accordingly, the total</a:t>
            </a:r>
          </a:p>
          <a:p>
            <a:pPr marL="114300" indent="0">
              <a:buNone/>
            </a:pPr>
            <a:r>
              <a:rPr lang="en-US" sz="3200" dirty="0"/>
              <a:t>CPI </a:t>
            </a:r>
            <a:r>
              <a:rPr lang="en-US" sz="3200" dirty="0" smtClean="0"/>
              <a:t>including </a:t>
            </a:r>
            <a:r>
              <a:rPr lang="en-US" sz="3200" dirty="0"/>
              <a:t>memory stalls is </a:t>
            </a:r>
            <a:r>
              <a:rPr lang="en-US" sz="3200" dirty="0" smtClean="0"/>
              <a:t>= 2  + 3.44 = </a:t>
            </a:r>
            <a:r>
              <a:rPr lang="en-US" sz="3200" dirty="0"/>
              <a:t>5.44</a:t>
            </a:r>
          </a:p>
        </p:txBody>
      </p:sp>
    </p:spTree>
    <p:extLst>
      <p:ext uri="{BB962C8B-B14F-4D97-AF65-F5344CB8AC3E}">
        <p14:creationId xmlns:p14="http://schemas.microsoft.com/office/powerpoint/2010/main" val="4068583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1171</TotalTime>
  <Words>670</Words>
  <Application>Microsoft Macintosh PowerPoint</Application>
  <PresentationFormat>On-screen Show (4:3)</PresentationFormat>
  <Paragraphs>94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Memory Technologies</vt:lpstr>
      <vt:lpstr>Performance…</vt:lpstr>
      <vt:lpstr>Memory-Stall, Read-Stall Cycles</vt:lpstr>
      <vt:lpstr>Write-Stall Cycles</vt:lpstr>
      <vt:lpstr>Write-through Cache Org.</vt:lpstr>
      <vt:lpstr>Read-Write Same</vt:lpstr>
      <vt:lpstr>Calculating Cache Performance</vt:lpstr>
      <vt:lpstr>Continue…</vt:lpstr>
      <vt:lpstr>Continue…</vt:lpstr>
      <vt:lpstr>Performance calculation cont…</vt:lpstr>
      <vt:lpstr>A Faster Processor</vt:lpstr>
      <vt:lpstr>Other Factors</vt:lpstr>
      <vt:lpstr>AMAT</vt:lpstr>
      <vt:lpstr>AMAT Example</vt:lpstr>
      <vt:lpstr>AMAT Continue…</vt:lpstr>
      <vt:lpstr>Reducing the Cache Misses</vt:lpstr>
      <vt:lpstr>Fully Associative</vt:lpstr>
      <vt:lpstr>Set Associative</vt:lpstr>
      <vt:lpstr>Direct-mapping</vt:lpstr>
      <vt:lpstr>Set-Associative</vt:lpstr>
      <vt:lpstr>Fully Associative</vt:lpstr>
      <vt:lpstr>Everything in terms of Set-Associative</vt:lpstr>
      <vt:lpstr>One-way set associative</vt:lpstr>
      <vt:lpstr>Two-way set associative</vt:lpstr>
      <vt:lpstr>Four-way set associative</vt:lpstr>
      <vt:lpstr>Eight-way (Full) set associative</vt:lpstr>
      <vt:lpstr>Pros and Cons</vt:lpstr>
      <vt:lpstr>What Covered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Nour Hossain</dc:creator>
  <cp:lastModifiedBy>Md Nour Hossain</cp:lastModifiedBy>
  <cp:revision>43</cp:revision>
  <dcterms:created xsi:type="dcterms:W3CDTF">2018-11-12T01:21:28Z</dcterms:created>
  <dcterms:modified xsi:type="dcterms:W3CDTF">2018-11-12T21:09:19Z</dcterms:modified>
</cp:coreProperties>
</file>