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9"/>
  </p:notesMasterIdLst>
  <p:sldIdLst>
    <p:sldId id="256" r:id="rId2"/>
    <p:sldId id="288" r:id="rId3"/>
    <p:sldId id="289" r:id="rId4"/>
    <p:sldId id="312" r:id="rId5"/>
    <p:sldId id="318" r:id="rId6"/>
    <p:sldId id="313" r:id="rId7"/>
    <p:sldId id="314" r:id="rId8"/>
    <p:sldId id="315" r:id="rId9"/>
    <p:sldId id="316" r:id="rId10"/>
    <p:sldId id="317" r:id="rId11"/>
    <p:sldId id="290" r:id="rId12"/>
    <p:sldId id="291" r:id="rId13"/>
    <p:sldId id="31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19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20C3-62C0-5A46-9EB6-5AC3C82A4787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359F-A289-3F49-9746-2347D91A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18-11-14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18-11-14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mr-IN" dirty="0" smtClean="0"/>
              <a:t>…</a:t>
            </a:r>
            <a:r>
              <a:rPr lang="en-CA" dirty="0" smtClean="0"/>
              <a:t>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Measuring and improving cache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695737"/>
              </p:ext>
            </p:extLst>
          </p:nvPr>
        </p:nvGraphicFramePr>
        <p:xfrm>
          <a:off x="457200" y="1600200"/>
          <a:ext cx="76200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memory block accessed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 or 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Memory[8]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Memory[8]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43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 </a:t>
            </a:r>
            <a:r>
              <a:rPr lang="mr-IN" dirty="0" smtClean="0"/>
              <a:t>…</a:t>
            </a:r>
            <a:r>
              <a:rPr lang="en-CA" dirty="0" smtClean="0"/>
              <a:t>..</a:t>
            </a:r>
            <a:endParaRPr lang="en-US" dirty="0"/>
          </a:p>
        </p:txBody>
      </p:sp>
      <p:pic>
        <p:nvPicPr>
          <p:cNvPr id="4" name="Content Placeholder 3" descr="Screen Shot 2018-11-12 at 10.54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51" b="-529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275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Associative</a:t>
            </a:r>
            <a:endParaRPr lang="en-US" dirty="0"/>
          </a:p>
        </p:txBody>
      </p:sp>
      <p:pic>
        <p:nvPicPr>
          <p:cNvPr id="4" name="Content Placeholder 3" descr="Screen Shot 2018-11-12 at 10.56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200" b="-382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571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Associative</a:t>
            </a:r>
            <a:r>
              <a:rPr lang="mr-IN" dirty="0" smtClean="0"/>
              <a:t>……</a:t>
            </a:r>
            <a:r>
              <a:rPr lang="en-CA" dirty="0" smtClean="0"/>
              <a:t>.</a:t>
            </a:r>
            <a:endParaRPr lang="en-US" dirty="0"/>
          </a:p>
        </p:txBody>
      </p:sp>
      <p:pic>
        <p:nvPicPr>
          <p:cNvPr id="4" name="Content Placeholder 3" descr="Screen Shot 2018-11-12 at 10.56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311" b="-543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628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</a:t>
            </a:r>
            <a:endParaRPr lang="en-US" dirty="0"/>
          </a:p>
        </p:txBody>
      </p:sp>
      <p:pic>
        <p:nvPicPr>
          <p:cNvPr id="4" name="Content Placeholder 3" descr="Screen Shot 2018-11-12 at 11.01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207" b="-532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275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cache size and</a:t>
            </a:r>
            <a:br>
              <a:rPr lang="en-US" dirty="0"/>
            </a:br>
            <a:r>
              <a:rPr lang="en-US" dirty="0"/>
              <a:t>associativity are </a:t>
            </a:r>
            <a:r>
              <a:rPr lang="en-US" dirty="0" smtClean="0"/>
              <a:t>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Eight Blocks in the cache</a:t>
            </a:r>
          </a:p>
          <a:p>
            <a:pPr lvl="1"/>
            <a:r>
              <a:rPr lang="en-US" sz="3000" dirty="0" smtClean="0"/>
              <a:t>  two-way set associative will have no replacement</a:t>
            </a:r>
          </a:p>
          <a:p>
            <a:r>
              <a:rPr lang="en-US" sz="3200" dirty="0" smtClean="0"/>
              <a:t>16 blocks in the cache</a:t>
            </a:r>
          </a:p>
          <a:p>
            <a:pPr lvl="1"/>
            <a:r>
              <a:rPr lang="en-US" sz="3000" dirty="0" smtClean="0"/>
              <a:t>All will have same  number of misses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9571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a Block in the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Set Associative</a:t>
            </a:r>
          </a:p>
          <a:p>
            <a:pPr lvl="1"/>
            <a:r>
              <a:rPr lang="en-US" sz="3000" b="1" dirty="0" smtClean="0"/>
              <a:t>Tag -&gt; to identify the block</a:t>
            </a:r>
          </a:p>
          <a:p>
            <a:pPr lvl="1"/>
            <a:r>
              <a:rPr lang="en-US" sz="3000" dirty="0" smtClean="0"/>
              <a:t>Index -&gt; identify the set</a:t>
            </a:r>
          </a:p>
          <a:p>
            <a:pPr lvl="1"/>
            <a:r>
              <a:rPr lang="en-US" sz="3000" dirty="0" smtClean="0"/>
              <a:t>Block offset -&gt; address of the desired data block</a:t>
            </a:r>
          </a:p>
          <a:p>
            <a:r>
              <a:rPr lang="en-US" sz="3200" dirty="0" smtClean="0"/>
              <a:t>Search has been done in parallel</a:t>
            </a:r>
          </a:p>
          <a:p>
            <a:pPr lvl="1"/>
            <a:r>
              <a:rPr lang="en-US" sz="3000" dirty="0" smtClean="0"/>
              <a:t>Sequential search will increase the hit time</a:t>
            </a:r>
          </a:p>
          <a:p>
            <a:pPr lvl="1"/>
            <a:r>
              <a:rPr lang="en-US" sz="3000" dirty="0" smtClean="0"/>
              <a:t>Make the set-associative cache too slow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8275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cache size: increasing associativity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increasing </a:t>
            </a:r>
            <a:r>
              <a:rPr lang="en-US" sz="2800" dirty="0"/>
              <a:t>the associativity </a:t>
            </a:r>
            <a:r>
              <a:rPr lang="en-US" sz="2800" dirty="0" smtClean="0"/>
              <a:t> =&gt; increases </a:t>
            </a:r>
            <a:r>
              <a:rPr lang="en-US" sz="2800" dirty="0"/>
              <a:t>the</a:t>
            </a:r>
          </a:p>
          <a:p>
            <a:pPr marL="114300" indent="0">
              <a:buNone/>
            </a:pPr>
            <a:r>
              <a:rPr lang="en-US" sz="2800" dirty="0"/>
              <a:t>number of blocks per </a:t>
            </a:r>
            <a:r>
              <a:rPr lang="en-US" sz="2800" dirty="0" smtClean="0"/>
              <a:t>set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increase by a factor of 2 in </a:t>
            </a:r>
            <a:r>
              <a:rPr lang="en-US" sz="2800" dirty="0" smtClean="0"/>
              <a:t>associativity</a:t>
            </a:r>
          </a:p>
          <a:p>
            <a:pPr lvl="1"/>
            <a:r>
              <a:rPr lang="en-US" sz="2800" dirty="0" smtClean="0"/>
              <a:t>doubles </a:t>
            </a:r>
            <a:r>
              <a:rPr lang="en-US" sz="2800" dirty="0"/>
              <a:t>the number of blocks per set and </a:t>
            </a:r>
            <a:endParaRPr lang="en-US" sz="2800" dirty="0" smtClean="0"/>
          </a:p>
          <a:p>
            <a:pPr lvl="1"/>
            <a:r>
              <a:rPr lang="en-US" sz="2800" dirty="0" smtClean="0"/>
              <a:t>halves </a:t>
            </a:r>
            <a:r>
              <a:rPr lang="en-US" sz="2800" dirty="0"/>
              <a:t>the number of </a:t>
            </a:r>
            <a:r>
              <a:rPr lang="en-US" sz="2800" dirty="0" smtClean="0"/>
              <a:t>sets.</a:t>
            </a:r>
          </a:p>
          <a:p>
            <a:pPr lvl="1"/>
            <a:r>
              <a:rPr lang="en-US" sz="2800" dirty="0" smtClean="0"/>
              <a:t>decreases </a:t>
            </a:r>
            <a:r>
              <a:rPr lang="en-US" sz="2800" dirty="0"/>
              <a:t>the size of the index by 1 bit </a:t>
            </a:r>
            <a:r>
              <a:rPr lang="en-US" sz="2800" dirty="0" smtClean="0"/>
              <a:t>and</a:t>
            </a:r>
            <a:endParaRPr lang="en-US" sz="2800" dirty="0"/>
          </a:p>
          <a:p>
            <a:pPr lvl="1"/>
            <a:r>
              <a:rPr lang="en-US" sz="2800" dirty="0" smtClean="0"/>
              <a:t>increases </a:t>
            </a:r>
            <a:r>
              <a:rPr lang="en-US" sz="2800" dirty="0"/>
              <a:t>the size of the tag by 1 bit.</a:t>
            </a:r>
          </a:p>
        </p:txBody>
      </p:sp>
    </p:spTree>
    <p:extLst>
      <p:ext uri="{BB962C8B-B14F-4D97-AF65-F5344CB8AC3E}">
        <p14:creationId xmlns:p14="http://schemas.microsoft.com/office/powerpoint/2010/main" val="209571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the size of the tag and index?</a:t>
            </a:r>
          </a:p>
          <a:p>
            <a:pPr lvl="1"/>
            <a:r>
              <a:rPr lang="en-US" sz="3000" dirty="0" smtClean="0"/>
              <a:t>No index</a:t>
            </a:r>
          </a:p>
          <a:p>
            <a:pPr lvl="1"/>
            <a:r>
              <a:rPr lang="en-US" sz="3000" dirty="0" smtClean="0"/>
              <a:t>All bits except data address offset (</a:t>
            </a:r>
            <a:r>
              <a:rPr lang="en-US" sz="3000" dirty="0" err="1" smtClean="0"/>
              <a:t>index+tag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8275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many comparator needed?</a:t>
            </a:r>
          </a:p>
          <a:p>
            <a:pPr lvl="1"/>
            <a:r>
              <a:rPr lang="en-US" sz="3000" dirty="0" smtClean="0"/>
              <a:t>Only one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9571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Misses and Associativity in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 algn="just">
              <a:buNone/>
            </a:pPr>
            <a:r>
              <a:rPr lang="en-US" sz="3200" dirty="0"/>
              <a:t>Assume there are </a:t>
            </a:r>
            <a:r>
              <a:rPr lang="en-US" sz="3200" b="1" dirty="0"/>
              <a:t>three small </a:t>
            </a:r>
            <a:r>
              <a:rPr lang="en-US" sz="3200" b="1" dirty="0" smtClean="0"/>
              <a:t>caches</a:t>
            </a:r>
            <a:r>
              <a:rPr lang="en-US" sz="3200" dirty="0" smtClean="0"/>
              <a:t>:</a:t>
            </a:r>
          </a:p>
          <a:p>
            <a:pPr marL="114300" indent="0" algn="just">
              <a:buNone/>
            </a:pPr>
            <a:r>
              <a:rPr lang="en-US" sz="3000" dirty="0" smtClean="0"/>
              <a:t>each </a:t>
            </a:r>
            <a:r>
              <a:rPr lang="en-US" sz="3000" dirty="0"/>
              <a:t>consisting of </a:t>
            </a:r>
            <a:r>
              <a:rPr lang="en-US" sz="3000" b="1" dirty="0"/>
              <a:t>four one-word blocks</a:t>
            </a:r>
            <a:r>
              <a:rPr lang="en-US" sz="3000" dirty="0"/>
              <a:t>.</a:t>
            </a:r>
          </a:p>
          <a:p>
            <a:pPr algn="just">
              <a:buFont typeface="Wingdings" charset="2"/>
              <a:buChar char="Ø"/>
            </a:pPr>
            <a:r>
              <a:rPr lang="en-US" sz="3200" dirty="0" smtClean="0"/>
              <a:t>  One </a:t>
            </a:r>
            <a:r>
              <a:rPr lang="en-US" sz="3200" dirty="0"/>
              <a:t>cache is fully associative, </a:t>
            </a:r>
            <a:endParaRPr lang="en-US" sz="3200" dirty="0" smtClean="0"/>
          </a:p>
          <a:p>
            <a:pPr algn="just">
              <a:buFont typeface="Wingdings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 a </a:t>
            </a:r>
            <a:r>
              <a:rPr lang="en-US" sz="3200" dirty="0"/>
              <a:t>second is two-way set-associative, </a:t>
            </a:r>
            <a:endParaRPr lang="en-US" sz="3200" dirty="0" smtClean="0"/>
          </a:p>
          <a:p>
            <a:pPr algn="just">
              <a:buFont typeface="Wingdings" charset="2"/>
              <a:buChar char="Ø"/>
            </a:pPr>
            <a:r>
              <a:rPr lang="en-US" sz="3200" dirty="0" smtClean="0"/>
              <a:t>  and the third </a:t>
            </a:r>
            <a:r>
              <a:rPr lang="en-US" sz="3200" dirty="0"/>
              <a:t>is direct-mapped. </a:t>
            </a:r>
            <a:endParaRPr lang="en-US" sz="3200" dirty="0" smtClean="0"/>
          </a:p>
          <a:p>
            <a:pPr marL="114300" indent="0" algn="just">
              <a:buNone/>
            </a:pPr>
            <a:endParaRPr lang="en-US" sz="3200" dirty="0"/>
          </a:p>
          <a:p>
            <a:pPr marL="114300" indent="0" algn="just">
              <a:buNone/>
            </a:pPr>
            <a:r>
              <a:rPr lang="en-US" sz="3200" dirty="0" smtClean="0"/>
              <a:t>Find </a:t>
            </a:r>
            <a:r>
              <a:rPr lang="en-US" sz="3200" dirty="0"/>
              <a:t>the number of misses for each cache </a:t>
            </a:r>
            <a:r>
              <a:rPr lang="en-US" sz="3200" dirty="0" smtClean="0"/>
              <a:t>organization given </a:t>
            </a:r>
            <a:r>
              <a:rPr lang="en-US" sz="3200" dirty="0"/>
              <a:t>the following sequence of block addresses: 0, 8, 0, 6, and 8.</a:t>
            </a:r>
          </a:p>
        </p:txBody>
      </p:sp>
    </p:spTree>
    <p:extLst>
      <p:ext uri="{BB962C8B-B14F-4D97-AF65-F5344CB8AC3E}">
        <p14:creationId xmlns:p14="http://schemas.microsoft.com/office/powerpoint/2010/main" val="235355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4-way Set-Associative</a:t>
            </a:r>
            <a:endParaRPr lang="en-US" dirty="0"/>
          </a:p>
        </p:txBody>
      </p:sp>
      <p:pic>
        <p:nvPicPr>
          <p:cNvPr id="4" name="Content Placeholder 3" descr="Screen Shot 2018-11-14 at 11.08.4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13" r="-131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275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Chose?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Set Associative or Direct Mapping</a:t>
            </a:r>
          </a:p>
          <a:p>
            <a:pPr lvl="1"/>
            <a:r>
              <a:rPr lang="en-US" sz="3000" dirty="0" smtClean="0"/>
              <a:t>Cost of missing </a:t>
            </a:r>
            <a:r>
              <a:rPr lang="en-US" sz="3000" dirty="0" err="1" smtClean="0"/>
              <a:t>vs</a:t>
            </a:r>
            <a:r>
              <a:rPr lang="en-US" sz="3000" dirty="0" smtClean="0"/>
              <a:t> </a:t>
            </a:r>
          </a:p>
          <a:p>
            <a:pPr lvl="1"/>
            <a:r>
              <a:rPr lang="en-US" sz="3000" dirty="0" smtClean="0"/>
              <a:t>Cost of associativity implementation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9571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Which Block to Replace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Direct map -&gt; only one location</a:t>
            </a:r>
          </a:p>
          <a:p>
            <a:r>
              <a:rPr lang="en-US" sz="3200" dirty="0" smtClean="0"/>
              <a:t>Associative (Set Associative)</a:t>
            </a:r>
          </a:p>
          <a:p>
            <a:pPr lvl="1"/>
            <a:r>
              <a:rPr lang="en-US" sz="3000" dirty="0" smtClean="0"/>
              <a:t>We have freedom (after selecting the set)</a:t>
            </a:r>
          </a:p>
          <a:p>
            <a:r>
              <a:rPr lang="en-US" sz="3200" dirty="0"/>
              <a:t>LRU (least recently used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Unused for a longer time</a:t>
            </a:r>
          </a:p>
          <a:p>
            <a:pPr lvl="1"/>
            <a:r>
              <a:rPr lang="en-US" sz="3000" dirty="0" smtClean="0"/>
              <a:t>Requires </a:t>
            </a:r>
            <a:r>
              <a:rPr lang="en-US" sz="3000" dirty="0" smtClean="0">
                <a:solidFill>
                  <a:srgbClr val="FF0000"/>
                </a:solidFill>
              </a:rPr>
              <a:t>to implement </a:t>
            </a:r>
            <a:r>
              <a:rPr lang="en-US" sz="3000" dirty="0" smtClean="0"/>
              <a:t>a tracking technique</a:t>
            </a:r>
          </a:p>
          <a:p>
            <a:pPr lvl="1"/>
            <a:r>
              <a:rPr lang="en-US" sz="3000" dirty="0" smtClean="0"/>
              <a:t>2-way we can use single bit (0/1)</a:t>
            </a:r>
          </a:p>
          <a:p>
            <a:pPr lvl="1"/>
            <a:r>
              <a:rPr lang="en-US" sz="3000" dirty="0" smtClean="0"/>
              <a:t>Increase in block size make </a:t>
            </a:r>
            <a:r>
              <a:rPr lang="en-US" sz="3000" dirty="0" smtClean="0">
                <a:solidFill>
                  <a:srgbClr val="FF0000"/>
                </a:solidFill>
              </a:rPr>
              <a:t>implementation</a:t>
            </a:r>
            <a:r>
              <a:rPr lang="en-US" sz="3000" dirty="0" smtClean="0"/>
              <a:t>  harder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8275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Miss Penalty Using Multilevel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Keep memory access time low with the increase of processor.</a:t>
            </a:r>
          </a:p>
          <a:p>
            <a:r>
              <a:rPr lang="en-US" sz="3200" dirty="0" smtClean="0"/>
              <a:t>Multilevel Cache hierarchy</a:t>
            </a:r>
          </a:p>
          <a:p>
            <a:pPr lvl="1"/>
            <a:r>
              <a:rPr lang="en-US" sz="3000" dirty="0" smtClean="0"/>
              <a:t>Primary cache</a:t>
            </a:r>
          </a:p>
          <a:p>
            <a:pPr lvl="1"/>
            <a:r>
              <a:rPr lang="en-US" sz="3000" dirty="0" smtClean="0"/>
              <a:t>Secondary cache</a:t>
            </a:r>
          </a:p>
          <a:p>
            <a:pPr lvl="1"/>
            <a:r>
              <a:rPr lang="en-US" sz="3000" dirty="0" smtClean="0"/>
              <a:t>Main memory</a:t>
            </a:r>
          </a:p>
          <a:p>
            <a:r>
              <a:rPr lang="en-US" sz="3200" dirty="0" smtClean="0"/>
              <a:t>Is there is hit, it is faster</a:t>
            </a:r>
          </a:p>
          <a:p>
            <a:r>
              <a:rPr lang="en-US" sz="3200" dirty="0" smtClean="0"/>
              <a:t>In case of miss penalty is more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71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Memory Hierarchy/access is an important factor to program performance</a:t>
            </a:r>
          </a:p>
          <a:p>
            <a:r>
              <a:rPr lang="en-US" sz="3200" dirty="0" smtClean="0"/>
              <a:t>Software optimization =&gt; Dramatic increase in performance</a:t>
            </a:r>
          </a:p>
          <a:p>
            <a:pPr lvl="1"/>
            <a:r>
              <a:rPr lang="en-US" sz="3000" dirty="0" smtClean="0"/>
              <a:t>Reusing data in the cache</a:t>
            </a:r>
          </a:p>
          <a:p>
            <a:pPr lvl="2"/>
            <a:r>
              <a:rPr lang="en-US" sz="2800" dirty="0" smtClean="0"/>
              <a:t>Lower miss rate</a:t>
            </a:r>
          </a:p>
          <a:p>
            <a:pPr lvl="2"/>
            <a:r>
              <a:rPr lang="en-US" sz="2800" dirty="0" smtClean="0"/>
              <a:t>Improve temporal locality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275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Example: Matrix Multiplication</a:t>
            </a:r>
            <a:endParaRPr lang="en-US" dirty="0"/>
          </a:p>
        </p:txBody>
      </p:sp>
      <p:pic>
        <p:nvPicPr>
          <p:cNvPr id="4" name="Content Placeholder 3" descr="Screen Shot 2018-11-14 at 12.23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77" b="-37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571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DGEMM</a:t>
            </a:r>
            <a:endParaRPr lang="en-US" dirty="0"/>
          </a:p>
        </p:txBody>
      </p:sp>
      <p:pic>
        <p:nvPicPr>
          <p:cNvPr id="4" name="Content Placeholder 3" descr="Screen Shot 2018-11-14 at 12.24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51" b="-456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275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5.4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6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</a:t>
            </a:r>
            <a:endParaRPr lang="en-US" dirty="0"/>
          </a:p>
        </p:txBody>
      </p:sp>
      <p:pic>
        <p:nvPicPr>
          <p:cNvPr id="4" name="Content Placeholder 3" descr="Screen Shot 2018-11-12 at 10.54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09" b="-380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476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745290"/>
              </p:ext>
            </p:extLst>
          </p:nvPr>
        </p:nvGraphicFramePr>
        <p:xfrm>
          <a:off x="457200" y="1600200"/>
          <a:ext cx="76200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memory block accessed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 or 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75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919464"/>
              </p:ext>
            </p:extLst>
          </p:nvPr>
        </p:nvGraphicFramePr>
        <p:xfrm>
          <a:off x="457200" y="1600200"/>
          <a:ext cx="76200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memory block accessed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 or 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Memory[0]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60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880378"/>
              </p:ext>
            </p:extLst>
          </p:nvPr>
        </p:nvGraphicFramePr>
        <p:xfrm>
          <a:off x="457200" y="1600200"/>
          <a:ext cx="76200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memory block accessed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 or 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0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miss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Memory[0]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Memory[8]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43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282749"/>
              </p:ext>
            </p:extLst>
          </p:nvPr>
        </p:nvGraphicFramePr>
        <p:xfrm>
          <a:off x="457200" y="1600200"/>
          <a:ext cx="76200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memory block accessed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 or 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0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miss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Memory[0]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8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miss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Memory[8]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Memory[0]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43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426211"/>
              </p:ext>
            </p:extLst>
          </p:nvPr>
        </p:nvGraphicFramePr>
        <p:xfrm>
          <a:off x="457200" y="1600200"/>
          <a:ext cx="76200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memory block accessed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 or 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0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miss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Memory[0]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8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miss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Memory[8]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0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miss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Memory[0]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Memory[6]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43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322208"/>
              </p:ext>
            </p:extLst>
          </p:nvPr>
        </p:nvGraphicFramePr>
        <p:xfrm>
          <a:off x="457200" y="1600200"/>
          <a:ext cx="76200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memory block accessed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 or 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0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miss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Memory[0]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8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miss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Memory[8]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0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miss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Memory[0]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6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miss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Memory[0]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Memory[8]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43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4130</TotalTime>
  <Words>694</Words>
  <Application>Microsoft Macintosh PowerPoint</Application>
  <PresentationFormat>On-screen Show (4:3)</PresentationFormat>
  <Paragraphs>189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Memory …..</vt:lpstr>
      <vt:lpstr>Misses and Associativity in Caches</vt:lpstr>
      <vt:lpstr>Direct Map</vt:lpstr>
      <vt:lpstr>Direct Map</vt:lpstr>
      <vt:lpstr>Direct Map</vt:lpstr>
      <vt:lpstr>Direct Map</vt:lpstr>
      <vt:lpstr>Direct Map</vt:lpstr>
      <vt:lpstr>Direct Map</vt:lpstr>
      <vt:lpstr>Direct Map</vt:lpstr>
      <vt:lpstr>Direct Map</vt:lpstr>
      <vt:lpstr>Direct Map …..</vt:lpstr>
      <vt:lpstr>Set Associative</vt:lpstr>
      <vt:lpstr>Set Associative…….</vt:lpstr>
      <vt:lpstr>Fully Associative</vt:lpstr>
      <vt:lpstr> cache size and associativity are dependent</vt:lpstr>
      <vt:lpstr>Locating a Block in the Cache</vt:lpstr>
      <vt:lpstr>Fixed cache size: increasing associativity effect</vt:lpstr>
      <vt:lpstr>Fully Associative</vt:lpstr>
      <vt:lpstr>Direct Map</vt:lpstr>
      <vt:lpstr>4-way Set-Associative</vt:lpstr>
      <vt:lpstr>What to Chose?</vt:lpstr>
      <vt:lpstr>Choosing Which Block to Replace</vt:lpstr>
      <vt:lpstr>Reducing the Miss Penalty Using Multilevel Caches</vt:lpstr>
      <vt:lpstr>Software Optimization via Blocking</vt:lpstr>
      <vt:lpstr>Sample Example: Matrix Multiplication</vt:lpstr>
      <vt:lpstr>Blocked DGEMM</vt:lpstr>
      <vt:lpstr>What we have covered?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Nour Hossain</dc:creator>
  <cp:lastModifiedBy>Md Nour Hossain</cp:lastModifiedBy>
  <cp:revision>87</cp:revision>
  <dcterms:created xsi:type="dcterms:W3CDTF">2018-11-12T01:21:28Z</dcterms:created>
  <dcterms:modified xsi:type="dcterms:W3CDTF">2018-11-14T22:40:29Z</dcterms:modified>
</cp:coreProperties>
</file>