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7" r:id="rId2"/>
    <p:sldId id="289" r:id="rId3"/>
    <p:sldId id="286" r:id="rId4"/>
    <p:sldId id="290" r:id="rId5"/>
    <p:sldId id="291" r:id="rId6"/>
    <p:sldId id="292" r:id="rId7"/>
    <p:sldId id="293" r:id="rId8"/>
    <p:sldId id="300" r:id="rId9"/>
    <p:sldId id="301" r:id="rId10"/>
    <p:sldId id="302" r:id="rId11"/>
    <p:sldId id="303" r:id="rId12"/>
    <p:sldId id="294" r:id="rId13"/>
    <p:sldId id="295" r:id="rId14"/>
    <p:sldId id="296" r:id="rId15"/>
    <p:sldId id="297" r:id="rId16"/>
    <p:sldId id="298" r:id="rId17"/>
    <p:sldId id="299" r:id="rId18"/>
    <p:sldId id="304" r:id="rId19"/>
    <p:sldId id="305" r:id="rId20"/>
    <p:sldId id="306" r:id="rId21"/>
    <p:sldId id="308" r:id="rId22"/>
    <p:sldId id="307" r:id="rId23"/>
    <p:sldId id="309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Processors</a:t>
            </a:r>
            <a:br>
              <a:rPr lang="en-US" dirty="0" smtClean="0"/>
            </a:br>
            <a:r>
              <a:rPr lang="en-US" dirty="0" smtClean="0"/>
              <a:t>from Client to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6..1 </a:t>
            </a:r>
            <a:r>
              <a:rPr lang="mr-IN" dirty="0" smtClean="0"/>
              <a:t>–</a:t>
            </a:r>
            <a:r>
              <a:rPr lang="en-US" dirty="0" smtClean="0"/>
              <a:t> 6.6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8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Challenge: Balancing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</a:t>
            </a:r>
            <a:endParaRPr lang="en-US" sz="2800" dirty="0" smtClean="0"/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of addition  5% × 400 or 20 </a:t>
            </a:r>
            <a:endParaRPr lang="en-US" sz="2800" dirty="0" smtClean="0"/>
          </a:p>
          <a:p>
            <a:pPr lvl="1"/>
            <a:r>
              <a:rPr lang="en-US" sz="2800" dirty="0" smtClean="0"/>
              <a:t>Other processors (39) will distribute 380</a:t>
            </a:r>
          </a:p>
          <a:p>
            <a:pPr lvl="1"/>
            <a:endParaRPr lang="en-US" sz="2800" dirty="0"/>
          </a:p>
        </p:txBody>
      </p:sp>
      <p:pic>
        <p:nvPicPr>
          <p:cNvPr id="4" name="Picture 3" descr="Screen Shot 2018-11-22 at 11.1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7" y="3509093"/>
            <a:ext cx="7211439" cy="7791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199" y="4311674"/>
            <a:ext cx="740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speed-up drops from 20.5 to 410t/30t = 14.</a:t>
            </a:r>
          </a:p>
        </p:txBody>
      </p:sp>
    </p:spTree>
    <p:extLst>
      <p:ext uri="{BB962C8B-B14F-4D97-AF65-F5344CB8AC3E}">
        <p14:creationId xmlns:p14="http://schemas.microsoft.com/office/powerpoint/2010/main" val="353722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Challenge: Balancing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 smtClean="0"/>
              <a:t>Show </a:t>
            </a:r>
            <a:r>
              <a:rPr lang="en-US" sz="2800" dirty="0"/>
              <a:t>the impact on speed-</a:t>
            </a:r>
            <a:r>
              <a:rPr lang="en-US" sz="2800" dirty="0" smtClean="0"/>
              <a:t>up</a:t>
            </a:r>
            <a:endParaRPr lang="en-US" sz="2800" dirty="0"/>
          </a:p>
          <a:p>
            <a:r>
              <a:rPr lang="en-US" sz="3000" dirty="0"/>
              <a:t>one </a:t>
            </a:r>
            <a:r>
              <a:rPr lang="en-US" sz="3000" dirty="0" smtClean="0"/>
              <a:t>processor’s </a:t>
            </a:r>
            <a:r>
              <a:rPr lang="en-US" sz="3000" dirty="0"/>
              <a:t>load is higher than all the </a:t>
            </a:r>
            <a:r>
              <a:rPr lang="en-US" sz="3000" dirty="0" smtClean="0"/>
              <a:t>rest</a:t>
            </a:r>
          </a:p>
          <a:p>
            <a:pPr lvl="1"/>
            <a:r>
              <a:rPr lang="en-US" sz="2800" dirty="0" smtClean="0"/>
              <a:t>Parallel load is 400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2800" dirty="0" smtClean="0"/>
              <a:t>12.5% to a processor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speed-up drops even further to 410t/60t = 7</a:t>
            </a:r>
          </a:p>
        </p:txBody>
      </p:sp>
      <p:pic>
        <p:nvPicPr>
          <p:cNvPr id="4" name="Picture 3" descr="Screen Shot 2018-11-22 at 11.2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9" y="4290607"/>
            <a:ext cx="7195580" cy="9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Balancing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just a single processor with </a:t>
            </a:r>
            <a:r>
              <a:rPr lang="en-US" dirty="0">
                <a:solidFill>
                  <a:srgbClr val="0000FF"/>
                </a:solidFill>
              </a:rPr>
              <a:t>twice the </a:t>
            </a:r>
            <a:r>
              <a:rPr lang="en-US" dirty="0" smtClean="0"/>
              <a:t>load of </a:t>
            </a:r>
            <a:r>
              <a:rPr lang="en-US" dirty="0"/>
              <a:t>the others </a:t>
            </a:r>
            <a:r>
              <a:rPr lang="en-US" dirty="0">
                <a:solidFill>
                  <a:srgbClr val="0000FF"/>
                </a:solidFill>
              </a:rPr>
              <a:t>cuts speed-up </a:t>
            </a:r>
            <a:r>
              <a:rPr lang="en-US" dirty="0"/>
              <a:t>by a </a:t>
            </a:r>
            <a:r>
              <a:rPr lang="en-US" dirty="0">
                <a:solidFill>
                  <a:srgbClr val="0000FF"/>
                </a:solidFill>
              </a:rPr>
              <a:t>third</a:t>
            </a:r>
            <a:r>
              <a:rPr lang="en-US" dirty="0"/>
              <a:t>, and 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ive </a:t>
            </a:r>
            <a:r>
              <a:rPr lang="en-US" dirty="0">
                <a:solidFill>
                  <a:srgbClr val="0000FF"/>
                </a:solidFill>
              </a:rPr>
              <a:t>times the load </a:t>
            </a:r>
            <a:r>
              <a:rPr lang="en-US" dirty="0"/>
              <a:t>on just </a:t>
            </a:r>
            <a:r>
              <a:rPr lang="en-US" dirty="0" smtClean="0"/>
              <a:t>one processor </a:t>
            </a:r>
            <a:r>
              <a:rPr lang="en-US" dirty="0">
                <a:solidFill>
                  <a:srgbClr val="0000FF"/>
                </a:solidFill>
              </a:rPr>
              <a:t>reduces speed-up </a:t>
            </a:r>
            <a:r>
              <a:rPr lang="en-US" dirty="0"/>
              <a:t>by </a:t>
            </a:r>
            <a:r>
              <a:rPr lang="en-US" dirty="0">
                <a:solidFill>
                  <a:srgbClr val="0000FF"/>
                </a:solidFill>
              </a:rPr>
              <a:t>almost a factor of three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Hardware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SISD:</a:t>
            </a:r>
            <a:endParaRPr lang="en-US" u="sng" dirty="0">
              <a:solidFill>
                <a:srgbClr val="0000FF"/>
              </a:solidFill>
            </a:endParaRPr>
          </a:p>
          <a:p>
            <a:r>
              <a:rPr lang="en-US" dirty="0" smtClean="0"/>
              <a:t>Single Instruction </a:t>
            </a:r>
            <a:r>
              <a:rPr lang="en-US" dirty="0"/>
              <a:t>stream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Single </a:t>
            </a:r>
            <a:r>
              <a:rPr lang="en-US" dirty="0"/>
              <a:t>Data 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uniprocessor</a:t>
            </a:r>
            <a:endParaRPr lang="en-US" dirty="0"/>
          </a:p>
          <a:p>
            <a:pPr marL="114300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MIMD:</a:t>
            </a:r>
            <a:endParaRPr lang="en-US" u="sng" dirty="0">
              <a:solidFill>
                <a:srgbClr val="0000FF"/>
              </a:solidFill>
            </a:endParaRPr>
          </a:p>
          <a:p>
            <a:r>
              <a:rPr lang="en-US" dirty="0" smtClean="0"/>
              <a:t>Multiple Instruction </a:t>
            </a:r>
            <a:r>
              <a:rPr lang="en-US" dirty="0"/>
              <a:t>streams,</a:t>
            </a:r>
          </a:p>
          <a:p>
            <a:r>
              <a:rPr lang="en-US" dirty="0"/>
              <a:t>Multiple Data streams.</a:t>
            </a:r>
          </a:p>
          <a:p>
            <a:r>
              <a:rPr lang="en-US" dirty="0"/>
              <a:t>A multiprocessor.</a:t>
            </a:r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Hardware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SPMD:</a:t>
            </a:r>
          </a:p>
          <a:p>
            <a:r>
              <a:rPr lang="en-US" dirty="0" smtClean="0"/>
              <a:t>Single </a:t>
            </a:r>
            <a:r>
              <a:rPr lang="en-US" dirty="0"/>
              <a:t>Program,</a:t>
            </a:r>
          </a:p>
          <a:p>
            <a:r>
              <a:rPr lang="en-US" dirty="0"/>
              <a:t>Multiple Data streams.</a:t>
            </a:r>
          </a:p>
          <a:p>
            <a:r>
              <a:rPr lang="en-US" dirty="0" smtClean="0"/>
              <a:t>The </a:t>
            </a:r>
            <a:r>
              <a:rPr lang="en-US" dirty="0"/>
              <a:t>conventional </a:t>
            </a:r>
            <a:r>
              <a:rPr lang="en-US" dirty="0" smtClean="0"/>
              <a:t>MIMD programming </a:t>
            </a:r>
            <a:r>
              <a:rPr lang="en-US" dirty="0"/>
              <a:t>model,</a:t>
            </a:r>
          </a:p>
          <a:p>
            <a:r>
              <a:rPr lang="en-US" dirty="0"/>
              <a:t>where a </a:t>
            </a:r>
            <a:r>
              <a:rPr lang="en-US" dirty="0">
                <a:solidFill>
                  <a:srgbClr val="0000FF"/>
                </a:solidFill>
              </a:rPr>
              <a:t>single </a:t>
            </a:r>
            <a:r>
              <a:rPr lang="en-US" dirty="0" smtClean="0">
                <a:solidFill>
                  <a:srgbClr val="0000FF"/>
                </a:solidFill>
              </a:rPr>
              <a:t>program </a:t>
            </a:r>
            <a:r>
              <a:rPr lang="en-US" dirty="0" smtClean="0"/>
              <a:t>runs </a:t>
            </a:r>
            <a:r>
              <a:rPr lang="en-US" dirty="0">
                <a:solidFill>
                  <a:srgbClr val="0000FF"/>
                </a:solidFill>
              </a:rPr>
              <a:t>across all </a:t>
            </a:r>
            <a:r>
              <a:rPr lang="en-US" dirty="0" smtClean="0">
                <a:solidFill>
                  <a:srgbClr val="0000FF"/>
                </a:solidFill>
              </a:rPr>
              <a:t>processors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SIMD:</a:t>
            </a:r>
          </a:p>
          <a:p>
            <a:r>
              <a:rPr lang="en-US" dirty="0" smtClean="0"/>
              <a:t>Opposite of MISD </a:t>
            </a:r>
          </a:p>
          <a:p>
            <a:r>
              <a:rPr lang="en-US" dirty="0" smtClean="0"/>
              <a:t>Single Instruction </a:t>
            </a:r>
            <a:r>
              <a:rPr lang="en-US" dirty="0"/>
              <a:t>stream,</a:t>
            </a:r>
          </a:p>
          <a:p>
            <a:r>
              <a:rPr lang="en-US" dirty="0"/>
              <a:t>Multiple Data streams.</a:t>
            </a:r>
          </a:p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instruction is </a:t>
            </a:r>
            <a:r>
              <a:rPr lang="en-US" dirty="0"/>
              <a:t>applied to many </a:t>
            </a:r>
            <a:r>
              <a:rPr lang="en-US" dirty="0" smtClean="0"/>
              <a:t>data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A vector architecture:</a:t>
            </a:r>
            <a:endParaRPr lang="en-US" u="sng" dirty="0">
              <a:solidFill>
                <a:srgbClr val="0000FF"/>
              </a:solidFill>
            </a:endParaRPr>
          </a:p>
          <a:p>
            <a:r>
              <a:rPr lang="en-US" dirty="0" smtClean="0"/>
              <a:t>An </a:t>
            </a:r>
            <a:r>
              <a:rPr lang="en-US" dirty="0"/>
              <a:t>elegant interpretation of </a:t>
            </a:r>
            <a:r>
              <a:rPr lang="en-US" dirty="0" smtClean="0"/>
              <a:t>SIMD</a:t>
            </a:r>
          </a:p>
          <a:p>
            <a:r>
              <a:rPr lang="en-US" dirty="0"/>
              <a:t> </a:t>
            </a:r>
            <a:r>
              <a:rPr lang="en-US" dirty="0" smtClean="0"/>
              <a:t>uses </a:t>
            </a:r>
            <a:r>
              <a:rPr lang="en-US" dirty="0" smtClean="0">
                <a:solidFill>
                  <a:srgbClr val="0000FF"/>
                </a:solidFill>
              </a:rPr>
              <a:t>pipelined</a:t>
            </a:r>
            <a:r>
              <a:rPr lang="en-US" dirty="0" smtClean="0"/>
              <a:t> </a:t>
            </a:r>
            <a:r>
              <a:rPr lang="en-US" dirty="0"/>
              <a:t>execution units</a:t>
            </a:r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programmer’s </a:t>
            </a:r>
            <a:r>
              <a:rPr lang="en-US" dirty="0" smtClean="0"/>
              <a:t>perspective of MIMD</a:t>
            </a:r>
          </a:p>
          <a:p>
            <a:r>
              <a:rPr lang="en-US" dirty="0" smtClean="0"/>
              <a:t>MIMD </a:t>
            </a:r>
            <a:r>
              <a:rPr lang="en-US" dirty="0"/>
              <a:t>relies on multiple processes or </a:t>
            </a:r>
            <a:r>
              <a:rPr lang="en-US" dirty="0" smtClean="0"/>
              <a:t>threads to </a:t>
            </a:r>
            <a:r>
              <a:rPr lang="en-US" dirty="0"/>
              <a:t>try to keep multiple processors busy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Hardware </a:t>
            </a:r>
            <a:r>
              <a:rPr lang="en-US" dirty="0"/>
              <a:t>multithreading </a:t>
            </a:r>
            <a:r>
              <a:rPr lang="en-US" dirty="0" smtClean="0"/>
              <a:t>allows:</a:t>
            </a:r>
          </a:p>
          <a:p>
            <a:r>
              <a:rPr lang="en-US" dirty="0"/>
              <a:t>M</a:t>
            </a:r>
            <a:r>
              <a:rPr lang="en-US" dirty="0" smtClean="0"/>
              <a:t>ultiple threads </a:t>
            </a:r>
            <a:r>
              <a:rPr lang="en-US" dirty="0"/>
              <a:t>to share </a:t>
            </a:r>
            <a:r>
              <a:rPr lang="en-US" dirty="0" smtClean="0"/>
              <a:t>the </a:t>
            </a:r>
            <a:r>
              <a:rPr lang="en-US" dirty="0"/>
              <a:t>functional units of a single processor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overlapping </a:t>
            </a:r>
            <a:r>
              <a:rPr lang="en-US" dirty="0" smtClean="0"/>
              <a:t>fashion to </a:t>
            </a:r>
            <a:r>
              <a:rPr lang="en-US" dirty="0"/>
              <a:t>try to utilize the hardware resources </a:t>
            </a:r>
            <a:r>
              <a:rPr lang="en-US" dirty="0" smtClean="0"/>
              <a:t>efficiently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 </a:t>
            </a:r>
            <a:r>
              <a:rPr lang="en-US" dirty="0"/>
              <a:t>thread includes</a:t>
            </a:r>
          </a:p>
          <a:p>
            <a:r>
              <a:rPr lang="en-US" dirty="0"/>
              <a:t>the program counter, </a:t>
            </a:r>
            <a:endParaRPr lang="en-US" dirty="0" smtClean="0"/>
          </a:p>
          <a:p>
            <a:r>
              <a:rPr lang="en-US" dirty="0" smtClean="0"/>
              <a:t>The register </a:t>
            </a:r>
            <a:r>
              <a:rPr lang="en-US" dirty="0"/>
              <a:t>state, and </a:t>
            </a:r>
            <a:endParaRPr lang="en-US" dirty="0" smtClean="0"/>
          </a:p>
          <a:p>
            <a:r>
              <a:rPr lang="en-US" dirty="0" smtClean="0"/>
              <a:t>The stack</a:t>
            </a:r>
            <a:r>
              <a:rPr lang="en-US" dirty="0"/>
              <a:t>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 smtClean="0"/>
              <a:t>lightweight process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whereas threads commonly </a:t>
            </a:r>
            <a:r>
              <a:rPr lang="en-US" dirty="0"/>
              <a:t>share a </a:t>
            </a:r>
            <a:r>
              <a:rPr lang="en-US" dirty="0" smtClean="0"/>
              <a:t>single address space,</a:t>
            </a:r>
          </a:p>
          <a:p>
            <a:r>
              <a:rPr lang="en-US" dirty="0" smtClean="0"/>
              <a:t>processes don’t.</a:t>
            </a:r>
          </a:p>
          <a:p>
            <a:endParaRPr lang="en-US" dirty="0"/>
          </a:p>
          <a:p>
            <a:r>
              <a:rPr lang="en-US" dirty="0"/>
              <a:t>thread switch can </a:t>
            </a:r>
            <a:r>
              <a:rPr lang="en-US" dirty="0" smtClean="0"/>
              <a:t>be instantaneous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0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 process includes 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or </a:t>
            </a:r>
            <a:r>
              <a:rPr lang="en-US" dirty="0" smtClean="0"/>
              <a:t>more threads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address space</a:t>
            </a:r>
            <a:r>
              <a:rPr lang="en-US" dirty="0" smtClean="0"/>
              <a:t>, and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operating </a:t>
            </a:r>
            <a:r>
              <a:rPr lang="en-US" dirty="0" smtClean="0"/>
              <a:t>system state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Hence</a:t>
            </a:r>
            <a:r>
              <a:rPr lang="en-US" dirty="0"/>
              <a:t>, a </a:t>
            </a:r>
            <a:r>
              <a:rPr lang="en-US" dirty="0" smtClean="0"/>
              <a:t>process switch </a:t>
            </a:r>
            <a:r>
              <a:rPr lang="en-US" dirty="0"/>
              <a:t>usually invokes the</a:t>
            </a:r>
          </a:p>
          <a:p>
            <a:r>
              <a:rPr lang="en-US" dirty="0"/>
              <a:t>operating system, but </a:t>
            </a:r>
            <a:endParaRPr lang="en-US" dirty="0" smtClean="0"/>
          </a:p>
          <a:p>
            <a:r>
              <a:rPr lang="en-US" dirty="0" smtClean="0"/>
              <a:t>Not a </a:t>
            </a:r>
            <a:r>
              <a:rPr lang="en-US" dirty="0"/>
              <a:t>thread switch.</a:t>
            </a:r>
          </a:p>
        </p:txBody>
      </p:sp>
    </p:spTree>
    <p:extLst>
      <p:ext uri="{BB962C8B-B14F-4D97-AF65-F5344CB8AC3E}">
        <p14:creationId xmlns:p14="http://schemas.microsoft.com/office/powerpoint/2010/main" val="350417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take away?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good speed-up on a multiprocessor </a:t>
            </a:r>
            <a:r>
              <a:rPr lang="en-US" dirty="0" smtClean="0"/>
              <a:t>while keeping </a:t>
            </a:r>
            <a:r>
              <a:rPr lang="en-US" dirty="0"/>
              <a:t>the problem size </a:t>
            </a:r>
            <a:r>
              <a:rPr lang="en-US" dirty="0" smtClean="0"/>
              <a:t>fixed </a:t>
            </a:r>
            <a:r>
              <a:rPr lang="en-US" dirty="0"/>
              <a:t>is harder </a:t>
            </a:r>
            <a:r>
              <a:rPr lang="en-US" dirty="0">
                <a:solidFill>
                  <a:srgbClr val="FF0000"/>
                </a:solidFill>
              </a:rPr>
              <a:t>than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getting </a:t>
            </a:r>
            <a:r>
              <a:rPr lang="en-US" dirty="0"/>
              <a:t>good speed-up by </a:t>
            </a:r>
            <a:r>
              <a:rPr lang="en-US" dirty="0" smtClean="0"/>
              <a:t>increasing the </a:t>
            </a:r>
            <a:r>
              <a:rPr lang="en-US" dirty="0"/>
              <a:t>size of the problem. </a:t>
            </a:r>
          </a:p>
        </p:txBody>
      </p:sp>
    </p:spTree>
    <p:extLst>
      <p:ext uri="{BB962C8B-B14F-4D97-AF65-F5344CB8AC3E}">
        <p14:creationId xmlns:p14="http://schemas.microsoft.com/office/powerpoint/2010/main" val="284064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main </a:t>
            </a:r>
            <a:r>
              <a:rPr lang="en-US" dirty="0" smtClean="0"/>
              <a:t>approaches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ine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grained multithreading: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 version of </a:t>
            </a:r>
            <a:r>
              <a:rPr lang="en-US" dirty="0" smtClean="0"/>
              <a:t>hardware multithreading that implies </a:t>
            </a:r>
            <a:r>
              <a:rPr lang="en-US" dirty="0"/>
              <a:t>switching </a:t>
            </a:r>
            <a:r>
              <a:rPr lang="en-US" dirty="0" smtClean="0"/>
              <a:t>between threads after every instruction.</a:t>
            </a:r>
          </a:p>
          <a:p>
            <a:r>
              <a:rPr lang="en-US" dirty="0" smtClean="0"/>
              <a:t>Done in round</a:t>
            </a:r>
            <a:r>
              <a:rPr lang="en-US" dirty="0"/>
              <a:t>-robin fashion, skipping any threads that are </a:t>
            </a:r>
            <a:r>
              <a:rPr lang="en-US" dirty="0" smtClean="0"/>
              <a:t>stalled</a:t>
            </a:r>
          </a:p>
          <a:p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can hide the throughput losses </a:t>
            </a:r>
            <a:r>
              <a:rPr lang="en-US" dirty="0" smtClean="0"/>
              <a:t>for stalls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slows down </a:t>
            </a:r>
            <a:r>
              <a:rPr lang="en-US" dirty="0" smtClean="0"/>
              <a:t>the execution </a:t>
            </a:r>
            <a:r>
              <a:rPr lang="en-US" dirty="0"/>
              <a:t>of the individual threads</a:t>
            </a:r>
          </a:p>
        </p:txBody>
      </p:sp>
    </p:spTree>
    <p:extLst>
      <p:ext uri="{BB962C8B-B14F-4D97-AF65-F5344CB8AC3E}">
        <p14:creationId xmlns:p14="http://schemas.microsoft.com/office/powerpoint/2010/main" val="158078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main </a:t>
            </a:r>
            <a:r>
              <a:rPr lang="en-US" dirty="0" smtClean="0"/>
              <a:t>approaches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Coarse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grained multithreading: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S</a:t>
            </a:r>
            <a:r>
              <a:rPr lang="en-US" dirty="0" smtClean="0"/>
              <a:t>witching between threads </a:t>
            </a:r>
            <a:r>
              <a:rPr lang="en-US" dirty="0"/>
              <a:t>only </a:t>
            </a:r>
            <a:r>
              <a:rPr lang="en-US" dirty="0" smtClean="0"/>
              <a:t>after significant events (costly stall), </a:t>
            </a:r>
          </a:p>
          <a:p>
            <a:r>
              <a:rPr lang="en-US" dirty="0" smtClean="0"/>
              <a:t>such </a:t>
            </a:r>
            <a:r>
              <a:rPr lang="en-US" dirty="0"/>
              <a:t>as</a:t>
            </a:r>
          </a:p>
          <a:p>
            <a:r>
              <a:rPr lang="en-US" dirty="0"/>
              <a:t>a last-level cache miss.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48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Simultaneous multithreading (</a:t>
            </a:r>
            <a:r>
              <a:rPr lang="en-US" dirty="0"/>
              <a:t>SMT</a:t>
            </a:r>
            <a:r>
              <a:rPr lang="en-US" dirty="0" smtClean="0"/>
              <a:t>):</a:t>
            </a:r>
          </a:p>
          <a:p>
            <a:r>
              <a:rPr lang="en-US" dirty="0" smtClean="0"/>
              <a:t>A version of </a:t>
            </a:r>
            <a:r>
              <a:rPr lang="en-US" dirty="0"/>
              <a:t>multithreading</a:t>
            </a:r>
          </a:p>
          <a:p>
            <a:pPr lvl="1"/>
            <a:r>
              <a:rPr lang="en-US" dirty="0"/>
              <a:t>that lowers the </a:t>
            </a:r>
            <a:r>
              <a:rPr lang="en-US" dirty="0" smtClean="0"/>
              <a:t>cost of </a:t>
            </a:r>
            <a:r>
              <a:rPr lang="en-US" dirty="0"/>
              <a:t>multithreading </a:t>
            </a:r>
            <a:r>
              <a:rPr lang="en-US" dirty="0" smtClean="0"/>
              <a:t>by utilizing </a:t>
            </a:r>
            <a:r>
              <a:rPr lang="en-US" dirty="0"/>
              <a:t>the </a:t>
            </a:r>
            <a:r>
              <a:rPr lang="en-US" dirty="0" smtClean="0"/>
              <a:t>resources needed </a:t>
            </a:r>
            <a:r>
              <a:rPr lang="en-US" dirty="0"/>
              <a:t>for multiple issue,</a:t>
            </a:r>
          </a:p>
          <a:p>
            <a:pPr lvl="1"/>
            <a:r>
              <a:rPr lang="en-US" dirty="0"/>
              <a:t>dynamically </a:t>
            </a:r>
            <a:r>
              <a:rPr lang="en-US" dirty="0" smtClean="0"/>
              <a:t>scheduled microarchitecture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44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6.2,6.3(partial),6.4</a:t>
            </a:r>
            <a:r>
              <a:rPr lang="en-US" smtClean="0"/>
              <a:t>(partial)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7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 </a:t>
            </a:r>
            <a:r>
              <a:rPr lang="en-US" dirty="0" err="1" smtClean="0"/>
              <a:t>Scalling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u="sng" dirty="0"/>
              <a:t>strong </a:t>
            </a:r>
            <a:r>
              <a:rPr lang="en-US" u="sng" dirty="0" smtClean="0"/>
              <a:t>scaling: </a:t>
            </a:r>
          </a:p>
          <a:p>
            <a:r>
              <a:rPr lang="en-US" dirty="0" smtClean="0"/>
              <a:t>Speedup achieved </a:t>
            </a:r>
            <a:r>
              <a:rPr lang="en-US" dirty="0"/>
              <a:t>on </a:t>
            </a:r>
            <a:r>
              <a:rPr lang="en-US" dirty="0" smtClean="0"/>
              <a:t>a multiprocessor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without increasing the size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he problem.</a:t>
            </a:r>
          </a:p>
          <a:p>
            <a:pPr marL="114300" indent="0">
              <a:buNone/>
            </a:pPr>
            <a:r>
              <a:rPr lang="en-US" u="sng" dirty="0"/>
              <a:t>weak </a:t>
            </a:r>
            <a:r>
              <a:rPr lang="en-US" u="sng" dirty="0" smtClean="0"/>
              <a:t>scaling: </a:t>
            </a:r>
          </a:p>
          <a:p>
            <a:r>
              <a:rPr lang="en-US" dirty="0" smtClean="0"/>
              <a:t>Speedup achieved </a:t>
            </a:r>
            <a:r>
              <a:rPr lang="en-US" dirty="0"/>
              <a:t>on </a:t>
            </a:r>
            <a:r>
              <a:rPr lang="en-US" dirty="0" smtClean="0"/>
              <a:t>a multiprocessor </a:t>
            </a:r>
            <a:r>
              <a:rPr lang="en-US" dirty="0"/>
              <a:t>while</a:t>
            </a:r>
          </a:p>
          <a:p>
            <a:r>
              <a:rPr lang="en-US" dirty="0">
                <a:solidFill>
                  <a:srgbClr val="FF0000"/>
                </a:solidFill>
              </a:rPr>
              <a:t>increasing the size of </a:t>
            </a:r>
            <a:r>
              <a:rPr lang="en-US" dirty="0" smtClean="0">
                <a:solidFill>
                  <a:srgbClr val="FF0000"/>
                </a:solidFill>
              </a:rPr>
              <a:t>the problem </a:t>
            </a:r>
            <a:r>
              <a:rPr lang="en-US" dirty="0">
                <a:solidFill>
                  <a:srgbClr val="FF0000"/>
                </a:solidFill>
              </a:rPr>
              <a:t>proportionally</a:t>
            </a:r>
          </a:p>
          <a:p>
            <a:r>
              <a:rPr lang="en-US" dirty="0"/>
              <a:t>to the increase in </a:t>
            </a:r>
            <a:r>
              <a:rPr lang="en-US" dirty="0" smtClean="0"/>
              <a:t>the number </a:t>
            </a:r>
            <a:r>
              <a:rPr lang="en-US" dirty="0"/>
              <a:t>of processors.</a:t>
            </a:r>
          </a:p>
        </p:txBody>
      </p:sp>
    </p:spTree>
    <p:extLst>
      <p:ext uri="{BB962C8B-B14F-4D97-AF65-F5344CB8AC3E}">
        <p14:creationId xmlns:p14="http://schemas.microsoft.com/office/powerpoint/2010/main" val="238548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Memory = M</a:t>
            </a:r>
          </a:p>
          <a:p>
            <a:r>
              <a:rPr lang="en-US" dirty="0" smtClean="0"/>
              <a:t>Number of Processor = P</a:t>
            </a:r>
          </a:p>
          <a:p>
            <a:r>
              <a:rPr lang="en-US" dirty="0" smtClean="0"/>
              <a:t>Then </a:t>
            </a:r>
            <a:r>
              <a:rPr lang="en-US" dirty="0"/>
              <a:t>the memory per processor </a:t>
            </a:r>
            <a:r>
              <a:rPr lang="en-US" dirty="0" smtClean="0"/>
              <a:t>for </a:t>
            </a:r>
          </a:p>
          <a:p>
            <a:pPr lvl="1"/>
            <a:r>
              <a:rPr lang="en-US" dirty="0" smtClean="0"/>
              <a:t>strong </a:t>
            </a:r>
            <a:r>
              <a:rPr lang="en-US" dirty="0"/>
              <a:t>scaling is approximately M/P,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weak scaling, it is approximately M</a:t>
            </a:r>
          </a:p>
        </p:txBody>
      </p:sp>
    </p:spTree>
    <p:extLst>
      <p:ext uri="{BB962C8B-B14F-4D97-AF65-F5344CB8AC3E}">
        <p14:creationId xmlns:p14="http://schemas.microsoft.com/office/powerpoint/2010/main" val="415300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hierarchy can interfere with the conventional </a:t>
            </a:r>
            <a:r>
              <a:rPr lang="en-US" dirty="0" smtClean="0"/>
              <a:t>wisdom about </a:t>
            </a:r>
            <a:r>
              <a:rPr lang="en-US" dirty="0"/>
              <a:t>weak scaling being easier than strong </a:t>
            </a:r>
            <a:r>
              <a:rPr lang="en-US" dirty="0" smtClean="0"/>
              <a:t>scaling</a:t>
            </a:r>
          </a:p>
          <a:p>
            <a:r>
              <a:rPr lang="en-US" dirty="0" smtClean="0"/>
              <a:t>In case have no space in last level cache would result a worse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Challenge: Balancing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For last class example we have assumed that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load was </a:t>
            </a:r>
            <a:r>
              <a:rPr lang="en-US" sz="2400" dirty="0">
                <a:solidFill>
                  <a:srgbClr val="0000FF"/>
                </a:solidFill>
              </a:rPr>
              <a:t>perfectly </a:t>
            </a:r>
            <a:r>
              <a:rPr lang="en-US" sz="2400" dirty="0" smtClean="0">
                <a:solidFill>
                  <a:srgbClr val="0000FF"/>
                </a:solidFill>
              </a:rPr>
              <a:t>balanced</a:t>
            </a:r>
          </a:p>
          <a:p>
            <a:pPr lvl="1"/>
            <a:r>
              <a:rPr lang="en-US" sz="2400" dirty="0" smtClean="0"/>
              <a:t>That </a:t>
            </a:r>
            <a:r>
              <a:rPr lang="en-US" sz="2400" dirty="0"/>
              <a:t>is, </a:t>
            </a:r>
            <a:r>
              <a:rPr lang="en-US" sz="2400" dirty="0">
                <a:solidFill>
                  <a:srgbClr val="0000FF"/>
                </a:solidFill>
              </a:rPr>
              <a:t>each</a:t>
            </a:r>
            <a:r>
              <a:rPr lang="en-US" sz="2400" dirty="0"/>
              <a:t> of the 40 processors</a:t>
            </a:r>
            <a:endParaRPr lang="en-US" sz="2400" dirty="0" smtClean="0"/>
          </a:p>
          <a:p>
            <a:pPr lvl="1"/>
            <a:r>
              <a:rPr lang="en-US" sz="2400" dirty="0" smtClean="0"/>
              <a:t>had </a:t>
            </a:r>
            <a:r>
              <a:rPr lang="en-US" sz="2400" dirty="0">
                <a:solidFill>
                  <a:srgbClr val="0000FF"/>
                </a:solidFill>
              </a:rPr>
              <a:t>2.5%</a:t>
            </a:r>
            <a:r>
              <a:rPr lang="en-US" sz="2400" dirty="0"/>
              <a:t> of the work to do</a:t>
            </a:r>
          </a:p>
        </p:txBody>
      </p:sp>
    </p:spTree>
    <p:extLst>
      <p:ext uri="{BB962C8B-B14F-4D97-AF65-F5344CB8AC3E}">
        <p14:creationId xmlns:p14="http://schemas.microsoft.com/office/powerpoint/2010/main" val="214880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Challenge: Balancing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 smtClean="0"/>
              <a:t>Show </a:t>
            </a:r>
            <a:r>
              <a:rPr lang="en-US" sz="2800" dirty="0"/>
              <a:t>the impact on speed-</a:t>
            </a:r>
            <a:r>
              <a:rPr lang="en-US" sz="2800" dirty="0" smtClean="0"/>
              <a:t>up</a:t>
            </a:r>
            <a:endParaRPr lang="en-US" sz="2800" dirty="0"/>
          </a:p>
          <a:p>
            <a:r>
              <a:rPr lang="en-US" sz="3000" dirty="0"/>
              <a:t>one </a:t>
            </a:r>
            <a:r>
              <a:rPr lang="en-US" sz="3000" dirty="0" smtClean="0"/>
              <a:t>processor’s </a:t>
            </a:r>
            <a:r>
              <a:rPr lang="en-US" sz="3000" dirty="0"/>
              <a:t>load is higher than all the </a:t>
            </a:r>
            <a:r>
              <a:rPr lang="en-US" sz="3000" dirty="0" smtClean="0"/>
              <a:t>rest</a:t>
            </a:r>
          </a:p>
          <a:p>
            <a:pPr lvl="1"/>
            <a:r>
              <a:rPr lang="en-US" sz="2800" dirty="0" smtClean="0"/>
              <a:t>Parallel load is 400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2800" dirty="0" smtClean="0"/>
              <a:t>5% to a processor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2800" dirty="0" smtClean="0"/>
              <a:t>12.5% to a processor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84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Challenge: Balancing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 smtClean="0"/>
              <a:t>Show </a:t>
            </a:r>
            <a:r>
              <a:rPr lang="en-US" sz="2800" dirty="0"/>
              <a:t>the impact on speed-</a:t>
            </a:r>
            <a:r>
              <a:rPr lang="en-US" sz="2800" dirty="0" smtClean="0"/>
              <a:t>up</a:t>
            </a:r>
            <a:endParaRPr lang="en-US" sz="2800" dirty="0"/>
          </a:p>
          <a:p>
            <a:r>
              <a:rPr lang="en-US" sz="3000" dirty="0"/>
              <a:t>one </a:t>
            </a:r>
            <a:r>
              <a:rPr lang="en-US" sz="3000" dirty="0" smtClean="0"/>
              <a:t>processor’s </a:t>
            </a:r>
            <a:r>
              <a:rPr lang="en-US" sz="3000" dirty="0"/>
              <a:t>load is higher than all the </a:t>
            </a:r>
            <a:r>
              <a:rPr lang="en-US" sz="3000" dirty="0" smtClean="0"/>
              <a:t>rest</a:t>
            </a:r>
          </a:p>
          <a:p>
            <a:pPr lvl="1"/>
            <a:r>
              <a:rPr lang="en-US" sz="2800" dirty="0" smtClean="0"/>
              <a:t>Parallel load is 400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2800" dirty="0" smtClean="0"/>
              <a:t>5% to a processor?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of addition  5% × 400 or 20 </a:t>
            </a:r>
            <a:endParaRPr lang="en-US" sz="2800" dirty="0" smtClean="0"/>
          </a:p>
          <a:p>
            <a:pPr lvl="1"/>
            <a:r>
              <a:rPr lang="en-US" sz="2800" dirty="0" smtClean="0"/>
              <a:t>Other processors (39) will distribute 380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40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1650</TotalTime>
  <Words>764</Words>
  <Application>Microsoft Macintosh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Parallel Processors from Client to Cloud</vt:lpstr>
      <vt:lpstr>What is the take away?</vt:lpstr>
      <vt:lpstr>Strong vs Weak Scalling</vt:lpstr>
      <vt:lpstr>Memory Hierarchy</vt:lpstr>
      <vt:lpstr>Take Away</vt:lpstr>
      <vt:lpstr>Memory Hierarchy</vt:lpstr>
      <vt:lpstr>Speed-up Challenge: Balancing Load</vt:lpstr>
      <vt:lpstr>Speed-up Challenge: Balancing Load</vt:lpstr>
      <vt:lpstr>Speed-up Challenge: Balancing Load</vt:lpstr>
      <vt:lpstr>Speed-up Challenge: Balancing Load</vt:lpstr>
      <vt:lpstr>Speed-up Challenge: Balancing Load</vt:lpstr>
      <vt:lpstr>Take Away?</vt:lpstr>
      <vt:lpstr>Importance of Balancing Load</vt:lpstr>
      <vt:lpstr>Parallel Hardware Categories</vt:lpstr>
      <vt:lpstr>Parallel Hardware Categories</vt:lpstr>
      <vt:lpstr>Vector</vt:lpstr>
      <vt:lpstr>Hardware Multithreading</vt:lpstr>
      <vt:lpstr>Thread</vt:lpstr>
      <vt:lpstr>Process</vt:lpstr>
      <vt:lpstr>Multithreading Approaches </vt:lpstr>
      <vt:lpstr>Multithreading Approaches </vt:lpstr>
      <vt:lpstr>Hardware Multithreading</vt:lpstr>
      <vt:lpstr>What Covered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Processors from Client to Cloud</dc:title>
  <dc:creator>Md Nour Hossain</dc:creator>
  <cp:lastModifiedBy>Md Nour Hossain</cp:lastModifiedBy>
  <cp:revision>88</cp:revision>
  <dcterms:created xsi:type="dcterms:W3CDTF">2018-11-21T17:45:12Z</dcterms:created>
  <dcterms:modified xsi:type="dcterms:W3CDTF">2018-11-22T21:15:45Z</dcterms:modified>
</cp:coreProperties>
</file>