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7" r:id="rId2"/>
    <p:sldId id="316" r:id="rId3"/>
    <p:sldId id="317" r:id="rId4"/>
    <p:sldId id="319" r:id="rId5"/>
    <p:sldId id="320" r:id="rId6"/>
    <p:sldId id="318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18-11-27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18-11-27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18-11-27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18-11-27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18-11-27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18-11-27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18-11-27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18-11-27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18-11-27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18-11-27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18-11-27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18-11-27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GPU, Chapter 3 (Review)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8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Wednesday </a:t>
            </a:r>
            <a:r>
              <a:rPr lang="mr-IN" dirty="0" smtClean="0"/>
              <a:t>–</a:t>
            </a:r>
            <a:r>
              <a:rPr lang="en-US" dirty="0" smtClean="0"/>
              <a:t> 6.6 and review of chapter 3</a:t>
            </a:r>
          </a:p>
          <a:p>
            <a:r>
              <a:rPr lang="en-US" dirty="0" smtClean="0"/>
              <a:t>Thursday </a:t>
            </a:r>
            <a:r>
              <a:rPr lang="mr-IN" dirty="0" smtClean="0"/>
              <a:t>–</a:t>
            </a:r>
            <a:r>
              <a:rPr lang="en-US" dirty="0" smtClean="0"/>
              <a:t> Review Chapter 1</a:t>
            </a:r>
          </a:p>
          <a:p>
            <a:r>
              <a:rPr lang="en-US" dirty="0" smtClean="0"/>
              <a:t>Monday </a:t>
            </a:r>
            <a:r>
              <a:rPr lang="mr-IN" dirty="0" smtClean="0"/>
              <a:t>–</a:t>
            </a:r>
            <a:r>
              <a:rPr lang="en-US" dirty="0" smtClean="0"/>
              <a:t> Review Chapter 2</a:t>
            </a:r>
          </a:p>
          <a:p>
            <a:r>
              <a:rPr lang="en-US" dirty="0" smtClean="0"/>
              <a:t>Wednesday </a:t>
            </a:r>
            <a:r>
              <a:rPr lang="mr-IN" dirty="0" smtClean="0"/>
              <a:t>–</a:t>
            </a:r>
            <a:r>
              <a:rPr lang="en-US" dirty="0" smtClean="0"/>
              <a:t> Review Chapter 4</a:t>
            </a:r>
          </a:p>
          <a:p>
            <a:endParaRPr lang="en-US" dirty="0"/>
          </a:p>
          <a:p>
            <a:r>
              <a:rPr lang="en-US" dirty="0" smtClean="0"/>
              <a:t>Happy Exam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69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GPU </a:t>
            </a:r>
            <a:r>
              <a:rPr lang="mr-IN" sz="4400" dirty="0" smtClean="0"/>
              <a:t>–</a:t>
            </a:r>
            <a:r>
              <a:rPr lang="en-US" sz="4400" dirty="0" smtClean="0"/>
              <a:t> Graphics Processing Units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Microprocessors </a:t>
            </a:r>
            <a:r>
              <a:rPr lang="en-US" dirty="0"/>
              <a:t>were connected to graphics displays </a:t>
            </a:r>
            <a:endParaRPr lang="en-US" dirty="0" smtClean="0"/>
          </a:p>
          <a:p>
            <a:pPr lvl="1"/>
            <a:r>
              <a:rPr lang="en-US" dirty="0" smtClean="0"/>
              <a:t>Increasing </a:t>
            </a:r>
            <a:r>
              <a:rPr lang="en-US" dirty="0"/>
              <a:t>fraction of processing time was used for </a:t>
            </a:r>
            <a:r>
              <a:rPr lang="en-US" dirty="0" smtClean="0"/>
              <a:t>graphics</a:t>
            </a:r>
          </a:p>
          <a:p>
            <a:r>
              <a:rPr lang="en-US" dirty="0" smtClean="0"/>
              <a:t>Major </a:t>
            </a:r>
            <a:r>
              <a:rPr lang="en-US" dirty="0"/>
              <a:t>driving force for improving graphics processing was the computer </a:t>
            </a:r>
            <a:r>
              <a:rPr lang="en-US" dirty="0" smtClean="0"/>
              <a:t>game industry.</a:t>
            </a:r>
          </a:p>
        </p:txBody>
      </p:sp>
    </p:spTree>
    <p:extLst>
      <p:ext uri="{BB962C8B-B14F-4D97-AF65-F5344CB8AC3E}">
        <p14:creationId xmlns:p14="http://schemas.microsoft.com/office/powerpoint/2010/main" val="317279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VS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Processing Unit </a:t>
            </a:r>
            <a:r>
              <a:rPr lang="en-US" dirty="0" err="1" smtClean="0"/>
              <a:t>Vs</a:t>
            </a:r>
            <a:r>
              <a:rPr lang="en-US" dirty="0" smtClean="0"/>
              <a:t> Graphics Processing Unit</a:t>
            </a:r>
          </a:p>
          <a:p>
            <a:r>
              <a:rPr lang="en-US" dirty="0" smtClean="0"/>
              <a:t>Is the brain </a:t>
            </a:r>
            <a:r>
              <a:rPr lang="en-US" dirty="0" err="1" smtClean="0"/>
              <a:t>vs</a:t>
            </a:r>
            <a:r>
              <a:rPr lang="en-US" dirty="0" smtClean="0"/>
              <a:t> accelerator (soul) of this brain.</a:t>
            </a:r>
          </a:p>
          <a:p>
            <a:r>
              <a:rPr lang="en-US" dirty="0"/>
              <a:t>CPU is comprised of </a:t>
            </a:r>
            <a:r>
              <a:rPr lang="en-US" dirty="0">
                <a:solidFill>
                  <a:srgbClr val="FF0000"/>
                </a:solidFill>
              </a:rPr>
              <a:t>cores designed for sequential serial processing</a:t>
            </a:r>
            <a:r>
              <a:rPr lang="en-US" dirty="0"/>
              <a:t>, </a:t>
            </a:r>
            <a:r>
              <a:rPr lang="en-US" dirty="0" err="1" smtClean="0"/>
              <a:t>vs</a:t>
            </a:r>
            <a:r>
              <a:rPr lang="en-US" dirty="0" smtClean="0"/>
              <a:t> the </a:t>
            </a:r>
            <a:r>
              <a:rPr lang="en-US" dirty="0">
                <a:solidFill>
                  <a:srgbClr val="0000FF"/>
                </a:solidFill>
              </a:rPr>
              <a:t>GPU</a:t>
            </a:r>
            <a:r>
              <a:rPr lang="en-US" dirty="0"/>
              <a:t> is designed with a </a:t>
            </a:r>
            <a:r>
              <a:rPr lang="en-US" dirty="0">
                <a:solidFill>
                  <a:srgbClr val="0000FF"/>
                </a:solidFill>
              </a:rPr>
              <a:t>parallel architecture </a:t>
            </a:r>
            <a:r>
              <a:rPr lang="en-US" dirty="0"/>
              <a:t>consisting of more efficient yet </a:t>
            </a:r>
            <a:r>
              <a:rPr lang="en-US" dirty="0">
                <a:solidFill>
                  <a:srgbClr val="0000FF"/>
                </a:solidFill>
              </a:rPr>
              <a:t>smaller cores </a:t>
            </a:r>
            <a:r>
              <a:rPr lang="en-US" dirty="0"/>
              <a:t>that can easily handle </a:t>
            </a:r>
            <a:r>
              <a:rPr lang="en-US" dirty="0">
                <a:solidFill>
                  <a:srgbClr val="0000FF"/>
                </a:solidFill>
              </a:rPr>
              <a:t>multiple tasks in </a:t>
            </a:r>
            <a:r>
              <a:rPr lang="en-US" dirty="0" smtClean="0">
                <a:solidFill>
                  <a:srgbClr val="0000FF"/>
                </a:solidFill>
              </a:rPr>
              <a:t>parallel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CPU rely on multi level cache </a:t>
            </a:r>
            <a:r>
              <a:rPr lang="en-US" dirty="0" err="1" smtClean="0"/>
              <a:t>vs</a:t>
            </a:r>
            <a:r>
              <a:rPr lang="en-US" dirty="0" smtClean="0"/>
              <a:t> GPU hardware multithreading.</a:t>
            </a:r>
          </a:p>
          <a:p>
            <a:r>
              <a:rPr lang="en-US" dirty="0" smtClean="0"/>
              <a:t>The </a:t>
            </a:r>
            <a:r>
              <a:rPr lang="en-US" dirty="0"/>
              <a:t>GPU memory is thus oriented toward </a:t>
            </a:r>
            <a:r>
              <a:rPr lang="en-US" dirty="0" smtClean="0"/>
              <a:t>bandwidth (bytes/second) </a:t>
            </a:r>
            <a:r>
              <a:rPr lang="en-US" dirty="0"/>
              <a:t>rather than latency. </a:t>
            </a:r>
            <a:endParaRPr lang="en-US" dirty="0" smtClean="0"/>
          </a:p>
          <a:p>
            <a:r>
              <a:rPr lang="en-US" dirty="0" smtClean="0"/>
              <a:t>Less core, serial </a:t>
            </a:r>
            <a:r>
              <a:rPr lang="en-US" dirty="0" err="1" smtClean="0"/>
              <a:t>vs</a:t>
            </a:r>
            <a:r>
              <a:rPr lang="en-US" dirty="0" smtClean="0"/>
              <a:t> more core,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5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en-US" dirty="0" err="1" smtClean="0"/>
              <a:t>vs</a:t>
            </a:r>
            <a:r>
              <a:rPr lang="en-US" dirty="0" smtClean="0"/>
              <a:t> GPU</a:t>
            </a:r>
            <a:endParaRPr lang="en-US" dirty="0"/>
          </a:p>
        </p:txBody>
      </p:sp>
      <p:pic>
        <p:nvPicPr>
          <p:cNvPr id="6" name="Content Placeholder 5" descr="CPU-and-GPU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25" r="-36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444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GPU </a:t>
            </a:r>
            <a:r>
              <a:rPr lang="mr-IN" sz="4400" dirty="0" smtClean="0"/>
              <a:t>–</a:t>
            </a:r>
            <a:r>
              <a:rPr lang="en-US" sz="4400" dirty="0" smtClean="0"/>
              <a:t> Main attraction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Although </a:t>
            </a:r>
            <a:r>
              <a:rPr lang="en-US" dirty="0">
                <a:solidFill>
                  <a:srgbClr val="0000FF"/>
                </a:solidFill>
              </a:rPr>
              <a:t>GPUs were designed </a:t>
            </a:r>
            <a:r>
              <a:rPr lang="en-US" dirty="0"/>
              <a:t>for a narrower </a:t>
            </a:r>
            <a:r>
              <a:rPr lang="en-US" dirty="0">
                <a:solidFill>
                  <a:srgbClr val="0000FF"/>
                </a:solidFill>
              </a:rPr>
              <a:t>set of applications</a:t>
            </a:r>
            <a:r>
              <a:rPr lang="en-US" dirty="0" smtClean="0"/>
              <a:t>, programmers </a:t>
            </a:r>
            <a:r>
              <a:rPr lang="en-US" dirty="0" smtClean="0">
                <a:solidFill>
                  <a:srgbClr val="0000FF"/>
                </a:solidFill>
              </a:rPr>
              <a:t>wanted to specify </a:t>
            </a:r>
            <a:r>
              <a:rPr lang="en-US" dirty="0">
                <a:solidFill>
                  <a:srgbClr val="0000FF"/>
                </a:solidFill>
              </a:rPr>
              <a:t>their applications in a form</a:t>
            </a:r>
            <a:r>
              <a:rPr lang="en-US" dirty="0"/>
              <a:t> that would let </a:t>
            </a:r>
            <a:r>
              <a:rPr lang="en-US" dirty="0" smtClean="0"/>
              <a:t>them </a:t>
            </a:r>
            <a:r>
              <a:rPr lang="en-US" dirty="0" smtClean="0">
                <a:solidFill>
                  <a:srgbClr val="0000FF"/>
                </a:solidFill>
              </a:rPr>
              <a:t>tap </a:t>
            </a:r>
            <a:r>
              <a:rPr lang="en-US" dirty="0">
                <a:solidFill>
                  <a:srgbClr val="0000FF"/>
                </a:solidFill>
              </a:rPr>
              <a:t>the high potential performance of GPUs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/>
              <a:t>CUDA(Compute </a:t>
            </a:r>
            <a:r>
              <a:rPr lang="en-US" dirty="0" smtClean="0"/>
              <a:t>Unified </a:t>
            </a:r>
            <a:r>
              <a:rPr lang="en-US" dirty="0"/>
              <a:t>Device Architecture), </a:t>
            </a:r>
            <a:r>
              <a:rPr lang="en-US" dirty="0" err="1"/>
              <a:t>O</a:t>
            </a:r>
            <a:r>
              <a:rPr lang="en-US" dirty="0" err="1" smtClean="0"/>
              <a:t>penCL</a:t>
            </a:r>
            <a:endParaRPr lang="en-US" dirty="0" smtClean="0"/>
          </a:p>
          <a:p>
            <a:pPr algn="just"/>
            <a:r>
              <a:rPr lang="en-US" dirty="0" smtClean="0"/>
              <a:t>GPU is a </a:t>
            </a:r>
          </a:p>
          <a:p>
            <a:pPr lvl="1" algn="just"/>
            <a:r>
              <a:rPr lang="en-US" dirty="0" smtClean="0"/>
              <a:t>Graphics Controller</a:t>
            </a:r>
          </a:p>
          <a:p>
            <a:pPr lvl="1" algn="just"/>
            <a:r>
              <a:rPr lang="en-US" dirty="0" smtClean="0"/>
              <a:t>Programmable and Powerful  Computational device.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31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2593</TotalTime>
  <Words>223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GPU, Chapter 3 (Review)</vt:lpstr>
      <vt:lpstr>What Next</vt:lpstr>
      <vt:lpstr>GPU – Graphics Processing Units</vt:lpstr>
      <vt:lpstr>CPU VS GPU</vt:lpstr>
      <vt:lpstr>CPU vs GPU</vt:lpstr>
      <vt:lpstr>GPU – Main attraction</vt:lpstr>
    </vt:vector>
  </TitlesOfParts>
  <Company>mcmaster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Processors from Client to Cloud</dc:title>
  <dc:creator>Md Nour Hossain</dc:creator>
  <cp:lastModifiedBy>Md Nour Hossain</cp:lastModifiedBy>
  <cp:revision>136</cp:revision>
  <dcterms:created xsi:type="dcterms:W3CDTF">2018-11-21T17:45:12Z</dcterms:created>
  <dcterms:modified xsi:type="dcterms:W3CDTF">2018-11-28T15:27:01Z</dcterms:modified>
</cp:coreProperties>
</file>