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CDD1-C4F6-4995-AD1F-157CD33A2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4749F-1430-4353-BA3C-8CEAA300D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80D50F-2CF4-4914-9270-E10F47786926}"/>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EBF4EF5D-8BA8-4DAE-805F-C0DFCDC75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8178B-8DC6-420D-B0D9-8C1B48350676}"/>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341268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09A2-1A80-4858-9341-6BBC609D8A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F8F133-965E-4CA4-9EEF-387C72467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5FEF4-1E15-4122-A9DC-D4773EA34144}"/>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790D5EA0-152C-4BD5-810C-C46BD8048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5EB1C-6AD5-49CB-A9CB-B58C7D53BBB9}"/>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421045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9D53B-3285-4511-8529-121D020B2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CEF0DE-078F-498C-9CB4-7045B7F285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DB071-41B8-43D0-87D5-611AF03DC104}"/>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44EDEF2C-2D1D-41DE-8424-A6FA318A6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43547-F458-4D83-BE88-22079B48D072}"/>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52664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65F5-4C60-42D3-97CE-4EA721D82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602BD-7D1C-4844-8BC6-2852E57F6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66D39-EBE6-4784-A634-B01A7370D64E}"/>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D0B22F0B-3DD6-424E-9FA9-0C948E306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830D-5271-4B9B-B851-DBED025D0A6F}"/>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307112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FDF3-E3BD-4F24-8A92-99EDA38A4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CE1DF-B683-422E-B202-6E7BB0743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7DD6A-DF3E-4433-A498-405E857E4525}"/>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5620B6CC-C444-4414-9A32-935724DE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E4E6F-3997-4C76-8EE5-0F991FE26F58}"/>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266322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2155-F5C7-48AE-A032-A1CCE4673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D05D6-2559-4700-BBE3-63C6B98E78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53C43-2B2B-402B-8DE0-DB0E19549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DDB34-9FD5-417D-85CE-6C6781149011}"/>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6" name="Footer Placeholder 5">
            <a:extLst>
              <a:ext uri="{FF2B5EF4-FFF2-40B4-BE49-F238E27FC236}">
                <a16:creationId xmlns:a16="http://schemas.microsoft.com/office/drawing/2014/main" id="{EA5A9024-37E5-49E1-9582-75EB8FD9A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EBAE6-CE46-47C9-A090-79005F004FBA}"/>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375866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24B0-93C0-49EB-8BC3-2B600327E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298A7-112B-4948-8DF4-F6B9B0112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28B3B-B425-4A43-8E37-BC8B2E51C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939C0-E816-4D48-B550-BDE1836B11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E85B5-A401-4EB8-B3F4-64293E8E4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756B1B-812F-484A-96E1-15BBFAAEBF05}"/>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8" name="Footer Placeholder 7">
            <a:extLst>
              <a:ext uri="{FF2B5EF4-FFF2-40B4-BE49-F238E27FC236}">
                <a16:creationId xmlns:a16="http://schemas.microsoft.com/office/drawing/2014/main" id="{299958B2-CFEF-4A8D-9514-F358602E02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CAF7B-0F4D-47FB-9582-A6BCE5E541B6}"/>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251124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4326-724E-4BEC-8F36-1112E3E26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263C8-4FA3-4C98-A6A6-4CCB489B6C8B}"/>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4" name="Footer Placeholder 3">
            <a:extLst>
              <a:ext uri="{FF2B5EF4-FFF2-40B4-BE49-F238E27FC236}">
                <a16:creationId xmlns:a16="http://schemas.microsoft.com/office/drawing/2014/main" id="{876D4AB6-1488-4114-9600-432D23FA88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F5AE6D-0C5E-4E94-A0C2-171913527613}"/>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20339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F6C79-CDC6-4348-85FB-9151B3871BCF}"/>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3" name="Footer Placeholder 2">
            <a:extLst>
              <a:ext uri="{FF2B5EF4-FFF2-40B4-BE49-F238E27FC236}">
                <a16:creationId xmlns:a16="http://schemas.microsoft.com/office/drawing/2014/main" id="{A9D2688E-A7F9-490C-97BE-FBFA04EEB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85A872-CF99-4149-98DA-A653FF586E77}"/>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207585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389C-FD19-4CD8-9FFA-0C97B301D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95E98-4E3E-4D8A-892B-41818E255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3F68D-8DDD-40DC-B0DB-8CF062BC4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5B9F4-D0B7-4286-B8DD-386DCBBB8090}"/>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6" name="Footer Placeholder 5">
            <a:extLst>
              <a:ext uri="{FF2B5EF4-FFF2-40B4-BE49-F238E27FC236}">
                <a16:creationId xmlns:a16="http://schemas.microsoft.com/office/drawing/2014/main" id="{8335AD0A-0F31-4CD6-9F9D-2466DBB1E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FC85A-1FAA-4F82-B9A5-DC5326411653}"/>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303350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2590-0D44-4926-BD61-82B81D37A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3A656-76FD-48BD-AC1F-A9B8818C7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DBE01-3157-4798-9642-64942D695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A5C6-4754-4B1E-B415-144EB5AFF964}"/>
              </a:ext>
            </a:extLst>
          </p:cNvPr>
          <p:cNvSpPr>
            <a:spLocks noGrp="1"/>
          </p:cNvSpPr>
          <p:nvPr>
            <p:ph type="dt" sz="half" idx="10"/>
          </p:nvPr>
        </p:nvSpPr>
        <p:spPr/>
        <p:txBody>
          <a:bodyPr/>
          <a:lstStyle/>
          <a:p>
            <a:fld id="{9727A4F8-8BD0-4E50-AFA3-412834CEB9A7}" type="datetimeFigureOut">
              <a:rPr lang="en-US" smtClean="0"/>
              <a:t>2/2/2022</a:t>
            </a:fld>
            <a:endParaRPr lang="en-US"/>
          </a:p>
        </p:txBody>
      </p:sp>
      <p:sp>
        <p:nvSpPr>
          <p:cNvPr id="6" name="Footer Placeholder 5">
            <a:extLst>
              <a:ext uri="{FF2B5EF4-FFF2-40B4-BE49-F238E27FC236}">
                <a16:creationId xmlns:a16="http://schemas.microsoft.com/office/drawing/2014/main" id="{EFFE2641-6C2B-4404-995A-D45833BB6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1FC34-FA4F-4B18-9D2D-593A18655443}"/>
              </a:ext>
            </a:extLst>
          </p:cNvPr>
          <p:cNvSpPr>
            <a:spLocks noGrp="1"/>
          </p:cNvSpPr>
          <p:nvPr>
            <p:ph type="sldNum" sz="quarter" idx="12"/>
          </p:nvPr>
        </p:nvSpPr>
        <p:spPr/>
        <p:txBody>
          <a:bodyPr/>
          <a:lstStyle/>
          <a:p>
            <a:fld id="{40C5D293-4031-4069-81C4-A0DBBE177AFC}" type="slidenum">
              <a:rPr lang="en-US" smtClean="0"/>
              <a:t>‹#›</a:t>
            </a:fld>
            <a:endParaRPr lang="en-US"/>
          </a:p>
        </p:txBody>
      </p:sp>
    </p:spTree>
    <p:extLst>
      <p:ext uri="{BB962C8B-B14F-4D97-AF65-F5344CB8AC3E}">
        <p14:creationId xmlns:p14="http://schemas.microsoft.com/office/powerpoint/2010/main" val="402451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8B7FF-4B1A-430A-99D0-0FBE8564C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FB08E-45C1-4AC8-A761-E03B5DE1C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46533-F14C-4A53-A27F-F2BB0DE56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A4F8-8BD0-4E50-AFA3-412834CEB9A7}" type="datetimeFigureOut">
              <a:rPr lang="en-US" smtClean="0"/>
              <a:t>2/2/2022</a:t>
            </a:fld>
            <a:endParaRPr lang="en-US"/>
          </a:p>
        </p:txBody>
      </p:sp>
      <p:sp>
        <p:nvSpPr>
          <p:cNvPr id="5" name="Footer Placeholder 4">
            <a:extLst>
              <a:ext uri="{FF2B5EF4-FFF2-40B4-BE49-F238E27FC236}">
                <a16:creationId xmlns:a16="http://schemas.microsoft.com/office/drawing/2014/main" id="{E525B08D-CC60-4C8D-A80B-54FB3BEC0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E8A9C4-33D9-4CFF-852C-9A3F0C88A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5D293-4031-4069-81C4-A0DBBE177AFC}" type="slidenum">
              <a:rPr lang="en-US" smtClean="0"/>
              <a:t>‹#›</a:t>
            </a:fld>
            <a:endParaRPr lang="en-US"/>
          </a:p>
        </p:txBody>
      </p:sp>
    </p:spTree>
    <p:extLst>
      <p:ext uri="{BB962C8B-B14F-4D97-AF65-F5344CB8AC3E}">
        <p14:creationId xmlns:p14="http://schemas.microsoft.com/office/powerpoint/2010/main" val="7601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F82F-6B19-4E2E-BFA8-7EFC462C7964}"/>
              </a:ext>
            </a:extLst>
          </p:cNvPr>
          <p:cNvSpPr>
            <a:spLocks noGrp="1"/>
          </p:cNvSpPr>
          <p:nvPr>
            <p:ph type="ctrTitle"/>
          </p:nvPr>
        </p:nvSpPr>
        <p:spPr/>
        <p:txBody>
          <a:bodyPr/>
          <a:lstStyle/>
          <a:p>
            <a:r>
              <a:rPr lang="en-US" dirty="0"/>
              <a:t>3S03 Tutorial 2</a:t>
            </a:r>
          </a:p>
        </p:txBody>
      </p:sp>
      <p:sp>
        <p:nvSpPr>
          <p:cNvPr id="3" name="Subtitle 2">
            <a:extLst>
              <a:ext uri="{FF2B5EF4-FFF2-40B4-BE49-F238E27FC236}">
                <a16:creationId xmlns:a16="http://schemas.microsoft.com/office/drawing/2014/main" id="{89BCBD6F-E766-4238-A8CC-893C3F014DF6}"/>
              </a:ext>
            </a:extLst>
          </p:cNvPr>
          <p:cNvSpPr>
            <a:spLocks noGrp="1"/>
          </p:cNvSpPr>
          <p:nvPr>
            <p:ph type="subTitle" idx="1"/>
          </p:nvPr>
        </p:nvSpPr>
        <p:spPr/>
        <p:txBody>
          <a:bodyPr/>
          <a:lstStyle/>
          <a:p>
            <a:r>
              <a:rPr lang="en-US" dirty="0"/>
              <a:t>Shazil Arif</a:t>
            </a:r>
          </a:p>
        </p:txBody>
      </p:sp>
    </p:spTree>
    <p:extLst>
      <p:ext uri="{BB962C8B-B14F-4D97-AF65-F5344CB8AC3E}">
        <p14:creationId xmlns:p14="http://schemas.microsoft.com/office/powerpoint/2010/main" val="12251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0493-8EC0-495C-ACA3-13BBE856BEAC}"/>
              </a:ext>
            </a:extLst>
          </p:cNvPr>
          <p:cNvSpPr>
            <a:spLocks noGrp="1"/>
          </p:cNvSpPr>
          <p:nvPr>
            <p:ph type="title"/>
          </p:nvPr>
        </p:nvSpPr>
        <p:spPr/>
        <p:txBody>
          <a:bodyPr/>
          <a:lstStyle/>
          <a:p>
            <a:r>
              <a:rPr lang="en-US" dirty="0"/>
              <a:t>Testing: Controllability and Observability</a:t>
            </a:r>
          </a:p>
        </p:txBody>
      </p:sp>
      <p:sp>
        <p:nvSpPr>
          <p:cNvPr id="3" name="Content Placeholder 2">
            <a:extLst>
              <a:ext uri="{FF2B5EF4-FFF2-40B4-BE49-F238E27FC236}">
                <a16:creationId xmlns:a16="http://schemas.microsoft.com/office/drawing/2014/main" id="{DA0195F0-82C7-4BD9-A6F4-C8452F880EBC}"/>
              </a:ext>
            </a:extLst>
          </p:cNvPr>
          <p:cNvSpPr>
            <a:spLocks noGrp="1"/>
          </p:cNvSpPr>
          <p:nvPr>
            <p:ph idx="1"/>
          </p:nvPr>
        </p:nvSpPr>
        <p:spPr/>
        <p:txBody>
          <a:bodyPr/>
          <a:lstStyle/>
          <a:p>
            <a:r>
              <a:rPr lang="en-US" b="1" dirty="0"/>
              <a:t>Controllability</a:t>
            </a:r>
            <a:r>
              <a:rPr lang="en-US" dirty="0"/>
              <a:t> is the ability to control the inputs to a program, i.e. how easy is it to provided the required inputs for testing?</a:t>
            </a:r>
          </a:p>
          <a:p>
            <a:pPr lvl="1"/>
            <a:r>
              <a:rPr lang="en-US" dirty="0"/>
              <a:t>This can be very difficult, for example:</a:t>
            </a:r>
          </a:p>
          <a:p>
            <a:pPr lvl="1"/>
            <a:r>
              <a:rPr lang="en-US" dirty="0"/>
              <a:t>A web page with a complicated multi step form which can have many possible states, hard to test this as it relies on very specific set of actions… it may be better just to test this manually</a:t>
            </a:r>
          </a:p>
          <a:p>
            <a:pPr lvl="1"/>
            <a:r>
              <a:rPr lang="en-US" dirty="0"/>
              <a:t>A distributed system where you want to test millions of requests/seconds. It’s possible but </a:t>
            </a:r>
            <a:r>
              <a:rPr lang="en-US" b="1" dirty="0"/>
              <a:t>hard</a:t>
            </a:r>
            <a:r>
              <a:rPr lang="en-US" dirty="0"/>
              <a:t>, have to set up test/staging environments, actual hardware infrastructure, 3</a:t>
            </a:r>
            <a:r>
              <a:rPr lang="en-US" baseline="30000" dirty="0"/>
              <a:t>rd</a:t>
            </a:r>
            <a:r>
              <a:rPr lang="en-US" dirty="0"/>
              <a:t> party tools to aid you, all of this has an associated cost </a:t>
            </a:r>
          </a:p>
        </p:txBody>
      </p:sp>
    </p:spTree>
    <p:extLst>
      <p:ext uri="{BB962C8B-B14F-4D97-AF65-F5344CB8AC3E}">
        <p14:creationId xmlns:p14="http://schemas.microsoft.com/office/powerpoint/2010/main" val="194074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0C9-9042-4749-8D50-D00143BDB308}"/>
              </a:ext>
            </a:extLst>
          </p:cNvPr>
          <p:cNvSpPr>
            <a:spLocks noGrp="1"/>
          </p:cNvSpPr>
          <p:nvPr>
            <p:ph type="title"/>
          </p:nvPr>
        </p:nvSpPr>
        <p:spPr/>
        <p:txBody>
          <a:bodyPr/>
          <a:lstStyle/>
          <a:p>
            <a:r>
              <a:rPr lang="en-US" dirty="0"/>
              <a:t>Observability</a:t>
            </a:r>
          </a:p>
        </p:txBody>
      </p:sp>
      <p:sp>
        <p:nvSpPr>
          <p:cNvPr id="3" name="Content Placeholder 2">
            <a:extLst>
              <a:ext uri="{FF2B5EF4-FFF2-40B4-BE49-F238E27FC236}">
                <a16:creationId xmlns:a16="http://schemas.microsoft.com/office/drawing/2014/main" id="{EEBECEDE-5F7F-44F8-82B3-1FD37A11D0A7}"/>
              </a:ext>
            </a:extLst>
          </p:cNvPr>
          <p:cNvSpPr>
            <a:spLocks noGrp="1"/>
          </p:cNvSpPr>
          <p:nvPr>
            <p:ph idx="1"/>
          </p:nvPr>
        </p:nvSpPr>
        <p:spPr>
          <a:xfrm>
            <a:off x="838200" y="1825625"/>
            <a:ext cx="10515600" cy="4667250"/>
          </a:xfrm>
        </p:spPr>
        <p:txBody>
          <a:bodyPr>
            <a:normAutofit lnSpcReduction="10000"/>
          </a:bodyPr>
          <a:lstStyle/>
          <a:p>
            <a:r>
              <a:rPr lang="en-US" b="1" dirty="0"/>
              <a:t>Observability</a:t>
            </a:r>
            <a:r>
              <a:rPr lang="en-US" dirty="0"/>
              <a:t>:</a:t>
            </a:r>
          </a:p>
          <a:p>
            <a:pPr lvl="1"/>
            <a:r>
              <a:rPr lang="en-US" dirty="0"/>
              <a:t>How easy is it to observe the behavior of a program? The ability to examine intermediate outputs and how inputs are processed to get outputs.</a:t>
            </a:r>
          </a:p>
          <a:p>
            <a:pPr lvl="1"/>
            <a:r>
              <a:rPr lang="en-US" dirty="0"/>
              <a:t>Can be very difficult in some cases, for example:</a:t>
            </a:r>
          </a:p>
          <a:p>
            <a:pPr lvl="1"/>
            <a:r>
              <a:rPr lang="en-US" dirty="0"/>
              <a:t>In a distributed system where data flows through different servers and applications</a:t>
            </a:r>
          </a:p>
          <a:p>
            <a:pPr lvl="1"/>
            <a:r>
              <a:rPr lang="en-US" dirty="0"/>
              <a:t>An application with many different classes interacting (I once spent about 25 minutes at my last internship stepping through code and accomplished nothing!)</a:t>
            </a:r>
          </a:p>
          <a:p>
            <a:r>
              <a:rPr lang="en-US" b="1" dirty="0"/>
              <a:t>Tools that help with this:</a:t>
            </a:r>
          </a:p>
          <a:p>
            <a:pPr lvl="1"/>
            <a:r>
              <a:rPr lang="en-US" dirty="0"/>
              <a:t>Breakpoints/Stepping through code and viewing intermediate values of variables</a:t>
            </a:r>
          </a:p>
          <a:p>
            <a:pPr lvl="1"/>
            <a:r>
              <a:rPr lang="en-US" dirty="0"/>
              <a:t>Logging tools (especially in distributed systems)</a:t>
            </a:r>
          </a:p>
          <a:p>
            <a:endParaRPr lang="en-US" dirty="0"/>
          </a:p>
          <a:p>
            <a:pPr marL="457200" lvl="1" indent="0">
              <a:buNone/>
            </a:pPr>
            <a:endParaRPr lang="en-US" dirty="0"/>
          </a:p>
        </p:txBody>
      </p:sp>
    </p:spTree>
    <p:extLst>
      <p:ext uri="{BB962C8B-B14F-4D97-AF65-F5344CB8AC3E}">
        <p14:creationId xmlns:p14="http://schemas.microsoft.com/office/powerpoint/2010/main" val="268942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62EE-DA60-43EF-8BF2-6597F9869894}"/>
              </a:ext>
            </a:extLst>
          </p:cNvPr>
          <p:cNvSpPr>
            <a:spLocks noGrp="1"/>
          </p:cNvSpPr>
          <p:nvPr>
            <p:ph type="title"/>
          </p:nvPr>
        </p:nvSpPr>
        <p:spPr/>
        <p:txBody>
          <a:bodyPr/>
          <a:lstStyle/>
          <a:p>
            <a:r>
              <a:rPr lang="en-US" dirty="0"/>
              <a:t>Somethings to think about</a:t>
            </a:r>
          </a:p>
        </p:txBody>
      </p:sp>
      <p:sp>
        <p:nvSpPr>
          <p:cNvPr id="3" name="Content Placeholder 2">
            <a:extLst>
              <a:ext uri="{FF2B5EF4-FFF2-40B4-BE49-F238E27FC236}">
                <a16:creationId xmlns:a16="http://schemas.microsoft.com/office/drawing/2014/main" id="{B8E311D6-C437-4D4E-8013-CE5875A483CB}"/>
              </a:ext>
            </a:extLst>
          </p:cNvPr>
          <p:cNvSpPr>
            <a:spLocks noGrp="1"/>
          </p:cNvSpPr>
          <p:nvPr>
            <p:ph idx="1"/>
          </p:nvPr>
        </p:nvSpPr>
        <p:spPr/>
        <p:txBody>
          <a:bodyPr/>
          <a:lstStyle/>
          <a:p>
            <a:r>
              <a:rPr lang="en-US" dirty="0"/>
              <a:t>If a program is low in observability, is it also low in controllability?</a:t>
            </a:r>
          </a:p>
          <a:p>
            <a:pPr lvl="1"/>
            <a:r>
              <a:rPr lang="en-US" dirty="0"/>
              <a:t>Always depends but, suppose your using a 3</a:t>
            </a:r>
            <a:r>
              <a:rPr lang="en-US" baseline="30000" dirty="0"/>
              <a:t>rd</a:t>
            </a:r>
            <a:r>
              <a:rPr lang="en-US" dirty="0"/>
              <a:t> party web service (such as Amazon DynamoDB) it  has a well- defined API and it is clear what inputs are required</a:t>
            </a:r>
          </a:p>
          <a:p>
            <a:pPr lvl="1"/>
            <a:r>
              <a:rPr lang="en-US" dirty="0"/>
              <a:t>However, if something doesn’t work the way u expect, it can be difficult to observe why that’s the case as a request will go through many layers, you also don’t have direct access to the implementation</a:t>
            </a:r>
          </a:p>
          <a:p>
            <a:r>
              <a:rPr lang="en-US" dirty="0"/>
              <a:t>How/should you test private methods in a class?</a:t>
            </a:r>
          </a:p>
          <a:p>
            <a:pPr lvl="1"/>
            <a:r>
              <a:rPr lang="en-US" dirty="0"/>
              <a:t>Generally, private methods </a:t>
            </a:r>
            <a:r>
              <a:rPr lang="en-US" b="1" dirty="0"/>
              <a:t>shouldn’t</a:t>
            </a:r>
            <a:r>
              <a:rPr lang="en-US" dirty="0"/>
              <a:t> be tested directly. The public/exposed methods are the only ones intended for use externally, these call the private methods, so testing the public methods </a:t>
            </a:r>
            <a:r>
              <a:rPr lang="en-US" b="1" i="1" dirty="0"/>
              <a:t>indirectly test</a:t>
            </a:r>
            <a:r>
              <a:rPr lang="en-US" dirty="0"/>
              <a:t> the private ones.</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4409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C1D-1A1F-42CA-AB80-55EBEB817315}"/>
              </a:ext>
            </a:extLst>
          </p:cNvPr>
          <p:cNvSpPr>
            <a:spLocks noGrp="1"/>
          </p:cNvSpPr>
          <p:nvPr>
            <p:ph type="title"/>
          </p:nvPr>
        </p:nvSpPr>
        <p:spPr/>
        <p:txBody>
          <a:bodyPr/>
          <a:lstStyle/>
          <a:p>
            <a:r>
              <a:rPr lang="en-US" dirty="0"/>
              <a:t>Testing and OOP: Encapsulation</a:t>
            </a:r>
          </a:p>
        </p:txBody>
      </p:sp>
      <p:sp>
        <p:nvSpPr>
          <p:cNvPr id="3" name="Content Placeholder 2">
            <a:extLst>
              <a:ext uri="{FF2B5EF4-FFF2-40B4-BE49-F238E27FC236}">
                <a16:creationId xmlns:a16="http://schemas.microsoft.com/office/drawing/2014/main" id="{3DD7E991-7A2F-4112-8C06-CCA9859FD77B}"/>
              </a:ext>
            </a:extLst>
          </p:cNvPr>
          <p:cNvSpPr>
            <a:spLocks noGrp="1"/>
          </p:cNvSpPr>
          <p:nvPr>
            <p:ph idx="1"/>
          </p:nvPr>
        </p:nvSpPr>
        <p:spPr/>
        <p:txBody>
          <a:bodyPr/>
          <a:lstStyle/>
          <a:p>
            <a:r>
              <a:rPr lang="en-US" dirty="0"/>
              <a:t>How does Encapsulation affect observability?</a:t>
            </a:r>
          </a:p>
          <a:p>
            <a:pPr lvl="1"/>
            <a:r>
              <a:rPr lang="en-US" dirty="0"/>
              <a:t>Functions and state variables are hidden making it harder to peek into the program and see what is happening. If we want to assert something about an internal state variable, we don’t have access to it. </a:t>
            </a:r>
          </a:p>
          <a:p>
            <a:pPr lvl="1"/>
            <a:r>
              <a:rPr lang="en-US" dirty="0"/>
              <a:t>We could expose it using a method, but we don’t always want that. Is exposing a field just for the sake of testing a good idea? Doesn’t that break encapsulation to an extent?</a:t>
            </a:r>
          </a:p>
        </p:txBody>
      </p:sp>
    </p:spTree>
    <p:extLst>
      <p:ext uri="{BB962C8B-B14F-4D97-AF65-F5344CB8AC3E}">
        <p14:creationId xmlns:p14="http://schemas.microsoft.com/office/powerpoint/2010/main" val="264574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8DF2-AA53-4CC0-B6AD-4605810B5D19}"/>
              </a:ext>
            </a:extLst>
          </p:cNvPr>
          <p:cNvSpPr>
            <a:spLocks noGrp="1"/>
          </p:cNvSpPr>
          <p:nvPr>
            <p:ph type="title"/>
          </p:nvPr>
        </p:nvSpPr>
        <p:spPr/>
        <p:txBody>
          <a:bodyPr/>
          <a:lstStyle/>
          <a:p>
            <a:r>
              <a:rPr lang="en-US" dirty="0"/>
              <a:t>Faults, Errors and Failures</a:t>
            </a:r>
          </a:p>
        </p:txBody>
      </p:sp>
      <p:sp>
        <p:nvSpPr>
          <p:cNvPr id="3" name="Content Placeholder 2">
            <a:extLst>
              <a:ext uri="{FF2B5EF4-FFF2-40B4-BE49-F238E27FC236}">
                <a16:creationId xmlns:a16="http://schemas.microsoft.com/office/drawing/2014/main" id="{B8547B3A-059E-4D20-BAE1-3E18AD8D521A}"/>
              </a:ext>
            </a:extLst>
          </p:cNvPr>
          <p:cNvSpPr>
            <a:spLocks noGrp="1"/>
          </p:cNvSpPr>
          <p:nvPr>
            <p:ph idx="1"/>
          </p:nvPr>
        </p:nvSpPr>
        <p:spPr/>
        <p:txBody>
          <a:bodyPr/>
          <a:lstStyle/>
          <a:p>
            <a:r>
              <a:rPr lang="en-US" dirty="0"/>
              <a:t>Fault: A flaw, usually a </a:t>
            </a:r>
            <a:r>
              <a:rPr lang="en-US" b="1" dirty="0"/>
              <a:t>logical error</a:t>
            </a:r>
            <a:r>
              <a:rPr lang="en-US" dirty="0"/>
              <a:t>. Expected vs actual output is inconsistent (E.g., The wrong variable is updated)</a:t>
            </a:r>
          </a:p>
          <a:p>
            <a:r>
              <a:rPr lang="en-US" dirty="0"/>
              <a:t>Error: A bad state of the program that can lead to a failure (E.g., a database connection string is null)</a:t>
            </a:r>
          </a:p>
          <a:p>
            <a:r>
              <a:rPr lang="en-US" dirty="0"/>
              <a:t>Failure: An </a:t>
            </a:r>
            <a:r>
              <a:rPr lang="en-US" b="1" dirty="0"/>
              <a:t>observable</a:t>
            </a:r>
            <a:r>
              <a:rPr lang="en-US" dirty="0"/>
              <a:t> problem with the program and it can no longer continue running (E.g., </a:t>
            </a:r>
            <a:r>
              <a:rPr lang="en-US" dirty="0" err="1"/>
              <a:t>NullPointerException</a:t>
            </a:r>
            <a:r>
              <a:rPr lang="en-US" dirty="0"/>
              <a:t>) </a:t>
            </a:r>
          </a:p>
        </p:txBody>
      </p:sp>
    </p:spTree>
    <p:extLst>
      <p:ext uri="{BB962C8B-B14F-4D97-AF65-F5344CB8AC3E}">
        <p14:creationId xmlns:p14="http://schemas.microsoft.com/office/powerpoint/2010/main" val="4113554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B2E2FBC627D4DA8C890B076FBBAD9" ma:contentTypeVersion="5" ma:contentTypeDescription="Create a new document." ma:contentTypeScope="" ma:versionID="df24793e6681849253c856ee87e73600">
  <xsd:schema xmlns:xsd="http://www.w3.org/2001/XMLSchema" xmlns:xs="http://www.w3.org/2001/XMLSchema" xmlns:p="http://schemas.microsoft.com/office/2006/metadata/properties" xmlns:ns2="331aa94a-e401-43b8-8219-5591918854cc" targetNamespace="http://schemas.microsoft.com/office/2006/metadata/properties" ma:root="true" ma:fieldsID="a15d5bdb95da8469645e9b4ad98c48af" ns2:_="">
    <xsd:import namespace="331aa94a-e401-43b8-8219-5591918854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aa94a-e401-43b8-8219-5591918854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3FD7A3-73DE-4E58-ACF3-C587D5A153FA}"/>
</file>

<file path=customXml/itemProps2.xml><?xml version="1.0" encoding="utf-8"?>
<ds:datastoreItem xmlns:ds="http://schemas.openxmlformats.org/officeDocument/2006/customXml" ds:itemID="{BFF58291-F5A7-4437-BB01-B607E6499B6D}"/>
</file>

<file path=customXml/itemProps3.xml><?xml version="1.0" encoding="utf-8"?>
<ds:datastoreItem xmlns:ds="http://schemas.openxmlformats.org/officeDocument/2006/customXml" ds:itemID="{DA4CFBE0-CE37-477E-AD96-EC0ACD1AC1FD}"/>
</file>

<file path=docProps/app.xml><?xml version="1.0" encoding="utf-8"?>
<Properties xmlns="http://schemas.openxmlformats.org/officeDocument/2006/extended-properties" xmlns:vt="http://schemas.openxmlformats.org/officeDocument/2006/docPropsVTypes">
  <TotalTime>91</TotalTime>
  <Words>543</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3S03 Tutorial 2</vt:lpstr>
      <vt:lpstr>Testing: Controllability and Observability</vt:lpstr>
      <vt:lpstr>Observability</vt:lpstr>
      <vt:lpstr>Somethings to think about</vt:lpstr>
      <vt:lpstr>Testing and OOP: Encapsulation</vt:lpstr>
      <vt:lpstr>Faults, Errors and Failures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3S03 Tutorial 2</dc:title>
  <dc:creator>Shazil Arif</dc:creator>
  <cp:lastModifiedBy>Shazil Arif</cp:lastModifiedBy>
  <cp:revision>2</cp:revision>
  <dcterms:created xsi:type="dcterms:W3CDTF">2022-02-02T05:09:10Z</dcterms:created>
  <dcterms:modified xsi:type="dcterms:W3CDTF">2022-02-02T20:21:16Z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0x01010010BB2E2FBC627D4DA8C890B076FBBAD9</vt:lpwstr>
  </property>
</Properties>
</file>