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3969-38FE-6E5B-3B9B-716AFA31F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5C0C1C-C720-B95D-4929-093DBC822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6A27D-AC24-6914-CD78-4E941ED64D05}"/>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4F620F89-AF5E-62EB-8A61-EB71DAF13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B533D-B16A-5644-987E-236E8B4305F8}"/>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36659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3A0-9923-C706-83AD-F2658F751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C49F8-78CF-3154-04AA-A1B6F5D0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3CDB1-E50D-9E00-A910-B758680C4CCB}"/>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09120DC6-1783-9F73-E480-0D05AA5C5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555CF-B01F-A8B1-979E-FF136811CB37}"/>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158162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E3C8C-76F7-1CAF-6622-9E15D05E0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15B49A-E41D-6F1D-D722-66FF311AD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5FD3D-D369-86E1-4AC0-CBC7C42C640F}"/>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01AD544E-EFAC-E23C-3A48-DBF16CBF3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DAB86-1142-6C8B-2926-F42983C960F7}"/>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337527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39B6-E575-5B48-6105-B1B781008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42905-5DD2-8B57-6FDF-5A305017D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55292-0119-6B98-9D17-DCF6871C6214}"/>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ADD4C850-5CF5-C3BA-E9CF-2DE21A70F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87571-BBCB-72FC-2054-3712A4A93BD7}"/>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4542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7AA0-4660-FCB1-0994-C7423D21A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DE5463-27E2-67B6-DB53-84DA70003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D12DF-4F2D-2794-DCC9-EADD6D897E67}"/>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1118AE09-E33F-25F2-CE5C-A007AF986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5D8BF-A465-C7C2-F36E-86B313533072}"/>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356229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D185-6A62-629E-A3C5-6673E9F2D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B42FC-BCD2-FD7B-6688-7E55DD3C0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79C6BC-F7CE-74E8-6E9B-81EE3AA0B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CABE4-6AF3-E86F-4D07-9773124AE5BF}"/>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6" name="Footer Placeholder 5">
            <a:extLst>
              <a:ext uri="{FF2B5EF4-FFF2-40B4-BE49-F238E27FC236}">
                <a16:creationId xmlns:a16="http://schemas.microsoft.com/office/drawing/2014/main" id="{5349A5D9-B277-1A55-807F-A246AD923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8352B-23CD-7533-775C-69BD18F44FC5}"/>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8411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1524-CA7F-8EBC-2F6C-00288DFD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B749E4-B2D4-E1A9-1FD4-8F797FF42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D5AC5-EEAD-C206-E46A-BC664A95D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25FA9C-6D5E-42B3-3FB0-654B92FA1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4B395-0824-5B6E-956A-9E7666870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D3DF6-345A-A82E-9D26-A1CFE599025B}"/>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8" name="Footer Placeholder 7">
            <a:extLst>
              <a:ext uri="{FF2B5EF4-FFF2-40B4-BE49-F238E27FC236}">
                <a16:creationId xmlns:a16="http://schemas.microsoft.com/office/drawing/2014/main" id="{352C97FD-FF28-CA6E-B9A9-271B37D47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B92727-FCB2-CE5C-6EF0-0FD247E38976}"/>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425435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D17E-41B8-27DC-D167-8553C5C6A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763167-177A-FC2A-8B9F-6812E6B0D7C7}"/>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4" name="Footer Placeholder 3">
            <a:extLst>
              <a:ext uri="{FF2B5EF4-FFF2-40B4-BE49-F238E27FC236}">
                <a16:creationId xmlns:a16="http://schemas.microsoft.com/office/drawing/2014/main" id="{3C9F0B66-A90B-A49E-84E8-8E66DC9A3C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BBD976-6C4F-EC7F-BE29-CC1B24DD85FF}"/>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179368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31374-7294-B6C1-41F4-0242AF3951D6}"/>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3" name="Footer Placeholder 2">
            <a:extLst>
              <a:ext uri="{FF2B5EF4-FFF2-40B4-BE49-F238E27FC236}">
                <a16:creationId xmlns:a16="http://schemas.microsoft.com/office/drawing/2014/main" id="{F986F38C-ADA0-0848-4A8C-669A893EE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BB70B1-451A-A3F8-6DC6-63BA826B0022}"/>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257340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4760-FCC9-4F5C-2433-A3B46B623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744092-FD90-6C12-5EBF-9E7BA18A2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AFEEB-A3BC-3805-E82C-DD0453264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44308-60CF-DEC7-D059-1338F88B9AB3}"/>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6" name="Footer Placeholder 5">
            <a:extLst>
              <a:ext uri="{FF2B5EF4-FFF2-40B4-BE49-F238E27FC236}">
                <a16:creationId xmlns:a16="http://schemas.microsoft.com/office/drawing/2014/main" id="{EDA7A798-9108-1046-D50E-2634B91C2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AFE22-E8B9-7E3C-47A9-22293CD263A3}"/>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378093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B18A-57EE-B999-5388-231D919F0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DCC49-D138-AC63-79AF-A3F949EF5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5AD11-510C-EB86-3C29-51F35578C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1EBD2-836A-8E16-0803-DA39992F0655}"/>
              </a:ext>
            </a:extLst>
          </p:cNvPr>
          <p:cNvSpPr>
            <a:spLocks noGrp="1"/>
          </p:cNvSpPr>
          <p:nvPr>
            <p:ph type="dt" sz="half" idx="10"/>
          </p:nvPr>
        </p:nvSpPr>
        <p:spPr/>
        <p:txBody>
          <a:bodyPr/>
          <a:lstStyle/>
          <a:p>
            <a:fld id="{D8EA4404-E609-4E7E-BE98-134E281E1D9D}" type="datetimeFigureOut">
              <a:rPr lang="en-US" smtClean="0"/>
              <a:t>20-Jun-23</a:t>
            </a:fld>
            <a:endParaRPr lang="en-US"/>
          </a:p>
        </p:txBody>
      </p:sp>
      <p:sp>
        <p:nvSpPr>
          <p:cNvPr id="6" name="Footer Placeholder 5">
            <a:extLst>
              <a:ext uri="{FF2B5EF4-FFF2-40B4-BE49-F238E27FC236}">
                <a16:creationId xmlns:a16="http://schemas.microsoft.com/office/drawing/2014/main" id="{75646D82-EE84-DC65-10CE-4C178144E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32F36-48D1-2E76-11A7-8A9D1AD95D3C}"/>
              </a:ext>
            </a:extLst>
          </p:cNvPr>
          <p:cNvSpPr>
            <a:spLocks noGrp="1"/>
          </p:cNvSpPr>
          <p:nvPr>
            <p:ph type="sldNum" sz="quarter" idx="12"/>
          </p:nvPr>
        </p:nvSpPr>
        <p:spPr/>
        <p:txBody>
          <a:bodyPr/>
          <a:lstStyle/>
          <a:p>
            <a:fld id="{6E056A08-29CD-40BF-8CE0-C3E1EDA21F14}" type="slidenum">
              <a:rPr lang="en-US" smtClean="0"/>
              <a:t>‹#›</a:t>
            </a:fld>
            <a:endParaRPr lang="en-US"/>
          </a:p>
        </p:txBody>
      </p:sp>
    </p:spTree>
    <p:extLst>
      <p:ext uri="{BB962C8B-B14F-4D97-AF65-F5344CB8AC3E}">
        <p14:creationId xmlns:p14="http://schemas.microsoft.com/office/powerpoint/2010/main" val="199722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FD370-5129-62F6-A4E1-75B80B1EC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47FA97-A06D-B5D3-E8CC-B785D78C8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A3261-643D-82B1-2AE1-922ECC48C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A4404-E609-4E7E-BE98-134E281E1D9D}" type="datetimeFigureOut">
              <a:rPr lang="en-US" smtClean="0"/>
              <a:t>20-Jun-23</a:t>
            </a:fld>
            <a:endParaRPr lang="en-US"/>
          </a:p>
        </p:txBody>
      </p:sp>
      <p:sp>
        <p:nvSpPr>
          <p:cNvPr id="5" name="Footer Placeholder 4">
            <a:extLst>
              <a:ext uri="{FF2B5EF4-FFF2-40B4-BE49-F238E27FC236}">
                <a16:creationId xmlns:a16="http://schemas.microsoft.com/office/drawing/2014/main" id="{62EA792D-37B0-7426-44C5-2F190385B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B0188D-20D6-5B5D-74F4-B06B12DA8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56A08-29CD-40BF-8CE0-C3E1EDA21F14}" type="slidenum">
              <a:rPr lang="en-US" smtClean="0"/>
              <a:t>‹#›</a:t>
            </a:fld>
            <a:endParaRPr lang="en-US"/>
          </a:p>
        </p:txBody>
      </p:sp>
    </p:spTree>
    <p:extLst>
      <p:ext uri="{BB962C8B-B14F-4D97-AF65-F5344CB8AC3E}">
        <p14:creationId xmlns:p14="http://schemas.microsoft.com/office/powerpoint/2010/main" val="296180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574EB-D8D9-A29D-937A-400CFBCB8156}"/>
              </a:ext>
            </a:extLst>
          </p:cNvPr>
          <p:cNvSpPr>
            <a:spLocks noGrp="1"/>
          </p:cNvSpPr>
          <p:nvPr>
            <p:ph idx="1"/>
          </p:nvPr>
        </p:nvSpPr>
        <p:spPr>
          <a:xfrm>
            <a:off x="4617075" y="920839"/>
            <a:ext cx="7013620" cy="5743978"/>
          </a:xfrm>
        </p:spPr>
        <p:txBody>
          <a:bodyPr>
            <a:normAutofit/>
          </a:bodyPr>
          <a:lstStyle/>
          <a:p>
            <a:pPr>
              <a:buFont typeface="+mj-lt"/>
              <a:buAutoNum type="arabicPeriod"/>
            </a:pPr>
            <a:r>
              <a:rPr lang="en-US" sz="1200" dirty="0"/>
              <a:t>Input Audio Stream</a:t>
            </a:r>
          </a:p>
          <a:p>
            <a:pPr lvl="1"/>
            <a:r>
              <a:rPr lang="en-US" sz="1100" dirty="0"/>
              <a:t>The system takes in a continuous input audio stream, which can be obtained from a microphone or an audio input device.</a:t>
            </a:r>
          </a:p>
          <a:p>
            <a:pPr>
              <a:buFont typeface="+mj-lt"/>
              <a:buAutoNum type="arabicPeriod"/>
            </a:pPr>
            <a:r>
              <a:rPr lang="en-US" sz="1200" dirty="0"/>
              <a:t>Audio Preprocessing</a:t>
            </a:r>
          </a:p>
          <a:p>
            <a:pPr lvl="1"/>
            <a:r>
              <a:rPr lang="en-US" sz="1100" dirty="0"/>
              <a:t>The audio stream is preprocessed using a Voice Activity Detection algorithm (VAD) to identify speech segments within the stream.</a:t>
            </a:r>
          </a:p>
          <a:p>
            <a:pPr lvl="1"/>
            <a:r>
              <a:rPr lang="en-US" sz="1100" dirty="0"/>
              <a:t>VAD separates speech from non-speech regions, allowing the system to focus on relevant audio data.</a:t>
            </a:r>
          </a:p>
          <a:p>
            <a:pPr>
              <a:buFont typeface="+mj-lt"/>
              <a:buAutoNum type="arabicPeriod"/>
            </a:pPr>
            <a:r>
              <a:rPr lang="en-US" sz="1200" dirty="0"/>
              <a:t>Feature Extraction</a:t>
            </a:r>
          </a:p>
          <a:p>
            <a:pPr lvl="1"/>
            <a:r>
              <a:rPr lang="en-US" sz="1100" dirty="0"/>
              <a:t>The VAD output provides boundaries for speech segments.</a:t>
            </a:r>
          </a:p>
          <a:p>
            <a:pPr lvl="1"/>
            <a:r>
              <a:rPr lang="en-US" sz="1100" dirty="0"/>
              <a:t>For each speech segment, the system extracts audio features, such as acoustic features and </a:t>
            </a:r>
            <a:r>
              <a:rPr lang="en-US" sz="1100" dirty="0" err="1"/>
              <a:t>mel</a:t>
            </a:r>
            <a:r>
              <a:rPr lang="en-US" sz="1100" dirty="0"/>
              <a:t> spectrogram, to capture relevant information within a 500ms window of audio data.</a:t>
            </a:r>
          </a:p>
          <a:p>
            <a:pPr lvl="1"/>
            <a:r>
              <a:rPr lang="en-US" sz="1100" dirty="0"/>
              <a:t>These features characterize the acoustic properties and spectral content of the speech segment.</a:t>
            </a:r>
          </a:p>
          <a:p>
            <a:pPr>
              <a:buFont typeface="+mj-lt"/>
              <a:buAutoNum type="arabicPeriod"/>
            </a:pPr>
            <a:r>
              <a:rPr lang="en-US" sz="1200" dirty="0"/>
              <a:t>Multi-Task Disfluent Model</a:t>
            </a:r>
          </a:p>
          <a:p>
            <a:pPr lvl="1"/>
            <a:r>
              <a:rPr lang="en-US" sz="1100" dirty="0"/>
              <a:t>The extracted audio features from the 500ms window, along with the contextual embedding from the previous speech segment, are passed into a multi-task deep learning model.</a:t>
            </a:r>
          </a:p>
          <a:p>
            <a:pPr lvl="1"/>
            <a:r>
              <a:rPr lang="en-US" sz="1100" dirty="0"/>
              <a:t>The model combines the feature inputs and contextual embedding to perform disfluency type classification and predict the expected time for the end of speech.</a:t>
            </a:r>
            <a:endParaRPr lang="en-US" sz="800" dirty="0"/>
          </a:p>
          <a:p>
            <a:pPr>
              <a:buFont typeface="+mj-lt"/>
              <a:buAutoNum type="arabicPeriod"/>
            </a:pPr>
            <a:r>
              <a:rPr lang="en-US" sz="1200" dirty="0"/>
              <a:t>Save Current Audio's Embedding</a:t>
            </a:r>
          </a:p>
          <a:p>
            <a:pPr lvl="1"/>
            <a:r>
              <a:rPr lang="en-US" sz="1100" dirty="0"/>
              <a:t>After processing each speech segment, the system saves the embedding generated by the multi-task disfluent model for the current segment.</a:t>
            </a:r>
          </a:p>
          <a:p>
            <a:pPr lvl="1"/>
            <a:r>
              <a:rPr lang="en-US" sz="1100" dirty="0"/>
              <a:t>This embedding will be used as the contextual embedding for the next iteration, allowing the model to capture temporal dependencies and context between consecutive speech segments.</a:t>
            </a:r>
          </a:p>
          <a:p>
            <a:pPr>
              <a:buFont typeface="+mj-lt"/>
              <a:buAutoNum type="arabicPeriod"/>
            </a:pPr>
            <a:r>
              <a:rPr lang="en-US" sz="1200" dirty="0"/>
              <a:t>Disfluency Type and Expected Time Prediction:</a:t>
            </a:r>
          </a:p>
          <a:p>
            <a:pPr lvl="1"/>
            <a:r>
              <a:rPr lang="en-US" sz="1100" dirty="0"/>
              <a:t>The multi-task disfluent model predicts the disfluency type of the current speech segment, providing information about the specific type of disfluency present.</a:t>
            </a:r>
          </a:p>
          <a:p>
            <a:pPr lvl="1"/>
            <a:r>
              <a:rPr lang="en-US" sz="1100" dirty="0"/>
              <a:t>Simultaneously, the model predicts the expected time for the end of the speech segment, indicating when the current speech segment is likely to conclude.</a:t>
            </a:r>
          </a:p>
        </p:txBody>
      </p:sp>
      <p:sp>
        <p:nvSpPr>
          <p:cNvPr id="2" name="TextBox 1">
            <a:extLst>
              <a:ext uri="{FF2B5EF4-FFF2-40B4-BE49-F238E27FC236}">
                <a16:creationId xmlns:a16="http://schemas.microsoft.com/office/drawing/2014/main" id="{BF282387-A0BB-C58B-3320-EE8DF587344F}"/>
              </a:ext>
            </a:extLst>
          </p:cNvPr>
          <p:cNvSpPr txBox="1"/>
          <p:nvPr/>
        </p:nvSpPr>
        <p:spPr>
          <a:xfrm>
            <a:off x="2002665" y="334851"/>
            <a:ext cx="5782614" cy="369332"/>
          </a:xfrm>
          <a:prstGeom prst="rect">
            <a:avLst/>
          </a:prstGeom>
          <a:noFill/>
        </p:spPr>
        <p:txBody>
          <a:bodyPr wrap="square" rtlCol="0">
            <a:spAutoFit/>
          </a:bodyPr>
          <a:lstStyle/>
          <a:p>
            <a:r>
              <a:rPr lang="en-US" dirty="0"/>
              <a:t>High Level Architecture</a:t>
            </a:r>
          </a:p>
        </p:txBody>
      </p:sp>
    </p:spTree>
    <p:extLst>
      <p:ext uri="{BB962C8B-B14F-4D97-AF65-F5344CB8AC3E}">
        <p14:creationId xmlns:p14="http://schemas.microsoft.com/office/powerpoint/2010/main" val="235536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574EB-D8D9-A29D-937A-400CFBCB8156}"/>
              </a:ext>
            </a:extLst>
          </p:cNvPr>
          <p:cNvSpPr>
            <a:spLocks noGrp="1"/>
          </p:cNvSpPr>
          <p:nvPr>
            <p:ph idx="1"/>
          </p:nvPr>
        </p:nvSpPr>
        <p:spPr>
          <a:xfrm>
            <a:off x="4024647" y="1693571"/>
            <a:ext cx="7567411" cy="4547786"/>
          </a:xfrm>
        </p:spPr>
        <p:txBody>
          <a:bodyPr>
            <a:normAutofit/>
          </a:bodyPr>
          <a:lstStyle/>
          <a:p>
            <a:r>
              <a:rPr lang="en-US" sz="1200" dirty="0"/>
              <a:t>The acoustic features, </a:t>
            </a:r>
            <a:r>
              <a:rPr lang="en-US" sz="1200" dirty="0" err="1"/>
              <a:t>mel</a:t>
            </a:r>
            <a:r>
              <a:rPr lang="en-US" sz="1200" dirty="0"/>
              <a:t> spectrogram, and embedding of the previous speech input collectively provide valuable information for disfluency classification, as they capture various aspects of the speech signal, including prosody, spectral characteristics, and contextual dependencies.</a:t>
            </a:r>
          </a:p>
          <a:p>
            <a:r>
              <a:rPr lang="en-US" sz="1200" dirty="0"/>
              <a:t>The model's architecture incorporates shared layers that extract relevant features from the acoustic features and </a:t>
            </a:r>
            <a:r>
              <a:rPr lang="en-US" sz="1200" dirty="0" err="1"/>
              <a:t>mel</a:t>
            </a:r>
            <a:r>
              <a:rPr lang="en-US" sz="1200" dirty="0"/>
              <a:t> spectrogram inputs to capture the underlying patterns in the speech signal, facilitating accurate disfluency type classification.</a:t>
            </a:r>
          </a:p>
          <a:p>
            <a:r>
              <a:rPr lang="en-US" sz="1200" dirty="0"/>
              <a:t>Task-specific layers or branches are added on top of the shared layers to specifically address the disfluency classification task. These layers are designed to map the learned representations to the different disfluency categories.</a:t>
            </a:r>
          </a:p>
          <a:p>
            <a:r>
              <a:rPr lang="en-US" sz="1200" dirty="0"/>
              <a:t>The model is trained using appropriate loss functions for disfluency classification, such as categorical cross-entropy, which measures the dissimilarity between predicted and ground truth disfluency labels.</a:t>
            </a:r>
          </a:p>
          <a:p>
            <a:r>
              <a:rPr lang="en-US" sz="1200" dirty="0"/>
              <a:t>The expected end of speech time prediction is achieved by incorporating the acoustic features, </a:t>
            </a:r>
            <a:r>
              <a:rPr lang="en-US" sz="1200" dirty="0" err="1"/>
              <a:t>mel</a:t>
            </a:r>
            <a:r>
              <a:rPr lang="en-US" sz="1200" dirty="0"/>
              <a:t> spectrogram, and contextual information from the previous speech segment to estimate when the current speech segment is likely to end.</a:t>
            </a:r>
          </a:p>
          <a:p>
            <a:r>
              <a:rPr lang="en-US" sz="1200" dirty="0"/>
              <a:t>The model is trained using appropriate regression loss functions, such as mean squared error (MSE), to ensure accurate prediction of the expected end of speech time.</a:t>
            </a:r>
          </a:p>
          <a:p>
            <a:r>
              <a:rPr lang="en-US" sz="1200" dirty="0"/>
              <a:t>Along with categorical and MSE loss, the model is also trained using a latency factor that teaches the model to wait for few more audio frames before predicting the disfluency type.</a:t>
            </a:r>
          </a:p>
          <a:p>
            <a:r>
              <a:rPr lang="en-US" sz="1200" dirty="0"/>
              <a:t>By jointly training the model on both disfluency classification and expected end of speech time prediction, it learns to leverage the relationships between these tasks and benefits from shared representations, leading to improved performance in both tasks.</a:t>
            </a:r>
          </a:p>
        </p:txBody>
      </p:sp>
    </p:spTree>
    <p:extLst>
      <p:ext uri="{BB962C8B-B14F-4D97-AF65-F5344CB8AC3E}">
        <p14:creationId xmlns:p14="http://schemas.microsoft.com/office/powerpoint/2010/main" val="6437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574EB-D8D9-A29D-937A-400CFBCB8156}"/>
              </a:ext>
            </a:extLst>
          </p:cNvPr>
          <p:cNvSpPr>
            <a:spLocks noGrp="1"/>
          </p:cNvSpPr>
          <p:nvPr>
            <p:ph idx="1"/>
          </p:nvPr>
        </p:nvSpPr>
        <p:spPr>
          <a:xfrm>
            <a:off x="463641" y="270456"/>
            <a:ext cx="11096221" cy="6061053"/>
          </a:xfrm>
        </p:spPr>
        <p:txBody>
          <a:bodyPr>
            <a:normAutofit lnSpcReduction="10000"/>
          </a:bodyPr>
          <a:lstStyle/>
          <a:p>
            <a:pPr marL="0" indent="0">
              <a:buNone/>
            </a:pPr>
            <a:r>
              <a:rPr lang="en-US" sz="1200" b="1" dirty="0"/>
              <a:t>Model Architecture</a:t>
            </a:r>
          </a:p>
          <a:p>
            <a:r>
              <a:rPr lang="en-US" sz="1200" dirty="0"/>
              <a:t>Input Layer:</a:t>
            </a:r>
          </a:p>
          <a:p>
            <a:pPr lvl="1"/>
            <a:r>
              <a:rPr lang="en-US" sz="1200" dirty="0"/>
              <a:t>The model has three inputs: acoustic features, </a:t>
            </a:r>
            <a:r>
              <a:rPr lang="en-US" sz="1200" dirty="0" err="1"/>
              <a:t>mel</a:t>
            </a:r>
            <a:r>
              <a:rPr lang="en-US" sz="1200" dirty="0"/>
              <a:t> spectrogram, and embedding of the previous speech input.</a:t>
            </a:r>
          </a:p>
          <a:p>
            <a:r>
              <a:rPr lang="en-US" sz="1200" dirty="0"/>
              <a:t>Feature Extraction Layers:</a:t>
            </a:r>
          </a:p>
          <a:p>
            <a:pPr lvl="1"/>
            <a:r>
              <a:rPr lang="en-US" sz="1100" dirty="0"/>
              <a:t>The acoustic features and </a:t>
            </a:r>
            <a:r>
              <a:rPr lang="en-US" sz="1100" dirty="0" err="1"/>
              <a:t>mel</a:t>
            </a:r>
            <a:r>
              <a:rPr lang="en-US" sz="1100" dirty="0"/>
              <a:t> spectrogram inputs are passed through a feature extraction layer that utilizes the Conv block from the </a:t>
            </a:r>
            <a:r>
              <a:rPr lang="en-US" sz="1100" dirty="0" err="1"/>
              <a:t>MobileNet</a:t>
            </a:r>
            <a:r>
              <a:rPr lang="en-US" sz="1100" dirty="0"/>
              <a:t> architecture.</a:t>
            </a:r>
          </a:p>
          <a:p>
            <a:pPr lvl="1"/>
            <a:r>
              <a:rPr lang="en-US" sz="1100" dirty="0"/>
              <a:t>The Conv block consists of </a:t>
            </a:r>
            <a:r>
              <a:rPr lang="en-US" sz="1100" dirty="0" err="1"/>
              <a:t>depthwise</a:t>
            </a:r>
            <a:r>
              <a:rPr lang="en-US" sz="1100" dirty="0"/>
              <a:t> separable convolutions, followed by batch normalization and </a:t>
            </a:r>
            <a:r>
              <a:rPr lang="en-US" sz="1100" dirty="0" err="1"/>
              <a:t>ReLU</a:t>
            </a:r>
            <a:r>
              <a:rPr lang="en-US" sz="1100" dirty="0"/>
              <a:t> activation, providing efficient feature extraction while reducing computational complexity.</a:t>
            </a:r>
          </a:p>
          <a:p>
            <a:pPr lvl="1"/>
            <a:r>
              <a:rPr lang="en-US" sz="1100" dirty="0"/>
              <a:t>Three Conv blocks are stacked to capture hierarchical representations of the input audio.</a:t>
            </a:r>
          </a:p>
          <a:p>
            <a:r>
              <a:rPr lang="en-US" sz="1200" dirty="0"/>
              <a:t>Efficient Channel Attention:</a:t>
            </a:r>
          </a:p>
          <a:p>
            <a:pPr lvl="1"/>
            <a:r>
              <a:rPr lang="en-US" sz="1100" dirty="0"/>
              <a:t>After each Conv block, an efficient channel attention mechanism is applied to enhance the learned features.</a:t>
            </a:r>
          </a:p>
          <a:p>
            <a:pPr lvl="1"/>
            <a:r>
              <a:rPr lang="en-US" sz="1100" dirty="0"/>
              <a:t>The efficient channel attention mechanism selectively emphasizes informative channels and suppresses less relevant ones, improving the model's discriminative power.</a:t>
            </a:r>
          </a:p>
          <a:p>
            <a:pPr lvl="1"/>
            <a:r>
              <a:rPr lang="en-US" sz="1100" dirty="0"/>
              <a:t>It achieves this by employing squeeze-and-excitation operations that capture channel-wise dependencies.</a:t>
            </a:r>
          </a:p>
          <a:p>
            <a:r>
              <a:rPr lang="en-US" sz="1200" dirty="0"/>
              <a:t>Contextual Encoding Layer:</a:t>
            </a:r>
          </a:p>
          <a:p>
            <a:pPr lvl="1"/>
            <a:r>
              <a:rPr lang="en-US" sz="1100" dirty="0"/>
              <a:t>The embedding of the previous speech input is encoded using an two dense layers, capturing contextual information from the preceding speech segment.</a:t>
            </a:r>
          </a:p>
          <a:p>
            <a:pPr lvl="1"/>
            <a:r>
              <a:rPr lang="en-US" sz="1100" dirty="0"/>
              <a:t>This layer incorporates temporal dependencies and produces a meaningful representation of the previous speech segment.</a:t>
            </a:r>
          </a:p>
          <a:p>
            <a:r>
              <a:rPr lang="en-US" sz="1200" dirty="0"/>
              <a:t>Fusion Layer:</a:t>
            </a:r>
          </a:p>
          <a:p>
            <a:pPr lvl="1"/>
            <a:r>
              <a:rPr lang="en-US" sz="1100" dirty="0"/>
              <a:t>The outputs from the feature extraction layers and the contextual encoding layer are fused together.</a:t>
            </a:r>
          </a:p>
          <a:p>
            <a:pPr lvl="1"/>
            <a:r>
              <a:rPr lang="en-US" sz="1100" dirty="0"/>
              <a:t>Fusion is performed </a:t>
            </a:r>
            <a:r>
              <a:rPr lang="en-US" sz="1100"/>
              <a:t>through concatenation to </a:t>
            </a:r>
            <a:r>
              <a:rPr lang="en-US" sz="1100" dirty="0"/>
              <a:t>effectively combine the information from the three input sources.</a:t>
            </a:r>
          </a:p>
          <a:p>
            <a:r>
              <a:rPr lang="en-US" sz="1200" dirty="0"/>
              <a:t>Disfluency Type Classification Branch:</a:t>
            </a:r>
          </a:p>
          <a:p>
            <a:pPr lvl="1"/>
            <a:r>
              <a:rPr lang="en-US" sz="1100" dirty="0"/>
              <a:t>On top of the fusion layer, specific layers or branches are added for disfluency type classification.</a:t>
            </a:r>
          </a:p>
          <a:p>
            <a:pPr lvl="1"/>
            <a:r>
              <a:rPr lang="en-US" sz="1100" dirty="0"/>
              <a:t>These layers capture high-level features and patterns relevant to identifying different types of speech disfluencies.</a:t>
            </a:r>
          </a:p>
          <a:p>
            <a:pPr lvl="1"/>
            <a:r>
              <a:rPr lang="en-US" sz="1100" dirty="0"/>
              <a:t>Activation functions like </a:t>
            </a:r>
            <a:r>
              <a:rPr lang="en-US" sz="1100" dirty="0" err="1"/>
              <a:t>softmax</a:t>
            </a:r>
            <a:r>
              <a:rPr lang="en-US" sz="1100" dirty="0"/>
              <a:t> are applied to obtain probability distributions over the possible disfluency types.</a:t>
            </a:r>
          </a:p>
          <a:p>
            <a:r>
              <a:rPr lang="en-US" sz="1200" dirty="0"/>
              <a:t>Expected End of Speech Time Prediction Branch:</a:t>
            </a:r>
          </a:p>
          <a:p>
            <a:pPr lvl="1"/>
            <a:r>
              <a:rPr lang="en-US" sz="1100" dirty="0"/>
              <a:t>Another set of layers or branches is added on top of the fusion layer to predict the expected end of speech time.</a:t>
            </a:r>
          </a:p>
          <a:p>
            <a:pPr lvl="1"/>
            <a:r>
              <a:rPr lang="en-US" sz="1100" dirty="0"/>
              <a:t>These layers leverage the fused representation to estimate when the current speech segment is likely to end.</a:t>
            </a:r>
          </a:p>
          <a:p>
            <a:pPr lvl="1"/>
            <a:r>
              <a:rPr lang="en-US" sz="1100" dirty="0"/>
              <a:t>Activation functions like linear or sigmoid can be used to produce the predicted time values.</a:t>
            </a:r>
          </a:p>
        </p:txBody>
      </p:sp>
    </p:spTree>
    <p:extLst>
      <p:ext uri="{BB962C8B-B14F-4D97-AF65-F5344CB8AC3E}">
        <p14:creationId xmlns:p14="http://schemas.microsoft.com/office/powerpoint/2010/main" val="421383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574EB-D8D9-A29D-937A-400CFBCB8156}"/>
              </a:ext>
            </a:extLst>
          </p:cNvPr>
          <p:cNvSpPr>
            <a:spLocks noGrp="1"/>
          </p:cNvSpPr>
          <p:nvPr>
            <p:ph idx="1"/>
          </p:nvPr>
        </p:nvSpPr>
        <p:spPr>
          <a:xfrm>
            <a:off x="4146997" y="212501"/>
            <a:ext cx="7445062" cy="6028856"/>
          </a:xfrm>
        </p:spPr>
        <p:txBody>
          <a:bodyPr>
            <a:normAutofit/>
          </a:bodyPr>
          <a:lstStyle/>
          <a:p>
            <a:pPr marL="0" indent="0">
              <a:buNone/>
            </a:pPr>
            <a:r>
              <a:rPr lang="en-US" sz="1200" b="1" dirty="0"/>
              <a:t>Loss Function</a:t>
            </a:r>
          </a:p>
          <a:p>
            <a:r>
              <a:rPr lang="en-US" sz="1200" dirty="0"/>
              <a:t>The model uses multiple loss functions to train the different branches.</a:t>
            </a:r>
          </a:p>
          <a:p>
            <a:endParaRPr lang="en-US" sz="1200" dirty="0"/>
          </a:p>
          <a:p>
            <a:r>
              <a:rPr lang="en-US" sz="1200" dirty="0"/>
              <a:t>Categorical cross-entropy loss is applied to optimize the disfluency type classification task.</a:t>
            </a:r>
          </a:p>
          <a:p>
            <a:r>
              <a:rPr lang="en-US" sz="1200" dirty="0"/>
              <a:t>Categorical cross-entropy is a widely used loss function for classification tasks. It measures the dissimilarity between predicted class probabilities and true class labels.</a:t>
            </a:r>
          </a:p>
          <a:p>
            <a:r>
              <a:rPr lang="en-US" sz="1200" dirty="0"/>
              <a:t>Equation: Loss = -∑(</a:t>
            </a:r>
            <a:r>
              <a:rPr lang="en-US" sz="1200" dirty="0" err="1"/>
              <a:t>y_true</a:t>
            </a:r>
            <a:r>
              <a:rPr lang="en-US" sz="1200" dirty="0"/>
              <a:t> * log(</a:t>
            </a:r>
            <a:r>
              <a:rPr lang="en-US" sz="1200" dirty="0" err="1"/>
              <a:t>y_pred</a:t>
            </a:r>
            <a:r>
              <a:rPr lang="en-US" sz="1200" dirty="0"/>
              <a:t>))</a:t>
            </a:r>
          </a:p>
          <a:p>
            <a:r>
              <a:rPr lang="en-US" sz="1200" dirty="0"/>
              <a:t>Description:</a:t>
            </a:r>
          </a:p>
          <a:p>
            <a:pPr lvl="1"/>
            <a:r>
              <a:rPr lang="en-US" sz="1100" dirty="0" err="1"/>
              <a:t>y_true</a:t>
            </a:r>
            <a:r>
              <a:rPr lang="en-US" sz="1100" dirty="0"/>
              <a:t> represents the true class labels (one-hot encoded).</a:t>
            </a:r>
          </a:p>
          <a:p>
            <a:pPr lvl="1"/>
            <a:r>
              <a:rPr lang="en-US" sz="1100" dirty="0" err="1"/>
              <a:t>y_pred</a:t>
            </a:r>
            <a:r>
              <a:rPr lang="en-US" sz="1100" dirty="0"/>
              <a:t> represents the predicted class probabilities.</a:t>
            </a:r>
          </a:p>
          <a:p>
            <a:pPr lvl="1"/>
            <a:r>
              <a:rPr lang="en-US" sz="1100" dirty="0"/>
              <a:t>The loss is calculated by summing over all classes and taking the negative logarithm of the predicted probability for the true class.</a:t>
            </a:r>
          </a:p>
          <a:p>
            <a:endParaRPr lang="en-US" sz="1500" dirty="0"/>
          </a:p>
          <a:p>
            <a:r>
              <a:rPr lang="en-US" sz="1200" dirty="0"/>
              <a:t>Mean squared error (MSE) loss is employed to train the expected end of speech time prediction task.</a:t>
            </a:r>
          </a:p>
          <a:p>
            <a:r>
              <a:rPr lang="en-US" sz="1200" dirty="0"/>
              <a:t>Mean squared error is a common loss function for regression tasks. It measures the average squared difference between predicted values and true values.</a:t>
            </a:r>
          </a:p>
          <a:p>
            <a:r>
              <a:rPr lang="en-US" sz="1200" dirty="0"/>
              <a:t>Equation: Loss = ∑((</a:t>
            </a:r>
            <a:r>
              <a:rPr lang="en-US" sz="1200" dirty="0" err="1"/>
              <a:t>y_true</a:t>
            </a:r>
            <a:r>
              <a:rPr lang="en-US" sz="1200" dirty="0"/>
              <a:t> - </a:t>
            </a:r>
            <a:r>
              <a:rPr lang="en-US" sz="1200" dirty="0" err="1"/>
              <a:t>y_pred</a:t>
            </a:r>
            <a:r>
              <a:rPr lang="en-US" sz="1200" dirty="0"/>
              <a:t>)^2) / N</a:t>
            </a:r>
          </a:p>
          <a:p>
            <a:r>
              <a:rPr lang="en-US" sz="1200" dirty="0"/>
              <a:t>Description:</a:t>
            </a:r>
          </a:p>
          <a:p>
            <a:pPr lvl="1"/>
            <a:r>
              <a:rPr lang="en-US" sz="1100" dirty="0" err="1"/>
              <a:t>y_true</a:t>
            </a:r>
            <a:r>
              <a:rPr lang="en-US" sz="1100" dirty="0"/>
              <a:t> represents the true values.</a:t>
            </a:r>
          </a:p>
          <a:p>
            <a:pPr lvl="1"/>
            <a:r>
              <a:rPr lang="en-US" sz="1100" dirty="0" err="1"/>
              <a:t>y_pred</a:t>
            </a:r>
            <a:r>
              <a:rPr lang="en-US" sz="1100" dirty="0"/>
              <a:t> represents the predicted values.</a:t>
            </a:r>
          </a:p>
          <a:p>
            <a:pPr lvl="1"/>
            <a:r>
              <a:rPr lang="en-US" sz="1100" dirty="0"/>
              <a:t>N represents the number of samples.</a:t>
            </a:r>
          </a:p>
          <a:p>
            <a:pPr lvl="1"/>
            <a:r>
              <a:rPr lang="en-US" sz="1100" dirty="0"/>
              <a:t>The loss is calculated by summing the squared differences between predicted and true values, and then dividing by the number of samples.</a:t>
            </a:r>
          </a:p>
        </p:txBody>
      </p:sp>
    </p:spTree>
    <p:extLst>
      <p:ext uri="{BB962C8B-B14F-4D97-AF65-F5344CB8AC3E}">
        <p14:creationId xmlns:p14="http://schemas.microsoft.com/office/powerpoint/2010/main" val="355439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574EB-D8D9-A29D-937A-400CFBCB8156}"/>
              </a:ext>
            </a:extLst>
          </p:cNvPr>
          <p:cNvSpPr>
            <a:spLocks noGrp="1"/>
          </p:cNvSpPr>
          <p:nvPr>
            <p:ph idx="1"/>
          </p:nvPr>
        </p:nvSpPr>
        <p:spPr>
          <a:xfrm>
            <a:off x="4146997" y="212501"/>
            <a:ext cx="7445062" cy="6028856"/>
          </a:xfrm>
        </p:spPr>
        <p:txBody>
          <a:bodyPr>
            <a:normAutofit/>
          </a:bodyPr>
          <a:lstStyle/>
          <a:p>
            <a:pPr marL="0" indent="0">
              <a:buNone/>
            </a:pPr>
            <a:r>
              <a:rPr lang="en-US" sz="1200" b="1" dirty="0"/>
              <a:t>Loss Function</a:t>
            </a:r>
          </a:p>
          <a:p>
            <a:r>
              <a:rPr lang="en-US" sz="1200" dirty="0"/>
              <a:t>The latency loss function is incorporated to encourage the model to delay disfluency type predictions slightly.</a:t>
            </a:r>
          </a:p>
          <a:p>
            <a:r>
              <a:rPr lang="en-US" sz="1200" dirty="0"/>
              <a:t>Latency loss decreases exponentially as the predicted time (</a:t>
            </a:r>
            <a:r>
              <a:rPr lang="en-US" sz="1200" dirty="0" err="1"/>
              <a:t>t_pred</a:t>
            </a:r>
            <a:r>
              <a:rPr lang="en-US" sz="1200" dirty="0"/>
              <a:t>) approaches the true time (t).</a:t>
            </a:r>
          </a:p>
          <a:p>
            <a:r>
              <a:rPr lang="en-US" sz="1200" dirty="0"/>
              <a:t>Equation: </a:t>
            </a:r>
            <a:r>
              <a:rPr lang="en-US" sz="1200" dirty="0" err="1"/>
              <a:t>L_latency</a:t>
            </a:r>
            <a:r>
              <a:rPr lang="en-US" sz="1200" dirty="0"/>
              <a:t> = λ * e^(-α * |</a:t>
            </a:r>
            <a:r>
              <a:rPr lang="en-US" sz="1200" dirty="0" err="1"/>
              <a:t>t_pred</a:t>
            </a:r>
            <a:r>
              <a:rPr lang="en-US" sz="1200" dirty="0"/>
              <a:t> - t|)</a:t>
            </a:r>
          </a:p>
          <a:p>
            <a:r>
              <a:rPr lang="en-US" sz="1200" dirty="0"/>
              <a:t>Description:</a:t>
            </a:r>
          </a:p>
          <a:p>
            <a:pPr lvl="1"/>
            <a:r>
              <a:rPr lang="en-US" sz="1100" dirty="0"/>
              <a:t>λ is a hyperparameter controlling the strength of the latency loss.</a:t>
            </a:r>
          </a:p>
          <a:p>
            <a:pPr lvl="1"/>
            <a:r>
              <a:rPr lang="en-US" sz="1100" dirty="0"/>
              <a:t>α controls the rate of decay</a:t>
            </a:r>
          </a:p>
          <a:p>
            <a:pPr lvl="1"/>
            <a:r>
              <a:rPr lang="en-US" sz="1100" dirty="0"/>
              <a:t>t represents the true time when the prediction should be made.</a:t>
            </a:r>
          </a:p>
          <a:p>
            <a:pPr lvl="1"/>
            <a:r>
              <a:rPr lang="en-US" sz="1100" dirty="0" err="1"/>
              <a:t>t_pred</a:t>
            </a:r>
            <a:r>
              <a:rPr lang="en-US" sz="1100" dirty="0"/>
              <a:t> represents the predicted time for the prediction.</a:t>
            </a:r>
          </a:p>
          <a:p>
            <a:pPr lvl="1"/>
            <a:r>
              <a:rPr lang="en-US" sz="1100" dirty="0"/>
              <a:t>Here, both the exponential function and absolute difference in the exponentials are differentiable, allowing for gradient-based optimization.</a:t>
            </a:r>
          </a:p>
          <a:p>
            <a:endParaRPr lang="en-US" sz="1600" dirty="0"/>
          </a:p>
          <a:p>
            <a:r>
              <a:rPr lang="en-US" sz="1200" dirty="0"/>
              <a:t>Joint Loss Function</a:t>
            </a:r>
          </a:p>
          <a:p>
            <a:r>
              <a:rPr lang="en-US" sz="1200" dirty="0"/>
              <a:t>In multi-task learning scenarios, a joint loss function is used to optimize multiple tasks simultaneously.</a:t>
            </a:r>
          </a:p>
          <a:p>
            <a:r>
              <a:rPr lang="en-US" sz="1200" dirty="0"/>
              <a:t>Equation: Loss = </a:t>
            </a:r>
            <a:r>
              <a:rPr lang="en-US" sz="1200" dirty="0" err="1"/>
              <a:t>Loss_classification</a:t>
            </a:r>
            <a:r>
              <a:rPr lang="en-US" sz="1200" dirty="0"/>
              <a:t> + </a:t>
            </a:r>
            <a:r>
              <a:rPr lang="en-US" sz="1200" dirty="0" err="1"/>
              <a:t>Loss_regression</a:t>
            </a:r>
            <a:r>
              <a:rPr lang="en-US" sz="1200" dirty="0"/>
              <a:t> + α * </a:t>
            </a:r>
            <a:r>
              <a:rPr lang="en-US" sz="1200" dirty="0" err="1"/>
              <a:t>L_latency</a:t>
            </a:r>
            <a:endParaRPr lang="en-US" sz="1200" dirty="0"/>
          </a:p>
          <a:p>
            <a:r>
              <a:rPr lang="en-US" sz="1200" dirty="0"/>
              <a:t>Description:</a:t>
            </a:r>
          </a:p>
          <a:p>
            <a:pPr lvl="1"/>
            <a:r>
              <a:rPr lang="en-US" sz="1100" dirty="0" err="1"/>
              <a:t>Loss_classification</a:t>
            </a:r>
            <a:r>
              <a:rPr lang="en-US" sz="1100" dirty="0"/>
              <a:t> represents the loss function for the classification task.</a:t>
            </a:r>
          </a:p>
          <a:p>
            <a:pPr lvl="1"/>
            <a:r>
              <a:rPr lang="en-US" sz="1100" dirty="0" err="1"/>
              <a:t>Loss_regression</a:t>
            </a:r>
            <a:r>
              <a:rPr lang="en-US" sz="1100" dirty="0"/>
              <a:t> represents the loss function for the regression task.</a:t>
            </a:r>
          </a:p>
          <a:p>
            <a:pPr lvl="1"/>
            <a:r>
              <a:rPr lang="en-US" sz="1100" dirty="0" err="1"/>
              <a:t>L_latency</a:t>
            </a:r>
            <a:r>
              <a:rPr lang="en-US" sz="1100" dirty="0"/>
              <a:t> represents the latency loss function encouraging delayed predictions.</a:t>
            </a:r>
          </a:p>
          <a:p>
            <a:pPr lvl="1"/>
            <a:r>
              <a:rPr lang="en-US" sz="1100" dirty="0"/>
              <a:t>α is a hyperparameter controlling the weight given to the latency loss relative to the other losses.</a:t>
            </a:r>
          </a:p>
          <a:p>
            <a:pPr lvl="1"/>
            <a:r>
              <a:rPr lang="en-US" sz="1100" dirty="0"/>
              <a:t>The overall loss is calculated as a combination of the individual loss components, with the hyperparameter α controlling their relative contributions.</a:t>
            </a:r>
          </a:p>
        </p:txBody>
      </p:sp>
    </p:spTree>
    <p:extLst>
      <p:ext uri="{BB962C8B-B14F-4D97-AF65-F5344CB8AC3E}">
        <p14:creationId xmlns:p14="http://schemas.microsoft.com/office/powerpoint/2010/main" val="156144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1387</Words>
  <Application>Microsoft Office PowerPoint</Application>
  <PresentationFormat>Widescreen</PresentationFormat>
  <Paragraphs>91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Chowdhury</dc:creator>
  <cp:lastModifiedBy>Sudip Chowdhury</cp:lastModifiedBy>
  <cp:revision>3</cp:revision>
  <dcterms:created xsi:type="dcterms:W3CDTF">2023-06-20T14:28:27Z</dcterms:created>
  <dcterms:modified xsi:type="dcterms:W3CDTF">2023-06-20T16:40:22Z</dcterms:modified>
</cp:coreProperties>
</file>