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4"/>
    <p:restoredTop sz="84041" autoAdjust="0"/>
  </p:normalViewPr>
  <p:slideViewPr>
    <p:cSldViewPr snapToGrid="0">
      <p:cViewPr varScale="1">
        <p:scale>
          <a:sx n="92" d="100"/>
          <a:sy n="92" d="100"/>
        </p:scale>
        <p:origin x="7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2BA9F-4334-45EB-9365-E56AB43A7EE9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9CA30-5A5E-49DD-87F3-80EBDCFD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0F9B-280C-4F63-B261-BDF4D7F4B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89BA4-1000-4C92-ADFF-207F10034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F60E-BA9B-44E7-8A11-FAE1367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A6E9-A59B-41E5-B937-AE0989A7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CB94-96C5-4F19-99FB-1331ACE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D9B0-DF59-4AF2-B985-91B9FEB7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10177-DD6E-4BD5-9B29-017F6720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FE51-0849-4507-A235-6F5009D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0BBD-20F5-4D56-B7A2-2DD903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6BA9A-4354-4E9A-909F-F8F27E3A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6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ACEFF-95B1-4B79-8E44-E6A29EF39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091E1-9985-4B1A-BDBE-B5FF1364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3843-BBA8-4FB0-B8E6-33F92EDA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3531-9D15-436D-9A6F-D1C1DCCA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C4F0-D14F-4CC3-B00F-90F46A53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EBC0-F113-4E68-8957-549FA2B2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5672-F548-4A3E-BC62-DE1BA336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2220-6CE3-44C9-8BF9-25FFA239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9916-D1C3-4747-879C-B1F855DD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D32B-29DB-4679-80E8-BED4696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0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F79E-55AE-43C6-969B-6033415F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ABD8-0D8F-4617-9A02-8D20D01B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4884-1986-4D26-B094-1B671BD3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C393-BB1E-4CA5-BBC7-F6D00C4D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0A0CA-609B-4CA8-80FB-E4446B73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1A60-4A12-484F-ACB7-FAEFCDAE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3FB6-20E3-47F2-ADAF-327A5DB9B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0B2FA-C903-47EF-B368-4B50C0AC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30960-8D3F-4B3D-BAE0-FB697653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110F4-1A73-419E-ACBD-554BD7D3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AA517-F920-4E3A-BB9D-EF3110D1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25D5-19F6-4FD8-A30C-F8C69B81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2114-D77A-4357-8ED2-8A756E0FA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784D2-0D7A-41BD-9007-995C13F0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5FC67-7820-47BA-982F-A4F3CCA22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E9E64-1758-4435-A837-EDCC0808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50328-764F-4964-9046-DD17EEC1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CACAB-D346-40DF-B247-EF5077EA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EF60E-86C7-4D57-821B-10EC5180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3C09-F3AB-4B0A-AF4D-F3BF7A32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F7E04-C1E1-4002-B393-FB23CFBC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E6406-5D77-44A0-AD50-9652B863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6266-CF6A-46E6-9DEB-14A7256F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9EA06-2E0B-4F75-86E1-151FB847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E8D07-C981-4826-B267-C35427D9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2B7E7-1436-4496-9A98-DB53647B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1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9314-9AE7-4A3A-BF68-9EDC6DE6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ADA9-D308-4395-B424-DD2C4157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6002A-8C96-47F3-892D-1083F993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28CF-6E88-4C11-9E77-890FEF78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B2DF-D1B4-46F9-BFB1-50091DD7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1469-BA34-4C71-BD61-C971EB1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7B8E-F634-48AC-A90E-D6BDBABE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782FE-B2CF-4ED4-9370-A98AB0675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09158-488C-46B9-9D0D-272116F08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0E3CC-AF9A-4995-AF1D-15691AFF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15167-D9CA-4760-A116-CC497B89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DD9E-28AF-4249-B733-25DB1F8C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2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62370-3C7D-4060-B70E-717271EF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751A-D79B-4170-A80F-45FC20FE6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3C98-BD08-45C2-87EA-1AF6E35C0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61E1-A1BC-4B1D-B3A5-1AFD0901BF8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ACD0-70FD-4494-8ED1-53FAA8685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B4C1-4B00-455F-8C8D-6DEBDB240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4B59-CF45-4FB7-8B9D-E64A47B7F5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A9722-BB04-4DF2-8D6A-DA45DA8CC0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05" y="36603"/>
            <a:ext cx="941568" cy="9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3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he-ai-hierarchy-of-needs-18f111fcc00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hub/en/datasets-car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7957-7341-4E2C-9B42-93AB6ADA9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Set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3CE24-00BA-4EC4-AE15-80885AE99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2621 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56959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Provides a high-level summary of the dataset characteristics.</a:t>
            </a:r>
          </a:p>
          <a:p>
            <a:endParaRPr dirty="0"/>
          </a:p>
          <a:p>
            <a:r>
              <a:rPr dirty="0"/>
              <a:t>Key fields:</a:t>
            </a:r>
          </a:p>
          <a:p>
            <a:pPr lvl="1"/>
            <a:r>
              <a:rPr dirty="0"/>
              <a:t>Storage Size</a:t>
            </a:r>
          </a:p>
          <a:p>
            <a:pPr lvl="1"/>
            <a:r>
              <a:rPr dirty="0"/>
              <a:t>Number of Rows</a:t>
            </a:r>
          </a:p>
          <a:p>
            <a:pPr lvl="1"/>
            <a:r>
              <a:rPr dirty="0"/>
              <a:t>Number of Features</a:t>
            </a:r>
          </a:p>
          <a:p>
            <a:pPr lvl="1"/>
            <a:r>
              <a:rPr dirty="0"/>
              <a:t>Data Format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D1313F-A7A5-720A-A3CF-DCD6D1BF1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02" y="2611945"/>
            <a:ext cx="6238098" cy="38809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Numerical Features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Summarizes key statistics for numerical variables.</a:t>
            </a:r>
          </a:p>
          <a:p>
            <a:endParaRPr dirty="0"/>
          </a:p>
          <a:p>
            <a:r>
              <a:rPr dirty="0"/>
              <a:t>Metrics:</a:t>
            </a:r>
          </a:p>
          <a:p>
            <a:pPr lvl="1"/>
            <a:r>
              <a:rPr dirty="0"/>
              <a:t>Count</a:t>
            </a:r>
          </a:p>
          <a:p>
            <a:pPr lvl="1"/>
            <a:r>
              <a:rPr dirty="0"/>
              <a:t>Mean</a:t>
            </a:r>
          </a:p>
          <a:p>
            <a:pPr lvl="1"/>
            <a:r>
              <a:rPr dirty="0"/>
              <a:t>Standard Deviation</a:t>
            </a:r>
          </a:p>
          <a:p>
            <a:pPr lvl="1"/>
            <a:r>
              <a:rPr dirty="0"/>
              <a:t>Min/Max values</a:t>
            </a:r>
          </a:p>
          <a:p>
            <a:pPr lvl="1"/>
            <a:r>
              <a:rPr dirty="0"/>
              <a:t>Quartiles (25%, 50%, 75%)</a:t>
            </a:r>
          </a:p>
        </p:txBody>
      </p:sp>
      <p:pic>
        <p:nvPicPr>
          <p:cNvPr id="5" name="Picture 4" descr="A screenshot of a report&#10;&#10;AI-generated content may be incorrect.">
            <a:extLst>
              <a:ext uri="{FF2B5EF4-FFF2-40B4-BE49-F238E27FC236}">
                <a16:creationId xmlns:a16="http://schemas.microsoft.com/office/drawing/2014/main" id="{D29F6A51-8307-753D-0CA8-8379F215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29" y="2471013"/>
            <a:ext cx="6180498" cy="40852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Categorical Features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Summarizes key statistics for categorical variables.</a:t>
            </a:r>
          </a:p>
          <a:p>
            <a:endParaRPr dirty="0"/>
          </a:p>
          <a:p>
            <a:r>
              <a:rPr dirty="0"/>
              <a:t>Metrics:</a:t>
            </a:r>
          </a:p>
          <a:p>
            <a:pPr lvl="1"/>
            <a:r>
              <a:rPr dirty="0"/>
              <a:t>Unique Values</a:t>
            </a:r>
          </a:p>
          <a:p>
            <a:pPr lvl="1"/>
            <a:r>
              <a:rPr dirty="0"/>
              <a:t>Most Common Value</a:t>
            </a:r>
          </a:p>
        </p:txBody>
      </p:sp>
      <p:pic>
        <p:nvPicPr>
          <p:cNvPr id="5" name="Picture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16EED84C-C00C-6174-9FB4-B38F7644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57" y="2420639"/>
            <a:ext cx="5987143" cy="43943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Field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Documents each feature in the dataset.</a:t>
            </a:r>
          </a:p>
          <a:p>
            <a:endParaRPr/>
          </a:p>
          <a:p>
            <a:r>
              <a:t>Includes:</a:t>
            </a:r>
          </a:p>
          <a:p>
            <a:r>
              <a:t>- Feature Name</a:t>
            </a:r>
          </a:p>
          <a:p>
            <a:r>
              <a:t>- Data Type</a:t>
            </a:r>
          </a:p>
          <a:p>
            <a:r>
              <a:t>- Statistical Type</a:t>
            </a:r>
          </a:p>
          <a:p>
            <a:r>
              <a:t>- Description</a:t>
            </a:r>
          </a:p>
        </p:txBody>
      </p:sp>
      <p:pic>
        <p:nvPicPr>
          <p:cNvPr id="5" name="Picture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11FDF400-4D19-2308-44AC-5C4727C69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78" y="2531157"/>
            <a:ext cx="5446057" cy="40709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Provides representative dataset examples.</a:t>
            </a:r>
          </a:p>
          <a:p>
            <a:endParaRPr dirty="0"/>
          </a:p>
          <a:p>
            <a:r>
              <a:rPr dirty="0"/>
              <a:t>Why?</a:t>
            </a:r>
          </a:p>
          <a:p>
            <a:pPr lvl="1"/>
            <a:r>
              <a:rPr dirty="0"/>
              <a:t>Helps users understand typical and edge-case data points</a:t>
            </a:r>
          </a:p>
          <a:p>
            <a:pPr lvl="1"/>
            <a:r>
              <a:t>Aids </a:t>
            </a:r>
            <a:r>
              <a:rPr dirty="0"/>
              <a:t>in debugging and model development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Visualizes dataset characteristics.</a:t>
            </a:r>
          </a:p>
          <a:p>
            <a:endParaRPr lang="en-US" dirty="0"/>
          </a:p>
          <a:p>
            <a:r>
              <a:rPr lang="en-US" dirty="0"/>
              <a:t>Common visualizations:</a:t>
            </a:r>
          </a:p>
          <a:p>
            <a:pPr lvl="1"/>
            <a:r>
              <a:rPr lang="en-US" dirty="0"/>
              <a:t>Scatter plot matrices for numerical features</a:t>
            </a:r>
          </a:p>
          <a:p>
            <a:pPr lvl="1"/>
            <a:r>
              <a:rPr lang="en-US" dirty="0"/>
              <a:t>Bar graphs for categorical features</a:t>
            </a:r>
          </a:p>
          <a:p>
            <a:pPr lvl="1"/>
            <a:r>
              <a:rPr lang="en-US" dirty="0"/>
              <a:t>Principal Component Analysis (PCA) plots</a:t>
            </a:r>
          </a:p>
        </p:txBody>
      </p:sp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E420D7D1-3D49-0271-E0D5-5819DE05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006" y="365125"/>
            <a:ext cx="3268165" cy="259819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8F4AA78B-4EBB-A663-86EC-FF24EF21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40" y="3242881"/>
            <a:ext cx="3917262" cy="306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tput image">
            <a:extLst>
              <a:ext uri="{FF2B5EF4-FFF2-40B4-BE49-F238E27FC236}">
                <a16:creationId xmlns:a16="http://schemas.microsoft.com/office/drawing/2014/main" id="{73BAC9B6-ACE7-49DC-6ACB-2488763D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461" y="4642528"/>
            <a:ext cx="2805752" cy="22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Notable Feature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Records any transformations applied to features.</a:t>
            </a:r>
          </a:p>
          <a:p>
            <a:endParaRPr dirty="0"/>
          </a:p>
          <a:p>
            <a:r>
              <a:rPr dirty="0"/>
              <a:t>Examples:</a:t>
            </a:r>
          </a:p>
          <a:p>
            <a:pPr lvl="1"/>
            <a:r>
              <a:rPr dirty="0"/>
              <a:t>Feature scaling </a:t>
            </a:r>
            <a:endParaRPr lang="en-US" dirty="0"/>
          </a:p>
          <a:p>
            <a:pPr lvl="1"/>
            <a:r>
              <a:rPr dirty="0"/>
              <a:t>Feature engineering</a:t>
            </a:r>
          </a:p>
          <a:p>
            <a:endParaRPr dirty="0"/>
          </a:p>
          <a:p>
            <a:r>
              <a:rPr dirty="0"/>
              <a:t>Why it matters:</a:t>
            </a:r>
          </a:p>
          <a:p>
            <a:pPr lvl="1"/>
            <a:r>
              <a:rPr dirty="0"/>
              <a:t>Ensures reproducibility</a:t>
            </a:r>
          </a:p>
          <a:p>
            <a:pPr lvl="1"/>
            <a:r>
              <a:rPr dirty="0"/>
              <a:t>Facilitates model </a:t>
            </a:r>
            <a:br>
              <a:rPr lang="en-US" dirty="0"/>
            </a:br>
            <a:r>
              <a:rPr dirty="0"/>
              <a:t>application on future data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29CE07-73C4-1D9A-8697-F0DAF994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03" y="2967191"/>
            <a:ext cx="6722314" cy="31398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Captures additional considerations and dataset nuances.</a:t>
            </a:r>
          </a:p>
          <a:p>
            <a:endParaRPr dirty="0"/>
          </a:p>
          <a:p>
            <a:r>
              <a:rPr dirty="0"/>
              <a:t>Examples:</a:t>
            </a:r>
          </a:p>
          <a:p>
            <a:pPr lvl="1"/>
            <a:r>
              <a:rPr dirty="0"/>
              <a:t>Limitations of the data</a:t>
            </a:r>
          </a:p>
          <a:p>
            <a:pPr lvl="1"/>
            <a:r>
              <a:rPr dirty="0"/>
              <a:t>Special handling requirements</a:t>
            </a:r>
          </a:p>
          <a:p>
            <a:pPr lvl="1"/>
            <a:r>
              <a:rPr dirty="0"/>
              <a:t>Observations during </a:t>
            </a:r>
            <a:br>
              <a:rPr lang="en-US" dirty="0"/>
            </a:br>
            <a:r>
              <a:rPr dirty="0"/>
              <a:t>data exploration</a:t>
            </a:r>
          </a:p>
        </p:txBody>
      </p:sp>
      <p:pic>
        <p:nvPicPr>
          <p:cNvPr id="5" name="Picture 4" descr="A screenshot of a white paper&#10;&#10;AI-generated content may be incorrect.">
            <a:extLst>
              <a:ext uri="{FF2B5EF4-FFF2-40B4-BE49-F238E27FC236}">
                <a16:creationId xmlns:a16="http://schemas.microsoft.com/office/drawing/2014/main" id="{8327CC1D-1A0D-2024-D367-C04D4668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80" y="2583090"/>
            <a:ext cx="6368816" cy="39097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370D44-39F6-4F50-ACD2-BA308866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18" y="0"/>
            <a:ext cx="10698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7CE1B4-2393-420C-ADD6-0E3031B5C860}"/>
              </a:ext>
            </a:extLst>
          </p:cNvPr>
          <p:cNvSpPr txBox="1"/>
          <p:nvPr/>
        </p:nvSpPr>
        <p:spPr>
          <a:xfrm>
            <a:off x="281719" y="6442075"/>
            <a:ext cx="629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https://hackernoon.com/the-ai-hierarchy-of-needs-18f111fcc007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528A-54C9-94D1-FA91-F845A00E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133D-53C1-7A2C-60CD-1E747531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the process of visually and statistically exploring your dataset to understand its structure, patterns, and any underlying relationships. It's the detective work of data science.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Build familiarity with the data</a:t>
            </a:r>
          </a:p>
          <a:p>
            <a:pPr lvl="1"/>
            <a:r>
              <a:rPr lang="en-US" dirty="0"/>
              <a:t>Identify relationships between features and response</a:t>
            </a:r>
          </a:p>
          <a:p>
            <a:pPr lvl="1"/>
            <a:r>
              <a:rPr lang="en-US" dirty="0"/>
              <a:t>Understand what data might be missing, incomplete, or “wrong”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5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AA88-237F-E3BF-A710-7A7D87E1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9D27-B4DD-60DE-F825-8B28030C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Uncover Patterns</a:t>
            </a:r>
          </a:p>
          <a:p>
            <a:pPr lvl="1"/>
            <a:r>
              <a:rPr lang="en-US" dirty="0"/>
              <a:t>Identify Outliers</a:t>
            </a:r>
          </a:p>
          <a:p>
            <a:pPr lvl="1"/>
            <a:r>
              <a:rPr lang="en-US" dirty="0"/>
              <a:t>Understand Distributions</a:t>
            </a:r>
          </a:p>
          <a:p>
            <a:pPr lvl="1"/>
            <a:r>
              <a:rPr lang="en-US" dirty="0"/>
              <a:t>Feature Selection and Opportunities for Feature Engineering</a:t>
            </a:r>
          </a:p>
          <a:p>
            <a:pPr lvl="1"/>
            <a:r>
              <a:rPr lang="en-US" dirty="0"/>
              <a:t>Assumption Checking</a:t>
            </a:r>
          </a:p>
          <a:p>
            <a:pPr lvl="1"/>
            <a:r>
              <a:rPr lang="en-US" dirty="0"/>
              <a:t>Summarize 1000’s of Observations Visually</a:t>
            </a:r>
          </a:p>
        </p:txBody>
      </p:sp>
    </p:spTree>
    <p:extLst>
      <p:ext uri="{BB962C8B-B14F-4D97-AF65-F5344CB8AC3E}">
        <p14:creationId xmlns:p14="http://schemas.microsoft.com/office/powerpoint/2010/main" val="26910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8CCE-0F53-CD06-1717-43C2868F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DACF-F181-B45E-710B-EEC86240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Adapted from </a:t>
            </a:r>
            <a:r>
              <a:rPr lang="en-US" dirty="0">
                <a:hlinkClick r:id="rId2"/>
              </a:rPr>
              <a:t>hugging face</a:t>
            </a:r>
            <a:endParaRPr lang="en-US" dirty="0"/>
          </a:p>
          <a:p>
            <a:pPr lvl="1"/>
            <a:r>
              <a:rPr lang="en-US" dirty="0"/>
              <a:t>Each dataset may be documented by a </a:t>
            </a:r>
            <a:r>
              <a:rPr lang="en-US" dirty="0" err="1"/>
              <a:t>readme.md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Concise documents designed to describe and track data sets</a:t>
            </a:r>
          </a:p>
          <a:p>
            <a:endParaRPr lang="en-US" dirty="0"/>
          </a:p>
          <a:p>
            <a:r>
              <a:rPr lang="en-US" dirty="0"/>
              <a:t>Provides a comprehensive snapshot of the datasets</a:t>
            </a:r>
          </a:p>
          <a:p>
            <a:pPr lvl="1"/>
            <a:r>
              <a:rPr lang="en-US" dirty="0"/>
              <a:t>Origin</a:t>
            </a:r>
          </a:p>
          <a:p>
            <a:pPr lvl="1"/>
            <a:r>
              <a:rPr lang="en-US" dirty="0"/>
              <a:t>Collection methods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Statistical Insights</a:t>
            </a:r>
          </a:p>
        </p:txBody>
      </p:sp>
    </p:spTree>
    <p:extLst>
      <p:ext uri="{BB962C8B-B14F-4D97-AF65-F5344CB8AC3E}">
        <p14:creationId xmlns:p14="http://schemas.microsoft.com/office/powerpoint/2010/main" val="292181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D2CB-4077-496F-BD9B-AAE17570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5EC7-5DF7-28D7-910E-4A507891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them? </a:t>
            </a:r>
          </a:p>
          <a:p>
            <a:pPr lvl="1"/>
            <a:r>
              <a:rPr lang="en-US" dirty="0"/>
              <a:t>In the pursuit of data science, clarity about your data is as vital as the data itself. Data Set Cards serve as a compass, guiding you through the intricacies of your dataset.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Describes the dataset and its purpose.</a:t>
            </a:r>
          </a:p>
          <a:p>
            <a:endParaRPr dirty="0"/>
          </a:p>
          <a:p>
            <a:r>
              <a:rPr dirty="0"/>
              <a:t>Key fields:</a:t>
            </a:r>
          </a:p>
          <a:p>
            <a:pPr lvl="1"/>
            <a:r>
              <a:rPr dirty="0"/>
              <a:t>Name</a:t>
            </a:r>
          </a:p>
          <a:p>
            <a:pPr lvl="1"/>
            <a:r>
              <a:rPr dirty="0"/>
              <a:t>Curation Date</a:t>
            </a:r>
          </a:p>
          <a:p>
            <a:pPr lvl="1"/>
            <a:r>
              <a:rPr dirty="0"/>
              <a:t>Sensitivity Level</a:t>
            </a:r>
          </a:p>
          <a:p>
            <a:pPr lvl="1"/>
            <a:r>
              <a:rPr dirty="0"/>
              <a:t>Summary</a:t>
            </a:r>
          </a:p>
          <a:p>
            <a:pPr lvl="1"/>
            <a:r>
              <a:rPr dirty="0"/>
              <a:t>Source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BACC1F-DA24-C687-9018-C1DD7C57A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91" y="2443402"/>
            <a:ext cx="5903913" cy="42804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Card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16243" cy="4351338"/>
          </a:xfrm>
        </p:spPr>
        <p:txBody>
          <a:bodyPr/>
          <a:lstStyle/>
          <a:p>
            <a:r>
              <a:rPr dirty="0"/>
              <a:t>Documents the contributors who created the dataset card.</a:t>
            </a:r>
          </a:p>
          <a:p>
            <a:endParaRPr dirty="0"/>
          </a:p>
          <a:p>
            <a:r>
              <a:rPr dirty="0"/>
              <a:t>Why it matters:</a:t>
            </a:r>
          </a:p>
          <a:p>
            <a:pPr lvl="1"/>
            <a:r>
              <a:rPr dirty="0"/>
              <a:t>Tracks authorship </a:t>
            </a:r>
            <a:br>
              <a:rPr lang="en-US" dirty="0"/>
            </a:br>
            <a:r>
              <a:rPr dirty="0"/>
              <a:t>and accountability</a:t>
            </a:r>
          </a:p>
          <a:p>
            <a:pPr lvl="1"/>
            <a:r>
              <a:rPr dirty="0"/>
              <a:t>Enables collaboration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D6B1F7-9EB7-5155-BA79-082A04E2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94" y="3403470"/>
            <a:ext cx="6741387" cy="25520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Known Sensitive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Highlights potentially sensitive attributes in the dataset.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Risk Reduction:</a:t>
            </a:r>
          </a:p>
          <a:p>
            <a:pPr lvl="1"/>
            <a:r>
              <a:rPr dirty="0"/>
              <a:t>Anonymization</a:t>
            </a:r>
          </a:p>
          <a:p>
            <a:pPr lvl="1"/>
            <a:r>
              <a:rPr dirty="0"/>
              <a:t>Aggregation</a:t>
            </a:r>
          </a:p>
        </p:txBody>
      </p:sp>
      <p:pic>
        <p:nvPicPr>
          <p:cNvPr id="5" name="Picture 4" descr="A white and black text on a white background&#10;&#10;AI-generated content may be incorrect.">
            <a:extLst>
              <a:ext uri="{FF2B5EF4-FFF2-40B4-BE49-F238E27FC236}">
                <a16:creationId xmlns:a16="http://schemas.microsoft.com/office/drawing/2014/main" id="{41AF5A57-255A-AC96-2FEB-F43776B3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81" y="2573167"/>
            <a:ext cx="6871668" cy="40835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432</Words>
  <Application>Microsoft Macintosh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Set Cards</vt:lpstr>
      <vt:lpstr>PowerPoint Presentation</vt:lpstr>
      <vt:lpstr>Exploratory Data Analysis</vt:lpstr>
      <vt:lpstr>EDA</vt:lpstr>
      <vt:lpstr>Data Cards</vt:lpstr>
      <vt:lpstr>Importance of Data Cards</vt:lpstr>
      <vt:lpstr>Summary Information</vt:lpstr>
      <vt:lpstr>Card Authors</vt:lpstr>
      <vt:lpstr>Known Sensitive Features</vt:lpstr>
      <vt:lpstr>Data Overview</vt:lpstr>
      <vt:lpstr>Numerical Features Summary</vt:lpstr>
      <vt:lpstr>Categorical Features Summary</vt:lpstr>
      <vt:lpstr>Field Information</vt:lpstr>
      <vt:lpstr>Example Entry</vt:lpstr>
      <vt:lpstr>Exploratory Charts</vt:lpstr>
      <vt:lpstr>Notable Feature Processing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2300 Computational Science</dc:title>
  <dc:creator>Riley, Dr. Derek</dc:creator>
  <cp:lastModifiedBy>Bukowy, John</cp:lastModifiedBy>
  <cp:revision>44</cp:revision>
  <cp:lastPrinted>2022-03-10T14:35:04Z</cp:lastPrinted>
  <dcterms:created xsi:type="dcterms:W3CDTF">2019-03-08T21:52:44Z</dcterms:created>
  <dcterms:modified xsi:type="dcterms:W3CDTF">2025-03-03T00:57:40Z</dcterms:modified>
</cp:coreProperties>
</file>