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76" r:id="rId6"/>
    <p:sldId id="277" r:id="rId7"/>
    <p:sldId id="274" r:id="rId8"/>
    <p:sldId id="275" r:id="rId9"/>
    <p:sldId id="272" r:id="rId10"/>
    <p:sldId id="273" r:id="rId11"/>
    <p:sldId id="259" r:id="rId12"/>
    <p:sldId id="270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</c:v>
                </c:pt>
                <c:pt idx="1">
                  <c:v>637</c:v>
                </c:pt>
                <c:pt idx="2">
                  <c:v>1245</c:v>
                </c:pt>
                <c:pt idx="3">
                  <c:v>2559</c:v>
                </c:pt>
                <c:pt idx="4">
                  <c:v>3818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1A8-95F9-9CA99C2C3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</c:v>
                </c:pt>
                <c:pt idx="1">
                  <c:v>214</c:v>
                </c:pt>
                <c:pt idx="2">
                  <c:v>242</c:v>
                </c:pt>
                <c:pt idx="3">
                  <c:v>283</c:v>
                </c:pt>
                <c:pt idx="4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1A8-95F9-9CA99C2C3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292648"/>
        <c:axId val="2077417544"/>
      </c:barChart>
      <c:catAx>
        <c:axId val="2103292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7417544"/>
        <c:crosses val="autoZero"/>
        <c:auto val="1"/>
        <c:lblAlgn val="ctr"/>
        <c:lblOffset val="100"/>
        <c:noMultiLvlLbl val="0"/>
      </c:catAx>
      <c:valAx>
        <c:axId val="20774175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3292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2998"/>
          <c:y val="0.35207722423351701"/>
          <c:w val="0.15947225346831601"/>
          <c:h val="0.181516842992521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760-4029-ACD5-EA79C3F3816E}"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760-4029-ACD5-EA79C3F3816E}"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760-4029-ACD5-EA79C3F3816E}"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760-4029-ACD5-EA79C3F3816E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5.1945332998512717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5.1945332998512717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60-4029-ACD5-EA79C3F38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2856040"/>
        <c:axId val="2112861704"/>
      </c:barChart>
      <c:catAx>
        <c:axId val="211285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12861704"/>
        <c:crosses val="autoZero"/>
        <c:auto val="1"/>
        <c:lblAlgn val="ctr"/>
        <c:lblOffset val="100"/>
        <c:noMultiLvlLbl val="0"/>
      </c:catAx>
      <c:valAx>
        <c:axId val="2112861704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2856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0"/>
          <c:order val="0"/>
          <c:tx>
            <c:v>No Failure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val>
            <c:numRef>
              <c:f>'[FaultToleranceResults.xlsx]Draft 4'!$C$7:$L$7</c:f>
              <c:numCache>
                <c:formatCode>General</c:formatCode>
                <c:ptCount val="10"/>
                <c:pt idx="0">
                  <c:v>117.439579048</c:v>
                </c:pt>
                <c:pt idx="1">
                  <c:v>57.127581675999998</c:v>
                </c:pt>
                <c:pt idx="2">
                  <c:v>57.258032864999997</c:v>
                </c:pt>
                <c:pt idx="3">
                  <c:v>56.453165962999996</c:v>
                </c:pt>
                <c:pt idx="4">
                  <c:v>56.758279739000002</c:v>
                </c:pt>
                <c:pt idx="5">
                  <c:v>57.206157216000001</c:v>
                </c:pt>
                <c:pt idx="6">
                  <c:v>57.747787602999999</c:v>
                </c:pt>
                <c:pt idx="7">
                  <c:v>56.671404909000003</c:v>
                </c:pt>
                <c:pt idx="8">
                  <c:v>58.142853842000001</c:v>
                </c:pt>
                <c:pt idx="9">
                  <c:v>57.959652453999993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9-493D-883E-D04010B15786}"/>
            </c:ext>
          </c:extLst>
        </c:ser>
        <c:ser>
          <c:idx val="1"/>
          <c:order val="1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9-493D-883E-D04010B15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045736"/>
        <c:axId val="2112040312"/>
      </c:barChart>
      <c:catAx>
        <c:axId val="2112045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112040312"/>
        <c:crosses val="autoZero"/>
        <c:auto val="1"/>
        <c:lblAlgn val="ctr"/>
        <c:lblOffset val="100"/>
        <c:noMultiLvlLbl val="0"/>
      </c:catAx>
      <c:valAx>
        <c:axId val="21120403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204573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96770255789032"/>
          <c:y val="4.0003271104464999E-2"/>
          <c:w val="0.45911312491264"/>
          <c:h val="0.16553359401503401"/>
        </c:manualLayout>
      </c:layout>
      <c:overlay val="1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3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F1C0-EE98-42A2-B103-17779252FE0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3B9F-0E1A-454F-9561-740DE680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" TargetMode="External"/><Relationship Id="rId2" Type="http://schemas.openxmlformats.org/officeDocument/2006/relationships/hyperlink" Target="https://jaceklaskowski.gitbooks.io/mastering-apache-spark/content/spark-executor-ExecutorSour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4202"/>
          </a:xfrm>
        </p:spPr>
        <p:txBody>
          <a:bodyPr/>
          <a:lstStyle/>
          <a:p>
            <a:r>
              <a:rPr lang="en-US" sz="2800" dirty="0">
                <a:solidFill>
                  <a:srgbClr val="3366FF"/>
                </a:solidFill>
                <a:latin typeface="Berlin Sans FB" panose="020E0602020502020306" pitchFamily="34" charset="0"/>
                <a:ea typeface="Corbel" charset="0"/>
                <a:cs typeface="Corbel" charset="0"/>
              </a:rPr>
              <a:t>Fast, Interactive, Language-Integrated Cluster Computing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90" y="1946367"/>
            <a:ext cx="5212080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Interactive Operations on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Spark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16" y="2172652"/>
            <a:ext cx="8504768" cy="2347095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43617" y="5146382"/>
            <a:ext cx="850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different queries are run on the same set of data repeatedly, this particular data can be kept in memory for better execution times.</a:t>
            </a:r>
          </a:p>
        </p:txBody>
      </p:sp>
    </p:spTree>
    <p:extLst>
      <p:ext uri="{BB962C8B-B14F-4D97-AF65-F5344CB8AC3E}">
        <p14:creationId xmlns:p14="http://schemas.microsoft.com/office/powerpoint/2010/main" val="292879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Resilient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Distributed Datasets (RDDs)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apps to keep working sets in memory for efficient reuse</a:t>
            </a:r>
          </a:p>
          <a:p>
            <a:r>
              <a:rPr lang="en-US" dirty="0" smtClean="0"/>
              <a:t>Retain the attractive properties of MapReduce</a:t>
            </a:r>
          </a:p>
          <a:p>
            <a:pPr lvl="1"/>
            <a:r>
              <a:rPr lang="en-US" dirty="0" smtClean="0"/>
              <a:t>Fault tolerance, data locality, scalability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Immutable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Partitioned collections of objects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Created through parallel </a:t>
            </a:r>
            <a:r>
              <a:rPr lang="en-US" sz="2800" i="1" dirty="0" smtClean="0">
                <a:solidFill>
                  <a:srgbClr val="00B050"/>
                </a:solidFill>
              </a:rPr>
              <a:t>transformations</a:t>
            </a:r>
            <a:r>
              <a:rPr lang="en-US" sz="2800" dirty="0" smtClean="0"/>
              <a:t> (map, filter, </a:t>
            </a:r>
            <a:r>
              <a:rPr lang="en-US" sz="2800" dirty="0" err="1" smtClean="0"/>
              <a:t>groupBy</a:t>
            </a:r>
            <a:r>
              <a:rPr lang="en-US" sz="2800" dirty="0" smtClean="0"/>
              <a:t>, join, …) on data in stable storage</a:t>
            </a:r>
            <a:endParaRPr lang="en-US" sz="2800" dirty="0">
              <a:ea typeface="ＭＳ Ｐゴシック" charset="-128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Can be</a:t>
            </a:r>
            <a:r>
              <a:rPr lang="en-US" sz="2800" i="1" dirty="0" smtClean="0"/>
              <a:t> cached</a:t>
            </a:r>
            <a:r>
              <a:rPr lang="en-US" sz="2800" dirty="0" smtClean="0"/>
              <a:t> for efficient reuse</a:t>
            </a:r>
          </a:p>
          <a:p>
            <a:pPr marL="228600" lvl="1">
              <a:spcBef>
                <a:spcPts val="1000"/>
              </a:spcBef>
            </a:pPr>
            <a:r>
              <a:rPr lang="en-US" sz="2800" i="1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Actions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on RDDs: </a:t>
            </a:r>
            <a:r>
              <a:rPr lang="en-US" sz="2800" dirty="0" smtClean="0"/>
              <a:t>Count, reduce, collect, save, …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>
              <a:ea typeface="ＭＳ Ｐゴシック" charset="-128"/>
              <a:cs typeface="ＭＳ Ｐゴシック" charset="-128"/>
            </a:endParaRPr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9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RDD continues..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dataset in RDD is divided into logical partitions, which may be computed on different nodes of the cluster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</a:t>
            </a:r>
            <a:r>
              <a:rPr lang="en-US" dirty="0" smtClean="0"/>
              <a:t>RDDs</a:t>
            </a:r>
          </a:p>
          <a:p>
            <a:pPr lvl="1"/>
            <a:r>
              <a:rPr lang="en-US" b="1" dirty="0" smtClean="0"/>
              <a:t>Parallelizing</a:t>
            </a:r>
            <a:r>
              <a:rPr lang="en-US" dirty="0" smtClean="0"/>
              <a:t> an existing collection.</a:t>
            </a:r>
          </a:p>
          <a:p>
            <a:pPr lvl="1"/>
            <a:r>
              <a:rPr lang="en-US" b="1" dirty="0" smtClean="0"/>
              <a:t>Referencing a dataset</a:t>
            </a:r>
            <a:r>
              <a:rPr lang="en-US" dirty="0" smtClean="0"/>
              <a:t> in an external storage system</a:t>
            </a:r>
            <a:endParaRPr lang="en-US" dirty="0" smtClean="0"/>
          </a:p>
          <a:p>
            <a:r>
              <a:rPr lang="en-US" dirty="0"/>
              <a:t>The key idea of spark is </a:t>
            </a:r>
            <a:r>
              <a:rPr lang="en-US" b="1" dirty="0"/>
              <a:t>R</a:t>
            </a:r>
            <a:r>
              <a:rPr lang="en-US" dirty="0"/>
              <a:t>esilient </a:t>
            </a:r>
            <a:r>
              <a:rPr lang="en-US" b="1" dirty="0"/>
              <a:t>D</a:t>
            </a:r>
            <a:r>
              <a:rPr lang="en-US" dirty="0"/>
              <a:t>istributed </a:t>
            </a:r>
            <a:r>
              <a:rPr lang="en-US" b="1" dirty="0"/>
              <a:t>D</a:t>
            </a:r>
            <a:r>
              <a:rPr lang="en-US" dirty="0"/>
              <a:t>atasets (RDD); it supports in-memory processing computation. This means, it stores the state of memory as an object across the jobs and the object is sharable between those jobs.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0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charset="-128"/>
                <a:cs typeface="ＭＳ Ｐゴシック" charset="-128"/>
              </a:rPr>
              <a:t>RDD Fault Tolerance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maintain </a:t>
            </a:r>
            <a:r>
              <a:rPr lang="en-US" i="1" dirty="0" smtClean="0">
                <a:solidFill>
                  <a:srgbClr val="00B0F0"/>
                </a:solidFill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reconstruct lost partitions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Ex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 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3786" y="2844193"/>
            <a:ext cx="92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startsWith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2455" y="5132545"/>
            <a:ext cx="24822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_.contains(...))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9161" y="5132545"/>
            <a:ext cx="20325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_.split(...))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22167" y="47096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HDFS File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43065" y="47096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Filtered 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063962" y="47096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Mapped RDD</a:t>
            </a: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102035" y="502081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6922933" y="502081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5099522" y="3870846"/>
            <a:ext cx="2063402" cy="63824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Logistic Regression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204448" y="2437042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9796918" y="4127862"/>
            <a:ext cx="2525712" cy="1687424"/>
            <a:chOff x="6565901" y="4143306"/>
            <a:chExt cx="2525596" cy="168797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7114689" y="4143306"/>
              <a:ext cx="204710" cy="9940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3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data mining on Hive data (</a:t>
            </a:r>
            <a:r>
              <a:rPr lang="en-US" dirty="0" err="1" smtClean="0"/>
              <a:t>Conviva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Predictive analytics (</a:t>
            </a:r>
            <a:r>
              <a:rPr lang="en-US" dirty="0" err="1" smtClean="0"/>
              <a:t>Quantifind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City traffic prediction (Mobile Millennium)</a:t>
            </a:r>
          </a:p>
          <a:p>
            <a:r>
              <a:rPr lang="en-US" dirty="0" smtClean="0"/>
              <a:t>Twitter spam classification (Monarch)</a:t>
            </a:r>
          </a:p>
          <a:p>
            <a:r>
              <a:rPr lang="en-US" dirty="0" smtClean="0"/>
              <a:t>Collaborative filtering via matrix factorization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Frameworks Built on Spark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on Spark (Bagel)</a:t>
            </a:r>
          </a:p>
          <a:p>
            <a:pPr lvl="1"/>
            <a:r>
              <a:rPr lang="en-US" dirty="0" smtClean="0"/>
              <a:t>Google message passing</a:t>
            </a:r>
            <a:br>
              <a:rPr lang="en-US" dirty="0" smtClean="0"/>
            </a:b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for graph computation</a:t>
            </a:r>
          </a:p>
          <a:p>
            <a:pPr lvl="1"/>
            <a:r>
              <a:rPr lang="en-US" dirty="0" smtClean="0"/>
              <a:t>200 lines of code</a:t>
            </a:r>
          </a:p>
          <a:p>
            <a:r>
              <a:rPr lang="en-US" dirty="0" smtClean="0"/>
              <a:t>Hive </a:t>
            </a:r>
            <a:r>
              <a:rPr lang="en-US" dirty="0"/>
              <a:t>on Spark (Shark)</a:t>
            </a:r>
          </a:p>
          <a:p>
            <a:pPr lvl="1"/>
            <a:r>
              <a:rPr lang="en-US" dirty="0"/>
              <a:t>3000 lines of code</a:t>
            </a:r>
          </a:p>
          <a:p>
            <a:pPr lvl="1"/>
            <a:r>
              <a:rPr lang="en-US" dirty="0" smtClean="0"/>
              <a:t>Compatible </a:t>
            </a:r>
            <a:r>
              <a:rPr lang="en-US" dirty="0"/>
              <a:t>with Apache </a:t>
            </a:r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ML operators in </a:t>
            </a:r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32" r="9572" b="5769"/>
          <a:stretch/>
        </p:blipFill>
        <p:spPr>
          <a:xfrm>
            <a:off x="8432877" y="1690688"/>
            <a:ext cx="2304792" cy="160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77" y="3429921"/>
            <a:ext cx="2304792" cy="20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charset="-128"/>
                <a:cs typeface="ＭＳ Ｐゴシック" charset="-128"/>
              </a:rPr>
              <a:t>Implementation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2909" cy="43513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Runs on Apache Mesos to share resources with Hadoop &amp; other apps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Can read from any Hadoop input source (e.g. HDFS)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48697" y="2146364"/>
            <a:ext cx="4905103" cy="3131030"/>
            <a:chOff x="4631711" y="2373745"/>
            <a:chExt cx="3987956" cy="2251365"/>
          </a:xfrm>
        </p:grpSpPr>
        <p:sp>
          <p:nvSpPr>
            <p:cNvPr id="16" name="Rectangle 15"/>
            <p:cNvSpPr/>
            <p:nvPr/>
          </p:nvSpPr>
          <p:spPr>
            <a:xfrm>
              <a:off x="4631711" y="2373745"/>
              <a:ext cx="1106988" cy="888923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Spark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55224" y="2373745"/>
              <a:ext cx="1106988" cy="888923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Hadoop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78738" y="2373745"/>
              <a:ext cx="1106988" cy="888923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MPI</a:t>
              </a:r>
              <a:endPara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Mesos</a:t>
              </a:r>
              <a:endPara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Node</a:t>
              </a:r>
              <a:endPara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Node</a:t>
              </a:r>
              <a:endPara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Node</a:t>
              </a:r>
              <a:endPara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Node</a:t>
              </a:r>
              <a:endPara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4945" y="2891135"/>
              <a:ext cx="454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rbel"/>
                  <a:ea typeface="ＭＳ Ｐゴシック" charset="-128"/>
                  <a:cs typeface="Corbel"/>
                </a:rPr>
                <a:t>…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rbel"/>
                <a:ea typeface="ＭＳ Ｐゴシック" charset="-128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97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charset="-128"/>
                <a:cs typeface="ＭＳ Ｐゴシック" charset="-128"/>
              </a:rPr>
              <a:t>Spark Scheduler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24349" cy="43513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Cache-aware work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reuse &amp; locality</a:t>
            </a:r>
          </a:p>
          <a:p>
            <a:pPr marL="0" indent="0"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to avoid shuffles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38377" y="1825625"/>
            <a:ext cx="6796125" cy="4351338"/>
            <a:chOff x="3259082" y="2018851"/>
            <a:chExt cx="5656318" cy="3924749"/>
          </a:xfrm>
        </p:grpSpPr>
        <p:sp>
          <p:nvSpPr>
            <p:cNvPr id="5" name="Rounded Rectangle 4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1" name="Straight Arrow Connector 30"/>
            <p:cNvCxnSpPr>
              <a:stCxn id="24" idx="3"/>
              <a:endCxn id="28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25" idx="3"/>
              <a:endCxn id="29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6" idx="3"/>
              <a:endCxn id="30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stCxn id="21" idx="3"/>
              <a:endCxn id="25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stCxn id="20" idx="3"/>
              <a:endCxn id="24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0" idx="3"/>
              <a:endCxn id="16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15" idx="3"/>
              <a:endCxn id="28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/>
            <p:cNvCxnSpPr>
              <a:stCxn id="22" idx="3"/>
              <a:endCxn id="26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/>
            <p:cNvCxnSpPr>
              <a:stCxn id="17" idx="3"/>
              <a:endCxn id="28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9" idx="3"/>
              <a:endCxn id="15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/>
            <p:cNvCxnSpPr>
              <a:stCxn id="12" idx="3"/>
              <a:endCxn id="17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/>
            <p:cNvCxnSpPr>
              <a:stCxn id="13" idx="3"/>
              <a:endCxn id="18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15" idx="3"/>
              <a:endCxn id="29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16" idx="3"/>
              <a:endCxn id="29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17" idx="3"/>
              <a:endCxn id="29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18" idx="3"/>
              <a:endCxn id="29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16" idx="3"/>
              <a:endCxn id="28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21" idx="3"/>
              <a:endCxn id="26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21" idx="3"/>
              <a:endCxn id="24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22" idx="3"/>
              <a:endCxn id="25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/>
            <p:cNvCxnSpPr>
              <a:stCxn id="20" idx="3"/>
              <a:endCxn id="26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18" idx="3"/>
              <a:endCxn id="28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0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/>
            <p:cNvCxnSpPr>
              <a:stCxn id="16" idx="3"/>
              <a:endCxn id="30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17" idx="3"/>
              <a:endCxn id="30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/>
            <p:cNvCxnSpPr>
              <a:stCxn id="18" idx="3"/>
              <a:endCxn id="30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0" name="Straight Arrow Connector 59"/>
            <p:cNvCxnSpPr>
              <a:stCxn id="22" idx="3"/>
              <a:endCxn id="24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1" name="Straight Arrow Connector 60"/>
            <p:cNvCxnSpPr>
              <a:stCxn id="20" idx="3"/>
              <a:endCxn id="25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2" name="Rounded Rectangle 61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5" name="Straight Arrow Connector 64"/>
            <p:cNvCxnSpPr>
              <a:stCxn id="63" idx="3"/>
              <a:endCxn id="9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64" idx="3"/>
              <a:endCxn id="10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40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charset="-128"/>
                <a:cs typeface="ＭＳ Ｐゴシック" charset="-128"/>
              </a:rPr>
              <a:t>Interactive Spark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dirty="0" smtClean="0"/>
              <a:t>Modified </a:t>
            </a:r>
            <a:r>
              <a:rPr lang="en-US" dirty="0" err="1" smtClean="0"/>
              <a:t>Scala</a:t>
            </a:r>
            <a:r>
              <a:rPr lang="en-US" dirty="0" smtClean="0"/>
              <a:t> interpreter to allow Spark to be used interactively from the command line</a:t>
            </a:r>
          </a:p>
          <a:p>
            <a:pPr marL="0" lvl="0" indent="0"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Required two changes:</a:t>
            </a:r>
          </a:p>
          <a:p>
            <a:pPr lvl="1">
              <a:defRPr/>
            </a:pPr>
            <a:r>
              <a:rPr lang="en-US" dirty="0" smtClean="0"/>
              <a:t>Modified wrapper code generation so that each line typed has references to objects for its dependencies</a:t>
            </a:r>
          </a:p>
          <a:p>
            <a:pPr lvl="1">
              <a:defRPr/>
            </a:pPr>
            <a:r>
              <a:rPr lang="en-US" dirty="0" smtClean="0"/>
              <a:t>Distribute generated classes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324991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MapReduce is falling behind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spends </a:t>
            </a:r>
            <a:r>
              <a:rPr lang="en-US" dirty="0"/>
              <a:t>more than 90% of the time doing HDFS read-write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Data sharing is slow due to: </a:t>
            </a:r>
            <a:r>
              <a:rPr lang="en-US" dirty="0"/>
              <a:t> </a:t>
            </a:r>
            <a:r>
              <a:rPr lang="en-US" b="1" dirty="0"/>
              <a:t>replication, serialization</a:t>
            </a:r>
            <a:r>
              <a:rPr lang="en-US" dirty="0"/>
              <a:t>, and </a:t>
            </a:r>
            <a:r>
              <a:rPr lang="en-US" b="1" dirty="0"/>
              <a:t>disk 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90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Behavior with Not Enough 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7961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43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Fault Recovery Results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985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049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Spark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93064"/>
              </p:ext>
            </p:extLst>
          </p:nvPr>
        </p:nvGraphicFramePr>
        <p:xfrm>
          <a:off x="838200" y="1825625"/>
          <a:ext cx="10515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6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https://jaceklaskowski.gitbooks.io/mastering-apache-spark/content/spark-executor-ExecutorSource.html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http://spark.apache.org/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Motivation behind Spark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4874" cy="4351338"/>
          </a:xfrm>
        </p:spPr>
        <p:txBody>
          <a:bodyPr/>
          <a:lstStyle/>
          <a:p>
            <a:r>
              <a:rPr lang="en-US" dirty="0" smtClean="0"/>
              <a:t>Most current cluster programming models are based on </a:t>
            </a:r>
            <a:r>
              <a:rPr lang="en-US" i="1" dirty="0" smtClean="0">
                <a:solidFill>
                  <a:srgbClr val="00B0F0"/>
                </a:solidFill>
              </a:rPr>
              <a:t>acyclic data flow</a:t>
            </a:r>
            <a:r>
              <a:rPr lang="en-US" dirty="0" smtClean="0"/>
              <a:t> from stable storage to stable storage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03075" y="2442753"/>
            <a:ext cx="6740434" cy="3357155"/>
            <a:chOff x="195109" y="1484921"/>
            <a:chExt cx="8663829" cy="3698990"/>
          </a:xfrm>
        </p:grpSpPr>
        <p:grpSp>
          <p:nvGrpSpPr>
            <p:cNvPr id="5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9" name="Folded Corner 8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0" name="Straight Arrow Connector 454"/>
              <p:cNvCxnSpPr>
                <a:cxnSpLocks noChangeShapeType="1"/>
                <a:stCxn id="11" idx="2"/>
                <a:endCxn id="15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1" name="Right Bracket 10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2" name="Right Bracket 11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3" name="Right Bracket 12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4" name="Straight Arrow Connector 124"/>
              <p:cNvCxnSpPr>
                <a:cxnSpLocks noChangeShapeType="1"/>
                <a:stCxn id="12" idx="2"/>
                <a:endCxn id="16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5" name="Rounded Rectangle 14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18" name="Straight Arrow Connector 135"/>
              <p:cNvCxnSpPr>
                <a:cxnSpLocks noChangeShapeType="1"/>
                <a:stCxn id="13" idx="2"/>
                <a:endCxn id="17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9" name="Rounded Rectangle 18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519622" y="5110723"/>
                <a:ext cx="1363025" cy="75194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21" name="Straight Arrow Connector 155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" name="Straight Arrow Connector 158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3" name="Straight Arrow Connector 161"/>
              <p:cNvCxnSpPr>
                <a:cxnSpLocks noChangeShapeType="1"/>
                <a:stCxn id="17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" name="Straight Arrow Connector 162"/>
              <p:cNvCxnSpPr>
                <a:cxnSpLocks noChangeShapeType="1"/>
                <a:stCxn id="16" idx="3"/>
                <a:endCxn id="20" idx="1"/>
              </p:cNvCxnSpPr>
              <p:nvPr/>
            </p:nvCxnSpPr>
            <p:spPr bwMode="auto">
              <a:xfrm>
                <a:off x="3504523" y="4395442"/>
                <a:ext cx="2015100" cy="109125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5" name="Straight Arrow Connector 163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" name="Straight Arrow Connector 164"/>
              <p:cNvCxnSpPr>
                <a:cxnSpLocks noChangeShapeType="1"/>
                <a:stCxn id="17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7" name="Straight Arrow Connector 182"/>
              <p:cNvCxnSpPr>
                <a:cxnSpLocks noChangeShapeType="1"/>
                <a:stCxn id="19" idx="3"/>
                <a:endCxn id="30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" name="Straight Arrow Connector 183"/>
              <p:cNvCxnSpPr>
                <a:cxnSpLocks noChangeShapeType="1"/>
                <a:stCxn id="20" idx="3"/>
                <a:endCxn id="31" idx="2"/>
              </p:cNvCxnSpPr>
              <p:nvPr/>
            </p:nvCxnSpPr>
            <p:spPr bwMode="auto">
              <a:xfrm>
                <a:off x="6882647" y="5486695"/>
                <a:ext cx="508753" cy="1099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" name="Folded Corner 28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0" name="Right Bracket 29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1" name="Right Bracket 30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7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8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60" name="Rounded Rectangle 59"/>
          <p:cNvSpPr/>
          <p:nvPr/>
        </p:nvSpPr>
        <p:spPr>
          <a:xfrm rot="21079037">
            <a:off x="418511" y="3929602"/>
            <a:ext cx="4374138" cy="2490655"/>
          </a:xfrm>
          <a:prstGeom prst="roundRect">
            <a:avLst>
              <a:gd name="adj" fmla="val 10339"/>
            </a:avLst>
          </a:prstGeom>
          <a:ln>
            <a:headEnd type="none" w="med" len="med"/>
            <a:tailEnd type="non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b="1" dirty="0" smtClean="0"/>
              <a:t>Benefits of data flow:</a:t>
            </a:r>
            <a:r>
              <a:rPr lang="en-US" sz="3200" dirty="0" smtClean="0"/>
              <a:t> runtime can decide where to run tasks and can automatically recover from failures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82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Spark?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extend MapReduce model to better support two common classes of analytics classes: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Iterative</a:t>
            </a:r>
            <a:r>
              <a:rPr lang="en-US" dirty="0" smtClean="0"/>
              <a:t> algorithms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Interactive</a:t>
            </a:r>
            <a:r>
              <a:rPr lang="en-US" dirty="0" smtClean="0"/>
              <a:t> data mining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2390" y="5055325"/>
            <a:ext cx="5527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Spark is not a modified version of Hadoop</a:t>
            </a:r>
            <a:endParaRPr lang="en-US" sz="24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Spark Architecture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690688"/>
            <a:ext cx="9444445" cy="4486275"/>
          </a:xfrm>
        </p:spPr>
      </p:pic>
    </p:spTree>
    <p:extLst>
      <p:ext uri="{BB962C8B-B14F-4D97-AF65-F5344CB8AC3E}">
        <p14:creationId xmlns:p14="http://schemas.microsoft.com/office/powerpoint/2010/main" val="1822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Spark Architecture in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1825625"/>
            <a:ext cx="7903027" cy="4614364"/>
          </a:xfrm>
        </p:spPr>
      </p:pic>
    </p:spTree>
    <p:extLst>
      <p:ext uri="{BB962C8B-B14F-4D97-AF65-F5344CB8AC3E}">
        <p14:creationId xmlns:p14="http://schemas.microsoft.com/office/powerpoint/2010/main" val="32837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continues…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Spark uses Hadoop in two ways – one is </a:t>
            </a:r>
            <a:r>
              <a:rPr lang="en-US" b="1" dirty="0"/>
              <a:t>storage</a:t>
            </a:r>
            <a:r>
              <a:rPr lang="en-US" dirty="0"/>
              <a:t> and second is </a:t>
            </a:r>
            <a:r>
              <a:rPr lang="en-US" b="1" dirty="0"/>
              <a:t>processing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The main feature of Spark is its </a:t>
            </a:r>
            <a:r>
              <a:rPr lang="en-US" b="1" dirty="0"/>
              <a:t>in-memory cluster </a:t>
            </a:r>
            <a:r>
              <a:rPr lang="en-US" b="1" dirty="0" smtClean="0"/>
              <a:t>computing.</a:t>
            </a:r>
          </a:p>
          <a:p>
            <a:r>
              <a:rPr lang="en-US" dirty="0"/>
              <a:t>There are three ways of Spark </a:t>
            </a:r>
            <a:r>
              <a:rPr lang="en-US" dirty="0" smtClean="0"/>
              <a:t>deployment</a:t>
            </a:r>
          </a:p>
          <a:p>
            <a:pPr lvl="1"/>
            <a:r>
              <a:rPr lang="en-US" b="1" dirty="0" smtClean="0"/>
              <a:t>Standalone</a:t>
            </a:r>
            <a:r>
              <a:rPr lang="en-US" dirty="0" smtClean="0"/>
              <a:t>: </a:t>
            </a:r>
            <a:r>
              <a:rPr lang="en-US" dirty="0"/>
              <a:t>Spark occupies the place on top of </a:t>
            </a:r>
            <a:r>
              <a:rPr lang="en-US" dirty="0" smtClean="0"/>
              <a:t>and </a:t>
            </a:r>
            <a:r>
              <a:rPr lang="en-US" dirty="0"/>
              <a:t>space is allocated for HDFS, explicitly. Here, Spark and MapReduce will run side by side to cover all spark jobs on cluster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Hadoop Yarn</a:t>
            </a:r>
            <a:r>
              <a:rPr lang="en-US" dirty="0"/>
              <a:t> − Hadoop Yarn deployment means, simply, spark runs on Yarn without any pre-installation or root access required. It helps to integrate Spark into Hadoop ecosystem or Hadoop stack. It allows other components to run on top of stack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Spark in MapReduce (SIMR)</a:t>
            </a:r>
            <a:r>
              <a:rPr lang="en-US" dirty="0"/>
              <a:t> − Spark in MapReduce is used to launch spark job in addition to standalone deployment. With SIMR, user can start Spark and uses its shell without any administrative access.</a:t>
            </a:r>
          </a:p>
        </p:txBody>
      </p:sp>
    </p:spTree>
    <p:extLst>
      <p:ext uri="{BB962C8B-B14F-4D97-AF65-F5344CB8AC3E}">
        <p14:creationId xmlns:p14="http://schemas.microsoft.com/office/powerpoint/2010/main" val="13544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Hadoop Stack with Spark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6" y="1414569"/>
            <a:ext cx="10006148" cy="5085362"/>
          </a:xfrm>
        </p:spPr>
      </p:pic>
    </p:spTree>
    <p:extLst>
      <p:ext uri="{BB962C8B-B14F-4D97-AF65-F5344CB8AC3E}">
        <p14:creationId xmlns:p14="http://schemas.microsoft.com/office/powerpoint/2010/main" val="22712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Iterative Operations on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Spark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17" y="2349255"/>
            <a:ext cx="8562566" cy="2742260"/>
          </a:xfrm>
        </p:spPr>
      </p:pic>
      <p:sp>
        <p:nvSpPr>
          <p:cNvPr id="5" name="TextBox 4"/>
          <p:cNvSpPr txBox="1"/>
          <p:nvPr/>
        </p:nvSpPr>
        <p:spPr>
          <a:xfrm>
            <a:off x="1814717" y="5603966"/>
            <a:ext cx="8562566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Spark stores </a:t>
            </a:r>
            <a:r>
              <a:rPr lang="en-US" dirty="0"/>
              <a:t>intermediate results in a distributed memory instead of Stable storage (Disk) and make the system faster</a:t>
            </a:r>
            <a:r>
              <a:rPr lang="en-US" dirty="0" smtClean="0"/>
              <a:t>. If </a:t>
            </a:r>
            <a:r>
              <a:rPr lang="en-US" dirty="0"/>
              <a:t>the Distributed memory (RAM) is not sufficient to store intermediate results (State of the JOB), then it will store those results on the disk.</a:t>
            </a:r>
          </a:p>
        </p:txBody>
      </p:sp>
    </p:spTree>
    <p:extLst>
      <p:ext uri="{BB962C8B-B14F-4D97-AF65-F5344CB8AC3E}">
        <p14:creationId xmlns:p14="http://schemas.microsoft.com/office/powerpoint/2010/main" val="260918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605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Arial</vt:lpstr>
      <vt:lpstr>Berlin Sans FB</vt:lpstr>
      <vt:lpstr>Calibri</vt:lpstr>
      <vt:lpstr>Calibri Light</vt:lpstr>
      <vt:lpstr>Corbel</vt:lpstr>
      <vt:lpstr>Lucida Console</vt:lpstr>
      <vt:lpstr>Office Theme</vt:lpstr>
      <vt:lpstr>PowerPoint Presentation</vt:lpstr>
      <vt:lpstr>MapReduce is falling behind</vt:lpstr>
      <vt:lpstr>Motivation behind Spark</vt:lpstr>
      <vt:lpstr>Why Spark?</vt:lpstr>
      <vt:lpstr>Spark Architecture</vt:lpstr>
      <vt:lpstr>Spark Architecture in details</vt:lpstr>
      <vt:lpstr>Introduction continues…</vt:lpstr>
      <vt:lpstr>Hadoop Stack with Spark</vt:lpstr>
      <vt:lpstr>Iterative Operations on Spark</vt:lpstr>
      <vt:lpstr>Interactive Operations on Spark</vt:lpstr>
      <vt:lpstr>Resilient Distributed Datasets (RDDs)</vt:lpstr>
      <vt:lpstr>RDD continues..</vt:lpstr>
      <vt:lpstr>RDD Fault Tolerance</vt:lpstr>
      <vt:lpstr>Logistic Regression Performance</vt:lpstr>
      <vt:lpstr>Spark Applications</vt:lpstr>
      <vt:lpstr>Frameworks Built on Spark</vt:lpstr>
      <vt:lpstr>Implementation</vt:lpstr>
      <vt:lpstr>Spark Scheduler</vt:lpstr>
      <vt:lpstr>Interactive Spark</vt:lpstr>
      <vt:lpstr>Behavior with Not Enough RAM</vt:lpstr>
      <vt:lpstr>Fault Recovery Results</vt:lpstr>
      <vt:lpstr>Spark Operations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Sanjay Chowdhury</dc:creator>
  <cp:lastModifiedBy>Sanjay Chowdhury</cp:lastModifiedBy>
  <cp:revision>41</cp:revision>
  <dcterms:created xsi:type="dcterms:W3CDTF">2017-03-06T06:57:06Z</dcterms:created>
  <dcterms:modified xsi:type="dcterms:W3CDTF">2017-03-06T10:49:52Z</dcterms:modified>
</cp:coreProperties>
</file>