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3"/>
  </p:notesMasterIdLst>
  <p:sldIdLst>
    <p:sldId id="256" r:id="rId2"/>
    <p:sldId id="257" r:id="rId3"/>
    <p:sldId id="280" r:id="rId4"/>
    <p:sldId id="258" r:id="rId5"/>
    <p:sldId id="259" r:id="rId6"/>
    <p:sldId id="260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AEAB86-5689-479B-A2C3-6B64EE92EB7E}">
          <p14:sldIdLst>
            <p14:sldId id="256"/>
            <p14:sldId id="257"/>
            <p14:sldId id="280"/>
            <p14:sldId id="258"/>
            <p14:sldId id="259"/>
            <p14:sldId id="260"/>
            <p14:sldId id="262"/>
            <p14:sldId id="275"/>
            <p14:sldId id="263"/>
          </p14:sldIdLst>
        </p14:section>
        <p14:section name="Untitled Section" id="{4356003F-01B0-4025-BB3F-DC752AC8E628}">
          <p14:sldIdLst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6"/>
            <p14:sldId id="277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</c:v>
                </c:pt>
                <c:pt idx="1">
                  <c:v>637</c:v>
                </c:pt>
                <c:pt idx="2">
                  <c:v>1245</c:v>
                </c:pt>
                <c:pt idx="3">
                  <c:v>2559</c:v>
                </c:pt>
                <c:pt idx="4">
                  <c:v>3818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4-4260-80DB-CF74746BE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</c:v>
                </c:pt>
                <c:pt idx="1">
                  <c:v>214</c:v>
                </c:pt>
                <c:pt idx="2">
                  <c:v>242</c:v>
                </c:pt>
                <c:pt idx="3">
                  <c:v>283</c:v>
                </c:pt>
                <c:pt idx="4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4-4260-80DB-CF74746BE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292648"/>
        <c:axId val="2077417544"/>
      </c:barChart>
      <c:catAx>
        <c:axId val="2103292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7417544"/>
        <c:crosses val="autoZero"/>
        <c:auto val="1"/>
        <c:lblAlgn val="ctr"/>
        <c:lblOffset val="100"/>
        <c:noMultiLvlLbl val="0"/>
      </c:catAx>
      <c:valAx>
        <c:axId val="20774175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3292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2998"/>
          <c:y val="0.35207722423351701"/>
          <c:w val="0.15947225346831601"/>
          <c:h val="0.181516842992521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4F4-406B-B0B6-5F8F3618C378}"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4F4-406B-B0B6-5F8F3618C378}"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4F4-406B-B0B6-5F8F3618C378}"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4F4-406B-B0B6-5F8F3618C37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5.1945332998512717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5.1945332998512717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F4-406B-B0B6-5F8F3618C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2856040"/>
        <c:axId val="2112861704"/>
      </c:barChart>
      <c:catAx>
        <c:axId val="211285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12861704"/>
        <c:crosses val="autoZero"/>
        <c:auto val="1"/>
        <c:lblAlgn val="ctr"/>
        <c:lblOffset val="100"/>
        <c:noMultiLvlLbl val="0"/>
      </c:catAx>
      <c:valAx>
        <c:axId val="2112861704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2856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0"/>
          <c:order val="0"/>
          <c:tx>
            <c:v>No Failure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val>
            <c:numRef>
              <c:f>'[FaultToleranceResults.xlsx]Draft 4'!$C$7:$L$7</c:f>
              <c:numCache>
                <c:formatCode>General</c:formatCode>
                <c:ptCount val="10"/>
                <c:pt idx="0">
                  <c:v>117.439579048</c:v>
                </c:pt>
                <c:pt idx="1">
                  <c:v>57.127581675999998</c:v>
                </c:pt>
                <c:pt idx="2">
                  <c:v>57.258032864999997</c:v>
                </c:pt>
                <c:pt idx="3">
                  <c:v>56.453165962999996</c:v>
                </c:pt>
                <c:pt idx="4">
                  <c:v>56.758279739000002</c:v>
                </c:pt>
                <c:pt idx="5">
                  <c:v>57.206157216000001</c:v>
                </c:pt>
                <c:pt idx="6">
                  <c:v>57.747787602999999</c:v>
                </c:pt>
                <c:pt idx="7">
                  <c:v>56.671404909000003</c:v>
                </c:pt>
                <c:pt idx="8">
                  <c:v>58.142853842000001</c:v>
                </c:pt>
                <c:pt idx="9">
                  <c:v>57.959652453999993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7-437D-94A3-A7E0CB8EBBBA}"/>
            </c:ext>
          </c:extLst>
        </c:ser>
        <c:ser>
          <c:idx val="1"/>
          <c:order val="1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A7-437D-94A3-A7E0CB8EB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045736"/>
        <c:axId val="2112040312"/>
      </c:barChart>
      <c:catAx>
        <c:axId val="2112045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112040312"/>
        <c:crosses val="autoZero"/>
        <c:auto val="1"/>
        <c:lblAlgn val="ctr"/>
        <c:lblOffset val="100"/>
        <c:noMultiLvlLbl val="0"/>
      </c:catAx>
      <c:valAx>
        <c:axId val="21120403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204573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96770255789032"/>
          <c:y val="4.0003271104464999E-2"/>
          <c:w val="0.45911312491264"/>
          <c:h val="0.16553359401503401"/>
        </c:manualLayout>
      </c:layout>
      <c:overlay val="1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E132-F5F8-4C84-9B5F-C82C223A98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0C6E2-EA9F-48D8-80E1-BEBD3979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90FD8027-26DB-42FD-8B7D-6439E080CF85}" type="slidenum">
              <a:rPr kumimoji="0" lang="en-I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pPr marL="0" marR="0" lvl="0" indent="0" algn="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2</a:t>
            </a:fld>
            <a:endParaRPr kumimoji="0" lang="en-I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1985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400550"/>
            <a:ext cx="5486400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2ADAB851-E791-480A-892B-5E7E172E9DF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ea" charset="0"/>
              </a:rPr>
              <a:pPr marL="0" marR="0" lvl="0" indent="0" algn="r" defTabSz="44926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8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ening-slide-op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1200"/>
            <a:ext cx="121920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267200"/>
            <a:ext cx="10363200" cy="10927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11" y="1524000"/>
            <a:ext cx="11582396" cy="4800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44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56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8" y="5410200"/>
            <a:ext cx="8534401" cy="99377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4267200"/>
            <a:ext cx="10363200" cy="109273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opening-slide-op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1200"/>
            <a:ext cx="1219200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/>
        </p:nvSpPr>
        <p:spPr>
          <a:xfrm>
            <a:off x="0" y="6515101"/>
            <a:ext cx="2845541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Candara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escription: http://epaper.livemint.com/Web/Photographs/2012/01/04/012/04_01_2012_012_005_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42" y="2917825"/>
            <a:ext cx="625002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0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1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524000"/>
            <a:ext cx="6815667" cy="4953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3" y="1524000"/>
            <a:ext cx="4011084" cy="495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0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3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6468" y="1219200"/>
            <a:ext cx="1158224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704" y="6553200"/>
            <a:ext cx="12192000" cy="304800"/>
          </a:xfrm>
          <a:prstGeom prst="rect">
            <a:avLst/>
          </a:prstGeom>
          <a:solidFill>
            <a:srgbClr val="FFF52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7AC82F-879A-4CA7-B069-DC21F79FB8B9}" type="slidenum">
              <a:rPr lang="en-US" sz="900">
                <a:latin typeface="Candara" panose="020E0502030303020204" pitchFamily="34" charset="0"/>
              </a:rPr>
              <a:pPr eaLnBrk="1" hangingPunct="1"/>
              <a:t>‹#›</a:t>
            </a:fld>
            <a:r>
              <a:rPr lang="en-US" sz="900" dirty="0">
                <a:latin typeface="Candara" panose="020E0502030303020204" pitchFamily="34" charset="0"/>
              </a:rPr>
              <a:t>											© Happiest Minds – Confidential</a:t>
            </a:r>
          </a:p>
        </p:txBody>
      </p:sp>
      <p:pic>
        <p:nvPicPr>
          <p:cNvPr id="1028" name="Picture 24" descr="happiestminds_forppt2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0" b="24303"/>
          <a:stretch>
            <a:fillRect/>
          </a:stretch>
        </p:blipFill>
        <p:spPr bwMode="auto">
          <a:xfrm>
            <a:off x="1" y="0"/>
            <a:ext cx="10669191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01627" y="114300"/>
            <a:ext cx="835718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1" b="16869"/>
          <a:stretch>
            <a:fillRect/>
          </a:stretch>
        </p:blipFill>
        <p:spPr bwMode="auto">
          <a:xfrm>
            <a:off x="10592972" y="304801"/>
            <a:ext cx="1500578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ndar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In-Memory Data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58" y="3346768"/>
            <a:ext cx="5212080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Spark Stack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3862251" cy="4525963"/>
          </a:xfrm>
        </p:spPr>
        <p:txBody>
          <a:bodyPr/>
          <a:lstStyle/>
          <a:p>
            <a:r>
              <a:rPr lang="en-US" sz="2400" b="1" dirty="0" smtClean="0"/>
              <a:t>Spark SQL</a:t>
            </a:r>
          </a:p>
          <a:p>
            <a:pPr lvl="1"/>
            <a:r>
              <a:rPr lang="en-US" sz="2000" dirty="0" smtClean="0"/>
              <a:t>For SQL and Unstructured data processing</a:t>
            </a:r>
          </a:p>
          <a:p>
            <a:r>
              <a:rPr lang="en-US" sz="2400" b="1" dirty="0" smtClean="0"/>
              <a:t>Spark Streaming</a:t>
            </a:r>
          </a:p>
          <a:p>
            <a:pPr lvl="1"/>
            <a:r>
              <a:rPr lang="en-US" sz="2000" dirty="0" smtClean="0"/>
              <a:t>Stream processing of live data stream</a:t>
            </a:r>
          </a:p>
          <a:p>
            <a:r>
              <a:rPr lang="en-US" sz="2400" b="1" dirty="0" err="1" smtClean="0"/>
              <a:t>Mlib</a:t>
            </a:r>
            <a:endParaRPr lang="en-US" sz="2400" b="1" dirty="0" smtClean="0"/>
          </a:p>
          <a:p>
            <a:pPr lvl="1"/>
            <a:r>
              <a:rPr lang="en-US" sz="2000" dirty="0" smtClean="0"/>
              <a:t>Machine Learning algorithms</a:t>
            </a:r>
            <a:endParaRPr lang="en-US" sz="2000" dirty="0"/>
          </a:p>
          <a:p>
            <a:r>
              <a:rPr lang="en-US" sz="2400" b="1" dirty="0" err="1" smtClean="0"/>
              <a:t>GraphX</a:t>
            </a:r>
            <a:endParaRPr lang="en-US" sz="2400" b="1" dirty="0" smtClean="0"/>
          </a:p>
          <a:p>
            <a:pPr lvl="1"/>
            <a:r>
              <a:rPr lang="en-US" sz="2000" dirty="0" smtClean="0"/>
              <a:t>Graph processing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493621" y="1632857"/>
            <a:ext cx="7563395" cy="402336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37313" y="4480560"/>
            <a:ext cx="7245531" cy="10842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37313" y="1809205"/>
            <a:ext cx="1685109" cy="256032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Noto Sans CJK SC Regular" charset="0"/>
              </a:rPr>
              <a:t>Spark SQL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487884" y="1809205"/>
            <a:ext cx="1685109" cy="256032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Noto Sans CJK SC Regular" charset="0"/>
              </a:rPr>
              <a:t>Spark Streaming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47164" y="1809205"/>
            <a:ext cx="1685109" cy="256032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Noto Sans CJK SC Regular" charset="0"/>
              </a:rPr>
              <a:t>MLlib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Noto Sans CJK SC Regular" charset="0"/>
              </a:rPr>
              <a:t> (machine learning)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197735" y="1809205"/>
            <a:ext cx="1685109" cy="256032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Noto Sans CJK SC Regular" charset="0"/>
              </a:rPr>
              <a:t>GraphX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Noto Sans CJK SC Regular" charset="0"/>
              </a:rPr>
              <a:t> (graph)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Execution Flow</a:t>
            </a:r>
            <a:endParaRPr lang="en-US" sz="40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690688"/>
            <a:ext cx="9444445" cy="4486275"/>
          </a:xfrm>
        </p:spPr>
      </p:pic>
    </p:spTree>
    <p:extLst>
      <p:ext uri="{BB962C8B-B14F-4D97-AF65-F5344CB8AC3E}">
        <p14:creationId xmlns:p14="http://schemas.microsoft.com/office/powerpoint/2010/main" val="341785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Execution Flow in detail</a:t>
            </a:r>
            <a:endParaRPr lang="en-US" sz="40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1394551"/>
            <a:ext cx="8660674" cy="5056734"/>
          </a:xfrm>
        </p:spPr>
      </p:pic>
    </p:spTree>
    <p:extLst>
      <p:ext uri="{BB962C8B-B14F-4D97-AF65-F5344CB8AC3E}">
        <p14:creationId xmlns:p14="http://schemas.microsoft.com/office/powerpoint/2010/main" val="117544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Terminology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27" y="1166948"/>
            <a:ext cx="11942327" cy="5325292"/>
          </a:xfrm>
        </p:spPr>
        <p:txBody>
          <a:bodyPr/>
          <a:lstStyle/>
          <a:p>
            <a:r>
              <a:rPr lang="en-US" sz="2400" b="1" dirty="0" smtClean="0"/>
              <a:t>Application Jar: </a:t>
            </a:r>
            <a:r>
              <a:rPr lang="en-US" sz="2000" dirty="0" smtClean="0"/>
              <a:t>User program and its dependencies except Hadoop &amp; Spark Jars bundled into a Jar file.</a:t>
            </a:r>
          </a:p>
          <a:p>
            <a:r>
              <a:rPr lang="en-US" sz="2400" b="1" dirty="0" smtClean="0"/>
              <a:t>Driver Program: </a:t>
            </a:r>
            <a:r>
              <a:rPr lang="en-US" sz="2000" dirty="0" smtClean="0"/>
              <a:t>The process to start the execution (main() method) </a:t>
            </a:r>
          </a:p>
          <a:p>
            <a:r>
              <a:rPr lang="en-US" sz="2400" b="1" dirty="0" smtClean="0"/>
              <a:t>Cluster Manager: </a:t>
            </a:r>
            <a:r>
              <a:rPr lang="en-US" sz="2000" dirty="0" smtClean="0"/>
              <a:t>An external service to manage resources on the cluster (standalone manager, YARN and Apache </a:t>
            </a:r>
            <a:r>
              <a:rPr lang="en-US" sz="2000" dirty="0" err="1" smtClean="0"/>
              <a:t>Mesos</a:t>
            </a:r>
            <a:r>
              <a:rPr lang="en-US" sz="2000" dirty="0" smtClean="0"/>
              <a:t>)</a:t>
            </a:r>
          </a:p>
          <a:p>
            <a:r>
              <a:rPr lang="en-US" sz="2400" b="1" dirty="0" smtClean="0"/>
              <a:t>Deploy Mode</a:t>
            </a:r>
          </a:p>
          <a:p>
            <a:pPr lvl="1"/>
            <a:r>
              <a:rPr lang="en-US" sz="2000" b="1" dirty="0" smtClean="0"/>
              <a:t>Cluster</a:t>
            </a:r>
            <a:r>
              <a:rPr lang="en-US" sz="2000" dirty="0" smtClean="0"/>
              <a:t>: Driver inside the cluster</a:t>
            </a:r>
          </a:p>
          <a:p>
            <a:pPr lvl="1"/>
            <a:r>
              <a:rPr lang="en-US" sz="2000" b="1" dirty="0" smtClean="0"/>
              <a:t>Client</a:t>
            </a:r>
            <a:r>
              <a:rPr lang="en-US" sz="2000" dirty="0" smtClean="0"/>
              <a:t>: Driver outside of cluster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Worker node: </a:t>
            </a:r>
            <a:r>
              <a:rPr lang="en-US" sz="2000" dirty="0" smtClean="0"/>
              <a:t>Node that run the application program in the cluster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Executor </a:t>
            </a:r>
            <a:endParaRPr lang="en-US" sz="2400" b="1" dirty="0"/>
          </a:p>
          <a:p>
            <a:pPr marL="742950" lvl="2" indent="-342900"/>
            <a:r>
              <a:rPr lang="en-US" sz="2000" dirty="0" smtClean="0"/>
              <a:t>Process launched on a worker node, that run the tasks</a:t>
            </a:r>
          </a:p>
          <a:p>
            <a:pPr marL="742950" lvl="2" indent="-342900"/>
            <a:r>
              <a:rPr lang="en-US" sz="2000" dirty="0"/>
              <a:t>Keep data in-memory or disk </a:t>
            </a:r>
            <a:r>
              <a:rPr lang="en-US" sz="2000" dirty="0" smtClean="0"/>
              <a:t>storage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Task: </a:t>
            </a:r>
            <a:r>
              <a:rPr lang="en-US" sz="2000" dirty="0" smtClean="0"/>
              <a:t>A unit of work that will be sent to executor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514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Terminology contd..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27" y="1166948"/>
            <a:ext cx="11981516" cy="5351418"/>
          </a:xfrm>
        </p:spPr>
        <p:txBody>
          <a:bodyPr/>
          <a:lstStyle/>
          <a:p>
            <a:r>
              <a:rPr lang="en-US" b="1" dirty="0" smtClean="0"/>
              <a:t>Job</a:t>
            </a:r>
          </a:p>
          <a:p>
            <a:pPr lvl="1"/>
            <a:r>
              <a:rPr lang="en-US" dirty="0" smtClean="0"/>
              <a:t>Consist multiple tasks</a:t>
            </a:r>
          </a:p>
          <a:p>
            <a:pPr lvl="1"/>
            <a:r>
              <a:rPr lang="en-US" dirty="0" smtClean="0"/>
              <a:t>Created based on a action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Stage:</a:t>
            </a:r>
            <a:r>
              <a:rPr lang="en-US" sz="3200" dirty="0" smtClean="0"/>
              <a:t> Each job is divided into smaller set of tasks called stages that is sequential and depends on each other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Spark Context: </a:t>
            </a:r>
            <a:r>
              <a:rPr lang="en-US" sz="3200" dirty="0" smtClean="0"/>
              <a:t>Represents connection to a spark cluster, and can be used to create RDDs, accumulators and broadcast variables on that cluster.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073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27" y="1166948"/>
            <a:ext cx="11981516" cy="5351418"/>
          </a:xfrm>
        </p:spPr>
        <p:txBody>
          <a:bodyPr/>
          <a:lstStyle/>
          <a:p>
            <a:r>
              <a:rPr lang="en-US" sz="2400" dirty="0"/>
              <a:t>The key idea of spark is </a:t>
            </a:r>
            <a:r>
              <a:rPr lang="en-US" sz="2400" b="1" dirty="0"/>
              <a:t>R</a:t>
            </a:r>
            <a:r>
              <a:rPr lang="en-US" sz="2400" dirty="0"/>
              <a:t>esilient </a:t>
            </a:r>
            <a:r>
              <a:rPr lang="en-US" sz="2400" b="1" dirty="0"/>
              <a:t>D</a:t>
            </a:r>
            <a:r>
              <a:rPr lang="en-US" sz="2400" dirty="0"/>
              <a:t>istributed </a:t>
            </a:r>
            <a:r>
              <a:rPr lang="en-US" sz="2400" b="1" dirty="0"/>
              <a:t>D</a:t>
            </a:r>
            <a:r>
              <a:rPr lang="en-US" sz="2400" dirty="0"/>
              <a:t>atasets (RDD); it supports in-memory processing computation. This means, it stores the state of memory as an object across the jobs and the object is sharable between those jobs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RDD is a basic abstraction in Spark</a:t>
            </a:r>
          </a:p>
          <a:p>
            <a:r>
              <a:rPr lang="en-US" sz="2400" dirty="0" smtClean="0"/>
              <a:t>Immutable, Partitioned collection of elements that can be operated in parallel</a:t>
            </a:r>
          </a:p>
          <a:p>
            <a:r>
              <a:rPr lang="en-US" sz="2400" dirty="0" smtClean="0"/>
              <a:t>Characteristics:</a:t>
            </a:r>
          </a:p>
          <a:p>
            <a:pPr lvl="1"/>
            <a:r>
              <a:rPr lang="en-US" sz="2400" dirty="0" smtClean="0"/>
              <a:t>A list of partitions</a:t>
            </a:r>
          </a:p>
          <a:p>
            <a:pPr lvl="1"/>
            <a:r>
              <a:rPr lang="en-US" sz="2400" dirty="0" smtClean="0"/>
              <a:t>A function for computing each split</a:t>
            </a:r>
          </a:p>
          <a:p>
            <a:pPr lvl="1"/>
            <a:r>
              <a:rPr lang="en-US" sz="2400" dirty="0" smtClean="0"/>
              <a:t>A list of dependencies on other RDDs</a:t>
            </a:r>
          </a:p>
          <a:p>
            <a:pPr lvl="1"/>
            <a:r>
              <a:rPr lang="en-US" sz="2400" dirty="0" err="1" smtClean="0"/>
              <a:t>Partitioner</a:t>
            </a:r>
            <a:r>
              <a:rPr lang="en-US" sz="2400" dirty="0" smtClean="0"/>
              <a:t> for key-value RDDs</a:t>
            </a:r>
          </a:p>
          <a:p>
            <a:pPr lvl="1"/>
            <a:r>
              <a:rPr lang="en-US" sz="2400" dirty="0" smtClean="0"/>
              <a:t>A list of preferred locations to compute each split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65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RDD contd..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27" y="1166948"/>
            <a:ext cx="11981516" cy="5351418"/>
          </a:xfrm>
        </p:spPr>
        <p:txBody>
          <a:bodyPr/>
          <a:lstStyle/>
          <a:p>
            <a:r>
              <a:rPr lang="en-US" dirty="0"/>
              <a:t>There are two ways to create </a:t>
            </a:r>
            <a:r>
              <a:rPr lang="en-US" dirty="0" smtClean="0"/>
              <a:t>RDDs</a:t>
            </a:r>
          </a:p>
          <a:p>
            <a:pPr lvl="1"/>
            <a:r>
              <a:rPr lang="en-US" b="1" dirty="0"/>
              <a:t>Parallelizing</a:t>
            </a:r>
            <a:r>
              <a:rPr lang="en-US" dirty="0"/>
              <a:t> an existing collection.</a:t>
            </a:r>
          </a:p>
          <a:p>
            <a:pPr lvl="1"/>
            <a:r>
              <a:rPr lang="en-US" b="1" dirty="0"/>
              <a:t>Referencing a dataset</a:t>
            </a:r>
            <a:r>
              <a:rPr lang="en-US" dirty="0"/>
              <a:t> in an external storage </a:t>
            </a:r>
            <a:r>
              <a:rPr lang="en-US" dirty="0" smtClean="0"/>
              <a:t>system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RDDs maintain </a:t>
            </a:r>
            <a:r>
              <a:rPr lang="en-US" sz="3200" i="1" dirty="0">
                <a:solidFill>
                  <a:srgbClr val="00B0F0"/>
                </a:solidFill>
              </a:rPr>
              <a:t>lineage</a:t>
            </a:r>
            <a:r>
              <a:rPr lang="en-US" sz="3200" dirty="0"/>
              <a:t> information that can be used to reconstruct lost </a:t>
            </a:r>
            <a:r>
              <a:rPr lang="en-US" sz="3200" dirty="0" smtClean="0"/>
              <a:t>partitions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2455" y="5132545"/>
            <a:ext cx="24822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solidFill>
                  <a:prstClr val="black"/>
                </a:solidFill>
                <a:latin typeface="Corbel"/>
                <a:cs typeface="Corbel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</a:br>
            <a: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rbel"/>
                <a:cs typeface="Corbel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  <a:t> = _.contains(...))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9161" y="5132545"/>
            <a:ext cx="20325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solidFill>
                  <a:prstClr val="black"/>
                </a:solidFill>
                <a:latin typeface="Corbel"/>
                <a:cs typeface="Corbel"/>
              </a:rPr>
              <a:t>map</a:t>
            </a:r>
            <a: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</a:br>
            <a: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rbel"/>
                <a:cs typeface="Corbel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rbel"/>
                <a:cs typeface="Corbel"/>
              </a:rPr>
              <a:t> = _.split(...))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22167" y="4709655"/>
            <a:ext cx="1679868" cy="622312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 File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43065" y="4709655"/>
            <a:ext cx="1679868" cy="622312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 RDD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63962" y="4709655"/>
            <a:ext cx="1679868" cy="622312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Mapped RDD</a:t>
            </a: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4102035" y="5020811"/>
            <a:ext cx="114103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6922933" y="5020811"/>
            <a:ext cx="114102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Down Arrow 20"/>
          <p:cNvSpPr/>
          <p:nvPr/>
        </p:nvSpPr>
        <p:spPr>
          <a:xfrm>
            <a:off x="5099522" y="3870846"/>
            <a:ext cx="2063402" cy="638246"/>
          </a:xfrm>
          <a:prstGeom prst="downArrow">
            <a:avLst/>
          </a:prstGeom>
          <a:solidFill>
            <a:srgbClr val="70AD47">
              <a:lumMod val="60000"/>
              <a:lumOff val="4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13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Logistic Regression Performance</a:t>
            </a:r>
            <a:endParaRPr lang="en-US" sz="4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0204448" y="2437042"/>
            <a:ext cx="1851119" cy="965833"/>
            <a:chOff x="7021694" y="2615568"/>
            <a:chExt cx="1850936" cy="965833"/>
          </a:xfrm>
        </p:grpSpPr>
        <p:cxnSp>
          <p:nvCxnSpPr>
            <p:cNvPr id="9" name="Straight Arrow Connector 8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9796918" y="4127862"/>
            <a:ext cx="2525712" cy="1687424"/>
            <a:chOff x="6565901" y="4143306"/>
            <a:chExt cx="2525596" cy="1687972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7114689" y="4143306"/>
              <a:ext cx="204710" cy="9940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33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Behavior with not enough RAM</a:t>
            </a:r>
            <a:endParaRPr lang="en-US" sz="4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107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61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Fault Recovery Result</a:t>
            </a:r>
            <a:endParaRPr lang="en-US" sz="4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919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94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58837" y="0"/>
            <a:ext cx="72723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4000" b="1" dirty="0">
              <a:solidFill>
                <a:srgbClr val="FFFFFF"/>
              </a:solidFill>
              <a:latin typeface="Gabriola" panose="04040605051002020D02" pitchFamily="82" charset="0"/>
            </a:endParaRPr>
          </a:p>
          <a:p>
            <a:pPr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4000" b="1" dirty="0">
                <a:solidFill>
                  <a:srgbClr val="FFFFFF"/>
                </a:solidFill>
                <a:latin typeface="Gabriola" panose="04040605051002020D02" pitchFamily="82" charset="0"/>
              </a:rPr>
              <a:t>                                  </a:t>
            </a:r>
          </a:p>
          <a:p>
            <a:pPr algn="ctr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4000" b="1" dirty="0">
                <a:solidFill>
                  <a:srgbClr val="FFFFFF"/>
                </a:solidFill>
                <a:latin typeface="Gabriola" panose="04040605051002020D02" pitchFamily="82" charset="0"/>
              </a:rPr>
              <a:t>      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895601" y="1793875"/>
            <a:ext cx="7591425" cy="29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200">
              <a:latin typeface="Calibri" panose="020F0502020204030204" pitchFamily="34" charset="0"/>
            </a:endParaRPr>
          </a:p>
          <a:p>
            <a:pPr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200">
              <a:latin typeface="Calibri" panose="020F0502020204030204" pitchFamily="34" charset="0"/>
            </a:endParaRPr>
          </a:p>
          <a:p>
            <a:pPr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200">
              <a:latin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0" tIns="39116" rIns="0" bIns="0" numCol="1" anchor="ctr" anchorCtr="0" compatLnSpc="1">
            <a:prstTxWarp prst="textNoShape">
              <a:avLst/>
            </a:prstTxWarp>
          </a:bodyPr>
          <a:lstStyle/>
          <a:p>
            <a:pPr algn="l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0850">
              <a:buSzPct val="45000"/>
              <a:buFont typeface="Wingdings" panose="05000000000000000000" pitchFamily="2" charset="2"/>
              <a:buChar char="v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Spark</a:t>
            </a:r>
          </a:p>
          <a:p>
            <a:pPr marL="450850">
              <a:buSzPct val="45000"/>
              <a:buFont typeface="Wingdings" panose="05000000000000000000" pitchFamily="2" charset="2"/>
              <a:buChar char="v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0850">
              <a:buSzPct val="45000"/>
              <a:buFont typeface="Wingdings" panose="05000000000000000000" pitchFamily="2" charset="2"/>
              <a:buChar char="v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</a:p>
          <a:p>
            <a:pPr marL="450850">
              <a:buSzPct val="45000"/>
              <a:buFont typeface="Wingdings" panose="05000000000000000000" pitchFamily="2" charset="2"/>
              <a:buChar char="v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and Examples</a:t>
            </a:r>
          </a:p>
          <a:p>
            <a:pPr marL="450850">
              <a:buSzPct val="45000"/>
              <a:buFont typeface="Wingdings" panose="05000000000000000000" pitchFamily="2" charset="2"/>
              <a:buChar char="v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Spark With Hadoop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6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Spark Applications	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27" y="1166948"/>
            <a:ext cx="11981516" cy="5351418"/>
          </a:xfrm>
        </p:spPr>
        <p:txBody>
          <a:bodyPr/>
          <a:lstStyle/>
          <a:p>
            <a:r>
              <a:rPr lang="en-US" dirty="0"/>
              <a:t>In-memory data mining on Hive data (</a:t>
            </a:r>
            <a:r>
              <a:rPr lang="en-US" dirty="0" err="1"/>
              <a:t>Conviva</a:t>
            </a:r>
            <a:r>
              <a:rPr lang="en-US" dirty="0"/>
              <a:t>)</a:t>
            </a:r>
          </a:p>
          <a:p>
            <a:r>
              <a:rPr lang="en-US" dirty="0"/>
              <a:t>Predictive analytics (</a:t>
            </a:r>
            <a:r>
              <a:rPr lang="en-US" dirty="0" err="1"/>
              <a:t>Quantifind</a:t>
            </a:r>
            <a:r>
              <a:rPr lang="en-US" dirty="0"/>
              <a:t>)</a:t>
            </a:r>
          </a:p>
          <a:p>
            <a:r>
              <a:rPr lang="en-US" dirty="0"/>
              <a:t>City traffic prediction (Mobile Millennium)</a:t>
            </a:r>
          </a:p>
          <a:p>
            <a:r>
              <a:rPr lang="en-US" dirty="0"/>
              <a:t>Twitter spam classification (Monarch)</a:t>
            </a:r>
          </a:p>
          <a:p>
            <a:r>
              <a:rPr lang="en-US" dirty="0"/>
              <a:t>Collaborative filtering via matrix factorization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552" y="3484517"/>
            <a:ext cx="8357189" cy="76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of Day1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growing faster then the processing speeds</a:t>
            </a:r>
          </a:p>
          <a:p>
            <a:r>
              <a:rPr lang="en-US" dirty="0" smtClean="0"/>
              <a:t>Only solution is to parallelize on large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is falling behind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spends more than 90% of the time in doing HDFS read/write operations.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sharing is slow due to: 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914400" y="3853543"/>
            <a:ext cx="1149531" cy="1463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 on Disk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965269" y="4245429"/>
            <a:ext cx="1619794" cy="67926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Tuples </a:t>
            </a:r>
          </a:p>
          <a:p>
            <a:pPr algn="ctr"/>
            <a:r>
              <a:rPr lang="en-US" dirty="0" smtClean="0"/>
              <a:t>(on Disk)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234229" y="4245429"/>
            <a:ext cx="1619794" cy="67926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Tuples </a:t>
            </a:r>
          </a:p>
          <a:p>
            <a:pPr algn="ctr"/>
            <a:r>
              <a:rPr lang="en-US" dirty="0" smtClean="0"/>
              <a:t>(on Disk)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7503189" y="4245429"/>
            <a:ext cx="1619794" cy="67926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Tuples </a:t>
            </a:r>
          </a:p>
          <a:p>
            <a:pPr algn="ctr"/>
            <a:r>
              <a:rPr lang="en-US" dirty="0" smtClean="0"/>
              <a:t>(on Disk)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0027920" y="3853543"/>
            <a:ext cx="1149531" cy="1463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 on Disk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1"/>
          </p:cNvCxnSpPr>
          <p:nvPr/>
        </p:nvCxnSpPr>
        <p:spPr>
          <a:xfrm>
            <a:off x="2063931" y="4585063"/>
            <a:ext cx="901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585063" y="4585063"/>
            <a:ext cx="64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54023" y="4585063"/>
            <a:ext cx="64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22983" y="4585063"/>
            <a:ext cx="901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4558" y="431074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1464" y="431074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4343" y="431074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20287" y="431074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48414" y="5638494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Hadoop Execution 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279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behind Spark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96" y="2241545"/>
            <a:ext cx="4493488" cy="283207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current cluster programming models are based on </a:t>
            </a:r>
            <a:r>
              <a:rPr lang="en-US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acyclic data flow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stable storage to stable storage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107576" y="1913935"/>
            <a:ext cx="6831875" cy="3357155"/>
            <a:chOff x="195109" y="1484921"/>
            <a:chExt cx="8663829" cy="3698990"/>
          </a:xfrm>
        </p:grpSpPr>
        <p:grpSp>
          <p:nvGrpSpPr>
            <p:cNvPr id="33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37" name="Folded Corner 36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gradFill rotWithShape="1">
                <a:gsLst>
                  <a:gs pos="0">
                    <a:srgbClr val="70AD47">
                      <a:satMod val="103000"/>
                      <a:lumMod val="102000"/>
                      <a:tint val="94000"/>
                    </a:srgbClr>
                  </a:gs>
                  <a:gs pos="50000">
                    <a:srgbClr val="70AD47">
                      <a:satMod val="110000"/>
                      <a:lumMod val="100000"/>
                      <a:shade val="100000"/>
                    </a:srgbClr>
                  </a:gs>
                  <a:gs pos="100000">
                    <a:srgbClr val="70AD47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38" name="Straight Arrow Connector 454"/>
              <p:cNvCxnSpPr>
                <a:cxnSpLocks noChangeShapeType="1"/>
                <a:stCxn id="39" idx="2"/>
                <a:endCxn id="43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Right Bracket 38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0" name="Right Bracket 39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1" name="Right Bracket 40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42" name="Straight Arrow Connector 124"/>
              <p:cNvCxnSpPr>
                <a:cxnSpLocks noChangeShapeType="1"/>
                <a:stCxn id="40" idx="2"/>
                <a:endCxn id="44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Rounded Rectangle 42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satMod val="103000"/>
                      <a:lumMod val="102000"/>
                      <a:tint val="94000"/>
                    </a:srgbClr>
                  </a:gs>
                  <a:gs pos="50000">
                    <a:srgbClr val="5B9BD5">
                      <a:satMod val="110000"/>
                      <a:lumMod val="100000"/>
                      <a:shade val="100000"/>
                    </a:srgbClr>
                  </a:gs>
                  <a:gs pos="100000">
                    <a:srgbClr val="5B9BD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satMod val="103000"/>
                      <a:lumMod val="102000"/>
                      <a:tint val="94000"/>
                    </a:srgbClr>
                  </a:gs>
                  <a:gs pos="50000">
                    <a:srgbClr val="5B9BD5">
                      <a:satMod val="110000"/>
                      <a:lumMod val="100000"/>
                      <a:shade val="100000"/>
                    </a:srgbClr>
                  </a:gs>
                  <a:gs pos="100000">
                    <a:srgbClr val="5B9BD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satMod val="103000"/>
                      <a:lumMod val="102000"/>
                      <a:tint val="94000"/>
                    </a:srgbClr>
                  </a:gs>
                  <a:gs pos="50000">
                    <a:srgbClr val="5B9BD5">
                      <a:satMod val="110000"/>
                      <a:lumMod val="100000"/>
                      <a:shade val="100000"/>
                    </a:srgbClr>
                  </a:gs>
                  <a:gs pos="100000">
                    <a:srgbClr val="5B9BD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46" name="Straight Arrow Connector 135"/>
              <p:cNvCxnSpPr>
                <a:cxnSpLocks noChangeShapeType="1"/>
                <a:stCxn id="41" idx="2"/>
                <a:endCxn id="45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ounded Rectangle 46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519622" y="5110723"/>
                <a:ext cx="1363025" cy="751943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49" name="Straight Arrow Connector 155"/>
              <p:cNvCxnSpPr>
                <a:cxnSpLocks noChangeShapeType="1"/>
                <a:stCxn id="43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Straight Arrow Connector 158"/>
              <p:cNvCxnSpPr>
                <a:cxnSpLocks noChangeShapeType="1"/>
                <a:stCxn id="43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Straight Arrow Connector 161"/>
              <p:cNvCxnSpPr>
                <a:cxnSpLocks noChangeShapeType="1"/>
                <a:stCxn id="45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Straight Arrow Connector 162"/>
              <p:cNvCxnSpPr>
                <a:cxnSpLocks noChangeShapeType="1"/>
                <a:stCxn id="44" idx="3"/>
                <a:endCxn id="48" idx="1"/>
              </p:cNvCxnSpPr>
              <p:nvPr/>
            </p:nvCxnSpPr>
            <p:spPr bwMode="auto">
              <a:xfrm>
                <a:off x="3504523" y="4395442"/>
                <a:ext cx="2015100" cy="109125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Straight Arrow Connector 163"/>
              <p:cNvCxnSpPr>
                <a:cxnSpLocks noChangeShapeType="1"/>
                <a:stCxn id="44" idx="3"/>
                <a:endCxn id="47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Straight Arrow Connector 164"/>
              <p:cNvCxnSpPr>
                <a:cxnSpLocks noChangeShapeType="1"/>
                <a:stCxn id="45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Arrow Connector 182"/>
              <p:cNvCxnSpPr>
                <a:cxnSpLocks noChangeShapeType="1"/>
                <a:stCxn id="47" idx="3"/>
                <a:endCxn id="58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Straight Arrow Connector 183"/>
              <p:cNvCxnSpPr>
                <a:cxnSpLocks noChangeShapeType="1"/>
                <a:stCxn id="48" idx="3"/>
                <a:endCxn id="59" idx="2"/>
              </p:cNvCxnSpPr>
              <p:nvPr/>
            </p:nvCxnSpPr>
            <p:spPr bwMode="auto">
              <a:xfrm>
                <a:off x="6882647" y="5486695"/>
                <a:ext cx="508753" cy="1099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Folded Corner 56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gradFill rotWithShape="1">
                <a:gsLst>
                  <a:gs pos="0">
                    <a:srgbClr val="70AD47">
                      <a:satMod val="103000"/>
                      <a:lumMod val="102000"/>
                      <a:tint val="94000"/>
                    </a:srgbClr>
                  </a:gs>
                  <a:gs pos="50000">
                    <a:srgbClr val="70AD47">
                      <a:satMod val="110000"/>
                      <a:lumMod val="100000"/>
                      <a:shade val="100000"/>
                    </a:srgbClr>
                  </a:gs>
                  <a:gs pos="100000">
                    <a:srgbClr val="70AD47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58" name="Right Bracket 57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59" name="Right Bracket 58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35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36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591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Spark?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Machine Learning Algorithms are iterative in nature, because each iteration can improve the results.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based approach is slower, because each iteration’s output will be written into disk.</a:t>
            </a:r>
          </a:p>
          <a:p>
            <a:pPr marL="0" indent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717" y="2978330"/>
            <a:ext cx="8562566" cy="223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4717" y="5473005"/>
            <a:ext cx="8562566" cy="923330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Spark stores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intermediate results in a distributed memory instead of Stable storage (Disk) and make the system faster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If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Distributed memory (RAM) is not sufficient to store intermediate results (State of the JOB), then it will store those results on the disk.</a:t>
            </a:r>
          </a:p>
        </p:txBody>
      </p:sp>
    </p:spTree>
    <p:extLst>
      <p:ext uri="{BB962C8B-B14F-4D97-AF65-F5344CB8AC3E}">
        <p14:creationId xmlns:p14="http://schemas.microsoft.com/office/powerpoint/2010/main" val="166239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of Spark is its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cluster computing.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uses Hadoop in two ways – one is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and second is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of Spark deployment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Standalone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Spark occupies the place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of Yarn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is allocated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HDFS, explicitly. Here, Spark and MapReduce will run side by side to cover all spark jobs on cluster.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Yarn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Hadoop Yarn deployment means, simply, spark runs on Yarn without any pre-installation or root access required. It helps to integrate Spark into Hadoop ecosystem or Hadoop stack. It allows other components to run on top of stack.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in MapReduce (SIMR)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Spark in MapReduce is used to launch spark job in addition to standalone deployment. With SIMR, user can start Spark and uses its shell without any administrative access.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27" y="1219200"/>
            <a:ext cx="11981515" cy="5257800"/>
          </a:xfrm>
        </p:spPr>
        <p:txBody>
          <a:bodyPr/>
          <a:lstStyle/>
          <a:p>
            <a:r>
              <a:rPr lang="en-US" dirty="0" smtClean="0"/>
              <a:t>Spark follows </a:t>
            </a:r>
            <a:r>
              <a:rPr lang="en-US" i="1" dirty="0" smtClean="0"/>
              <a:t>lazy evolution </a:t>
            </a:r>
            <a:r>
              <a:rPr lang="en-US" dirty="0" smtClean="0"/>
              <a:t>to process data.</a:t>
            </a:r>
          </a:p>
          <a:p>
            <a:r>
              <a:rPr lang="en-US" dirty="0" smtClean="0"/>
              <a:t>There are two type of operations: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Transformation</a:t>
            </a:r>
            <a:r>
              <a:rPr lang="en-US" dirty="0" smtClean="0"/>
              <a:t>, are </a:t>
            </a:r>
            <a:r>
              <a:rPr lang="en-US" dirty="0"/>
              <a:t>functions that take a RDD as the input and produce one or many RDDs as the output</a:t>
            </a:r>
            <a:r>
              <a:rPr lang="en-US" dirty="0" smtClean="0"/>
              <a:t>. These </a:t>
            </a:r>
            <a:r>
              <a:rPr lang="en-US" dirty="0"/>
              <a:t>are lazy operations on a </a:t>
            </a:r>
            <a:r>
              <a:rPr lang="en-US" dirty="0" smtClean="0"/>
              <a:t>RDD. E.g. </a:t>
            </a:r>
            <a:r>
              <a:rPr lang="en-US" dirty="0"/>
              <a:t>map , filter , </a:t>
            </a:r>
            <a:r>
              <a:rPr lang="en-US" dirty="0" err="1"/>
              <a:t>reduceByKey</a:t>
            </a:r>
            <a:r>
              <a:rPr lang="en-US" dirty="0"/>
              <a:t> , join , </a:t>
            </a:r>
            <a:r>
              <a:rPr lang="en-US" dirty="0" err="1"/>
              <a:t>cogroup</a:t>
            </a:r>
            <a:r>
              <a:rPr lang="en-US" dirty="0"/>
              <a:t> , </a:t>
            </a:r>
            <a:r>
              <a:rPr lang="en-US" dirty="0" err="1" smtClean="0"/>
              <a:t>randomSplit</a:t>
            </a:r>
            <a:r>
              <a:rPr lang="en-US" dirty="0" smtClean="0"/>
              <a:t>, etc.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Action</a:t>
            </a:r>
            <a:r>
              <a:rPr lang="en-US" b="1" dirty="0" smtClean="0"/>
              <a:t>, </a:t>
            </a:r>
            <a:r>
              <a:rPr lang="en-US" dirty="0"/>
              <a:t> are RDD operations that produce non-RDD values. They materialize a value in a </a:t>
            </a:r>
            <a:r>
              <a:rPr lang="en-US" b="1" dirty="0"/>
              <a:t>Spark</a:t>
            </a:r>
            <a:r>
              <a:rPr lang="en-US" dirty="0"/>
              <a:t> program</a:t>
            </a:r>
            <a:r>
              <a:rPr lang="en-US" dirty="0" smtClean="0"/>
              <a:t>. In other words, actions are</a:t>
            </a:r>
            <a:r>
              <a:rPr lang="en-US" b="1" dirty="0" smtClean="0"/>
              <a:t> </a:t>
            </a:r>
            <a:r>
              <a:rPr lang="en-US" dirty="0" smtClean="0"/>
              <a:t>RDD operation </a:t>
            </a:r>
            <a:r>
              <a:rPr lang="en-US" dirty="0"/>
              <a:t>that returns a value of any </a:t>
            </a:r>
            <a:r>
              <a:rPr lang="en-US" dirty="0" smtClean="0"/>
              <a:t>type. E.g. reduce, </a:t>
            </a:r>
            <a:r>
              <a:rPr lang="en-US" dirty="0" err="1" smtClean="0"/>
              <a:t>saveAsTextFile</a:t>
            </a:r>
            <a:r>
              <a:rPr lang="en-US" dirty="0" smtClean="0"/>
              <a:t>, </a:t>
            </a:r>
            <a:r>
              <a:rPr lang="en-US" dirty="0" err="1" smtClean="0"/>
              <a:t>saveAsNewAPIHadoopDataset</a:t>
            </a:r>
            <a:r>
              <a:rPr lang="en-US" dirty="0" smtClean="0"/>
              <a:t>, etc.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2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Stack with Spark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8" y="1515126"/>
            <a:ext cx="8887097" cy="4516633"/>
          </a:xfrm>
        </p:spPr>
      </p:pic>
    </p:spTree>
    <p:extLst>
      <p:ext uri="{BB962C8B-B14F-4D97-AF65-F5344CB8AC3E}">
        <p14:creationId xmlns:p14="http://schemas.microsoft.com/office/powerpoint/2010/main" val="3963776216"/>
      </p:ext>
    </p:extLst>
  </p:cSld>
  <p:clrMapOvr>
    <a:masterClrMapping/>
  </p:clrMapOvr>
</p:sld>
</file>

<file path=ppt/theme/theme1.xml><?xml version="1.0" encoding="utf-8"?>
<a:theme xmlns:a="http://schemas.openxmlformats.org/drawingml/2006/main" name="HappiestMin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iestMinds" id="{A7DDE94E-F6C8-4283-801E-593EF8AABB0B}" vid="{16C1C5DB-39F4-468F-97EB-9C408775B7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HappiestMinds</Template>
  <TotalTime>383</TotalTime>
  <Words>620</Words>
  <Application>Microsoft Office PowerPoint</Application>
  <PresentationFormat>Widescreen</PresentationFormat>
  <Paragraphs>135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Candara</vt:lpstr>
      <vt:lpstr>Corbel</vt:lpstr>
      <vt:lpstr>Gabriola</vt:lpstr>
      <vt:lpstr>Noto Sans CJK SC Regular</vt:lpstr>
      <vt:lpstr>Times New Roman</vt:lpstr>
      <vt:lpstr>Wingdings</vt:lpstr>
      <vt:lpstr>HappiestMinds</vt:lpstr>
      <vt:lpstr>PowerPoint Presentation</vt:lpstr>
      <vt:lpstr>Agenda</vt:lpstr>
      <vt:lpstr>Problem </vt:lpstr>
      <vt:lpstr>MapReduce is falling behind</vt:lpstr>
      <vt:lpstr>Motivation behind Spark</vt:lpstr>
      <vt:lpstr>Why Spark?</vt:lpstr>
      <vt:lpstr>Introduction</vt:lpstr>
      <vt:lpstr>Introduction contd..</vt:lpstr>
      <vt:lpstr>Hadoop Stack with Spark</vt:lpstr>
      <vt:lpstr>Spark Stack</vt:lpstr>
      <vt:lpstr>Execution Flow</vt:lpstr>
      <vt:lpstr>Execution Flow in detail</vt:lpstr>
      <vt:lpstr>Terminology</vt:lpstr>
      <vt:lpstr>Terminology contd..</vt:lpstr>
      <vt:lpstr>Resilient Distributed Datasets (RDDs)</vt:lpstr>
      <vt:lpstr>RDD contd..</vt:lpstr>
      <vt:lpstr>Logistic Regression Performance</vt:lpstr>
      <vt:lpstr>Behavior with not enough RAM</vt:lpstr>
      <vt:lpstr>Fault Recovery Result</vt:lpstr>
      <vt:lpstr>Spark Applications </vt:lpstr>
      <vt:lpstr>END of Day1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Chowdhury</dc:creator>
  <cp:lastModifiedBy>Sanjay Chowdhury</cp:lastModifiedBy>
  <cp:revision>56</cp:revision>
  <dcterms:created xsi:type="dcterms:W3CDTF">2017-03-09T07:21:02Z</dcterms:created>
  <dcterms:modified xsi:type="dcterms:W3CDTF">2017-03-15T06:49:55Z</dcterms:modified>
</cp:coreProperties>
</file>