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6,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08" y="1270231"/>
            <a:ext cx="7772400" cy="3852311"/>
          </a:xfrm>
        </p:spPr>
        <p:txBody>
          <a:bodyPr/>
          <a:lstStyle/>
          <a:p>
            <a:r>
              <a:rPr lang="en-US" sz="4000" dirty="0" smtClean="0"/>
              <a:t>Ames house price prediction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99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4578" y="5137468"/>
            <a:ext cx="6817661" cy="1199365"/>
          </a:xfrm>
        </p:spPr>
        <p:txBody>
          <a:bodyPr>
            <a:normAutofit/>
          </a:bodyPr>
          <a:lstStyle/>
          <a:p>
            <a:pPr lvl="1">
              <a:lnSpc>
                <a:spcPct val="70000"/>
              </a:lnSpc>
            </a:pPr>
            <a:r>
              <a:rPr lang="en-US" sz="1600" dirty="0" smtClean="0"/>
              <a:t>pretty </a:t>
            </a:r>
            <a:r>
              <a:rPr lang="en-US" sz="1600" dirty="0"/>
              <a:t>symmetrically </a:t>
            </a:r>
            <a:r>
              <a:rPr lang="en-US" sz="1600" dirty="0" smtClean="0"/>
              <a:t>distributed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the residuals appear to behave randomly</a:t>
            </a:r>
          </a:p>
          <a:p>
            <a:pPr lvl="1">
              <a:lnSpc>
                <a:spcPct val="70000"/>
              </a:lnSpc>
            </a:pPr>
            <a:r>
              <a:rPr lang="en-US" sz="1600" dirty="0" smtClean="0"/>
              <a:t>most </a:t>
            </a:r>
            <a:r>
              <a:rPr lang="en-US" sz="1600" dirty="0"/>
              <a:t>of the points are cluster around zero, </a:t>
            </a:r>
            <a:endParaRPr lang="en-US" sz="1600" dirty="0" smtClean="0"/>
          </a:p>
          <a:p>
            <a:pPr lvl="1">
              <a:lnSpc>
                <a:spcPct val="70000"/>
              </a:lnSpc>
            </a:pPr>
            <a:r>
              <a:rPr lang="en-US" sz="1600" dirty="0" smtClean="0"/>
              <a:t>There </a:t>
            </a:r>
            <a:r>
              <a:rPr lang="en-US" sz="1600" dirty="0"/>
              <a:t>are a few outliers </a:t>
            </a:r>
            <a:endParaRPr lang="en-US" sz="1600" b="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593550"/>
            <a:ext cx="6839858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</a:t>
            </a:r>
            <a:r>
              <a:rPr lang="en-US" sz="2800" dirty="0" smtClean="0"/>
              <a:t>esidual plot</a:t>
            </a:r>
            <a:endParaRPr lang="en-US" sz="2800" dirty="0"/>
          </a:p>
        </p:txBody>
      </p:sp>
      <p:pic>
        <p:nvPicPr>
          <p:cNvPr id="4" name="Picture 3" descr="MSO8AA6C8060A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7" y="833274"/>
            <a:ext cx="85725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6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4578" y="5137468"/>
            <a:ext cx="6817661" cy="1199365"/>
          </a:xfrm>
        </p:spPr>
        <p:txBody>
          <a:bodyPr>
            <a:normAutofit/>
          </a:bodyPr>
          <a:lstStyle/>
          <a:p>
            <a:pPr lvl="1">
              <a:lnSpc>
                <a:spcPct val="70000"/>
              </a:lnSpc>
            </a:pPr>
            <a:r>
              <a:rPr lang="en-US" sz="1600" dirty="0" smtClean="0"/>
              <a:t>Normally distributed</a:t>
            </a:r>
          </a:p>
          <a:p>
            <a:pPr lvl="1">
              <a:lnSpc>
                <a:spcPct val="70000"/>
              </a:lnSpc>
            </a:pPr>
            <a:r>
              <a:rPr lang="en-US" sz="1600" b="0" dirty="0" smtClean="0"/>
              <a:t>Both of the plots show that the data is well fit with the model </a:t>
            </a:r>
            <a:endParaRPr lang="en-US" sz="1600" b="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593550"/>
            <a:ext cx="6839858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</a:t>
            </a:r>
            <a:r>
              <a:rPr lang="en-US" sz="2800" dirty="0" smtClean="0"/>
              <a:t>esidual plot</a:t>
            </a:r>
            <a:endParaRPr lang="en-US" sz="2800" dirty="0"/>
          </a:p>
        </p:txBody>
      </p:sp>
      <p:pic>
        <p:nvPicPr>
          <p:cNvPr id="5" name="Picture 4" descr="MSO8AAF3596DA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5" y="1028291"/>
            <a:ext cx="8128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5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57200" y="-593550"/>
            <a:ext cx="6839858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Recommendation</a:t>
            </a:r>
            <a:endParaRPr lang="en-US" sz="2800" dirty="0"/>
          </a:p>
        </p:txBody>
      </p:sp>
      <p:pic>
        <p:nvPicPr>
          <p:cNvPr id="5" name="Picture 4" descr="Screen Shot 2019-06-07 at 12.38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" y="805662"/>
            <a:ext cx="8255312" cy="5671656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157209" y="4945919"/>
            <a:ext cx="3794394" cy="1199365"/>
          </a:xfrm>
        </p:spPr>
        <p:txBody>
          <a:bodyPr>
            <a:normAutofit/>
          </a:bodyPr>
          <a:lstStyle/>
          <a:p>
            <a:pPr lvl="1">
              <a:lnSpc>
                <a:spcPct val="70000"/>
              </a:lnSpc>
            </a:pPr>
            <a:r>
              <a:rPr lang="en-US" sz="1600" dirty="0" smtClean="0"/>
              <a:t>Renovation improve house quality</a:t>
            </a:r>
          </a:p>
          <a:p>
            <a:pPr lvl="1">
              <a:lnSpc>
                <a:spcPct val="70000"/>
              </a:lnSpc>
            </a:pPr>
            <a:r>
              <a:rPr lang="en-US" sz="1600" b="0" dirty="0" smtClean="0"/>
              <a:t>Need to consider the balance between cost of renovation and </a:t>
            </a:r>
            <a:r>
              <a:rPr lang="en-US" sz="1600" dirty="0" smtClean="0"/>
              <a:t>sale price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50653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6-07 at 12.39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05" y="23621"/>
            <a:ext cx="9144000" cy="6834379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32437" y="5749237"/>
            <a:ext cx="3375069" cy="974157"/>
          </a:xfrm>
        </p:spPr>
        <p:txBody>
          <a:bodyPr>
            <a:normAutofit/>
          </a:bodyPr>
          <a:lstStyle/>
          <a:p>
            <a:pPr lvl="1">
              <a:lnSpc>
                <a:spcPct val="70000"/>
              </a:lnSpc>
            </a:pPr>
            <a:r>
              <a:rPr lang="en-US" sz="1600" dirty="0" smtClean="0"/>
              <a:t>W</a:t>
            </a:r>
            <a:r>
              <a:rPr lang="en-US" sz="1600" dirty="0" smtClean="0"/>
              <a:t>e can observe some neighborhood with increase/decrease sale price over the year</a:t>
            </a:r>
          </a:p>
          <a:p>
            <a:pPr lvl="1">
              <a:lnSpc>
                <a:spcPct val="70000"/>
              </a:lnSpc>
            </a:pP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639586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186"/>
            <a:ext cx="7620000" cy="5797978"/>
          </a:xfrm>
        </p:spPr>
        <p:txBody>
          <a:bodyPr/>
          <a:lstStyle/>
          <a:p>
            <a:r>
              <a:rPr lang="en-US" dirty="0" smtClean="0"/>
              <a:t>EDA:</a:t>
            </a:r>
          </a:p>
          <a:p>
            <a:pPr marL="274320" lvl="1" indent="0">
              <a:buNone/>
            </a:pPr>
            <a:r>
              <a:rPr lang="en-US" dirty="0"/>
              <a:t>A. </a:t>
            </a:r>
            <a:r>
              <a:rPr lang="en-US" dirty="0" smtClean="0"/>
              <a:t>O</a:t>
            </a:r>
            <a:r>
              <a:rPr lang="en-US" dirty="0" smtClean="0"/>
              <a:t>utlier and NA values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B. </a:t>
            </a:r>
            <a:r>
              <a:rPr lang="en-US" dirty="0"/>
              <a:t>C</a:t>
            </a:r>
            <a:r>
              <a:rPr lang="en-US" dirty="0" smtClean="0"/>
              <a:t>ollinear </a:t>
            </a:r>
            <a:r>
              <a:rPr lang="en-US" dirty="0"/>
              <a:t>features and identity </a:t>
            </a:r>
            <a:r>
              <a:rPr lang="en-US" dirty="0" smtClean="0"/>
              <a:t>feature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C. </a:t>
            </a:r>
            <a:r>
              <a:rPr lang="en-US" dirty="0"/>
              <a:t>Exploratory Visualizations: Continuous Variables</a:t>
            </a:r>
            <a:br>
              <a:rPr lang="en-US" dirty="0"/>
            </a:br>
            <a:r>
              <a:rPr lang="en-US" dirty="0" smtClean="0"/>
              <a:t>D. </a:t>
            </a:r>
            <a:r>
              <a:rPr lang="en-US" dirty="0"/>
              <a:t>Exploratory Visualizations: Categorical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Preprocessing</a:t>
            </a:r>
          </a:p>
          <a:p>
            <a:pPr marL="274320" lvl="1" indent="0">
              <a:buNone/>
            </a:pPr>
            <a:r>
              <a:rPr lang="en-US" dirty="0" smtClean="0"/>
              <a:t>A. Feature engineering</a:t>
            </a:r>
          </a:p>
          <a:p>
            <a:pPr marL="274320" lvl="1" indent="0">
              <a:buNone/>
            </a:pPr>
            <a:r>
              <a:rPr lang="en-US" dirty="0" smtClean="0"/>
              <a:t>B</a:t>
            </a:r>
            <a:r>
              <a:rPr lang="en-US" dirty="0"/>
              <a:t>. One-hot encode categorical variables</a:t>
            </a:r>
            <a:br>
              <a:rPr lang="en-US" dirty="0"/>
            </a:br>
            <a:r>
              <a:rPr lang="en-US" dirty="0"/>
              <a:t>C. Train/test split data</a:t>
            </a:r>
            <a:br>
              <a:rPr lang="en-US" dirty="0"/>
            </a:br>
            <a:r>
              <a:rPr lang="en-US" dirty="0"/>
              <a:t>D. Scale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Modeling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A. Baseline Linear regression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B. Fit RidgeCV and Lasso CV with default parameters</a:t>
            </a:r>
            <a:br>
              <a:rPr lang="en-US" dirty="0"/>
            </a:br>
            <a:r>
              <a:rPr lang="en-US" dirty="0"/>
              <a:t>C. Residual </a:t>
            </a:r>
            <a:r>
              <a:rPr lang="en-US" dirty="0" smtClean="0"/>
              <a:t>Plot</a:t>
            </a:r>
          </a:p>
          <a:p>
            <a:r>
              <a:rPr lang="en-US" dirty="0" smtClean="0"/>
              <a:t>Conclusion and 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70721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93550"/>
            <a:ext cx="6839858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Continuous variables</a:t>
            </a:r>
            <a:endParaRPr lang="en-US" sz="2800" dirty="0"/>
          </a:p>
        </p:txBody>
      </p:sp>
      <p:pic>
        <p:nvPicPr>
          <p:cNvPr id="8" name="Picture 7" descr="MSO8AA21EAC32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80"/>
          <a:stretch/>
        </p:blipFill>
        <p:spPr>
          <a:xfrm>
            <a:off x="322213" y="1104458"/>
            <a:ext cx="4456891" cy="4564773"/>
          </a:xfrm>
          <a:prstGeom prst="rect">
            <a:avLst/>
          </a:prstGeom>
        </p:spPr>
      </p:pic>
      <p:pic>
        <p:nvPicPr>
          <p:cNvPr id="9" name="Picture 8" descr="MSO8AA21EAC32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16"/>
          <a:stretch/>
        </p:blipFill>
        <p:spPr>
          <a:xfrm>
            <a:off x="4779104" y="966398"/>
            <a:ext cx="3917964" cy="49944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806714" y="4293584"/>
            <a:ext cx="3641866" cy="1667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29362" y="3700474"/>
            <a:ext cx="2319218" cy="23416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18877" y="5192030"/>
            <a:ext cx="2526838" cy="23416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7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93550"/>
            <a:ext cx="6839858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Continuous variables</a:t>
            </a:r>
            <a:endParaRPr lang="en-US" sz="2800" dirty="0"/>
          </a:p>
        </p:txBody>
      </p:sp>
      <p:pic>
        <p:nvPicPr>
          <p:cNvPr id="3" name="Picture 2" descr="MSO8AAB972170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2" y="1256541"/>
            <a:ext cx="5130800" cy="4445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255043" y="2498837"/>
            <a:ext cx="3566268" cy="1450331"/>
          </a:xfrm>
        </p:spPr>
        <p:txBody>
          <a:bodyPr/>
          <a:lstStyle/>
          <a:p>
            <a:r>
              <a:rPr lang="en-US" u="sng" dirty="0" smtClean="0"/>
              <a:t>Years of house </a:t>
            </a:r>
            <a:r>
              <a:rPr lang="en-US" u="sng" dirty="0" err="1" smtClean="0"/>
              <a:t>vs</a:t>
            </a:r>
            <a:r>
              <a:rPr lang="en-US" u="sng" dirty="0" smtClean="0"/>
              <a:t> Price</a:t>
            </a:r>
          </a:p>
          <a:p>
            <a:r>
              <a:rPr lang="en-US" dirty="0" smtClean="0"/>
              <a:t> o</a:t>
            </a:r>
            <a:r>
              <a:rPr lang="en-US" dirty="0" smtClean="0"/>
              <a:t>lder the house</a:t>
            </a:r>
          </a:p>
          <a:p>
            <a:r>
              <a:rPr lang="en-US" dirty="0" smtClean="0"/>
              <a:t> cheaper its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5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593550"/>
            <a:ext cx="6839858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/>
              <a:t>Continuous variables</a:t>
            </a:r>
            <a:endParaRPr lang="en-US" sz="2800" dirty="0"/>
          </a:p>
        </p:txBody>
      </p:sp>
      <p:pic>
        <p:nvPicPr>
          <p:cNvPr id="5" name="Picture 4" descr="MSO8AAB62CC33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0" y="1090656"/>
            <a:ext cx="5713240" cy="4887230"/>
          </a:xfrm>
          <a:prstGeom prst="rect">
            <a:avLst/>
          </a:prstGeom>
        </p:spPr>
      </p:pic>
      <p:pic>
        <p:nvPicPr>
          <p:cNvPr id="7" name="Picture 6" descr="MSO8AA4FE6C47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0" y="1099542"/>
            <a:ext cx="5580724" cy="4953015"/>
          </a:xfrm>
          <a:prstGeom prst="rect">
            <a:avLst/>
          </a:prstGeom>
        </p:spPr>
      </p:pic>
      <p:pic>
        <p:nvPicPr>
          <p:cNvPr id="8" name="Picture 7" descr="MSO8AAD0FC02F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0" y="1099542"/>
            <a:ext cx="5806100" cy="514841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55043" y="2029442"/>
            <a:ext cx="3566268" cy="1339158"/>
          </a:xfrm>
        </p:spPr>
        <p:txBody>
          <a:bodyPr>
            <a:normAutofit fontScale="92500"/>
          </a:bodyPr>
          <a:lstStyle/>
          <a:p>
            <a:r>
              <a:rPr lang="en-US" u="sng" dirty="0" smtClean="0"/>
              <a:t>Garage area </a:t>
            </a:r>
            <a:r>
              <a:rPr lang="en-US" u="sng" dirty="0" err="1" smtClean="0"/>
              <a:t>vs</a:t>
            </a:r>
            <a:r>
              <a:rPr lang="en-US" u="sng" dirty="0" smtClean="0"/>
              <a:t> Price</a:t>
            </a:r>
          </a:p>
          <a:p>
            <a:r>
              <a:rPr lang="en-US" dirty="0" smtClean="0"/>
              <a:t>with different garage features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50999" y="4072732"/>
            <a:ext cx="3566268" cy="1339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/>
              <a:t>Do t</a:t>
            </a:r>
            <a:r>
              <a:rPr lang="en-US" u="sng" dirty="0" smtClean="0"/>
              <a:t>h</a:t>
            </a:r>
            <a:r>
              <a:rPr lang="en-US" u="sng" dirty="0" smtClean="0"/>
              <a:t>e same for</a:t>
            </a:r>
          </a:p>
          <a:p>
            <a:r>
              <a:rPr lang="en-US" dirty="0" smtClean="0"/>
              <a:t>Basement feature</a:t>
            </a:r>
          </a:p>
          <a:p>
            <a:r>
              <a:rPr lang="en-US" dirty="0" smtClean="0"/>
              <a:t>Gr </a:t>
            </a:r>
            <a:r>
              <a:rPr lang="en-US" dirty="0" err="1" smtClean="0"/>
              <a:t>Liv</a:t>
            </a:r>
            <a:r>
              <a:rPr lang="en-US" dirty="0" smtClean="0"/>
              <a:t> area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593550"/>
            <a:ext cx="6839858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categorical variables</a:t>
            </a:r>
            <a:endParaRPr lang="en-US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3156" y="847077"/>
            <a:ext cx="8364111" cy="133915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ountplot</a:t>
            </a:r>
            <a:r>
              <a:rPr lang="en-US" dirty="0" smtClean="0"/>
              <a:t>: eliminate feature with a variable that is high % compared other </a:t>
            </a:r>
          </a:p>
          <a:p>
            <a:r>
              <a:rPr lang="en-US" dirty="0" smtClean="0"/>
              <a:t>Boxplot: compare the price different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 descr="MSO8AA26B905F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1" y="1887189"/>
            <a:ext cx="8749356" cy="4159726"/>
          </a:xfrm>
          <a:prstGeom prst="rect">
            <a:avLst/>
          </a:prstGeom>
        </p:spPr>
      </p:pic>
      <p:sp>
        <p:nvSpPr>
          <p:cNvPr id="3" name="Multiply 2"/>
          <p:cNvSpPr/>
          <p:nvPr/>
        </p:nvSpPr>
        <p:spPr>
          <a:xfrm>
            <a:off x="3230339" y="2186235"/>
            <a:ext cx="883512" cy="814538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5370640" y="2186235"/>
            <a:ext cx="883512" cy="814538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939824" y="3456900"/>
            <a:ext cx="883512" cy="814538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3230339" y="3456900"/>
            <a:ext cx="883512" cy="814538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7524746" y="3456900"/>
            <a:ext cx="883512" cy="814538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3230339" y="4851279"/>
            <a:ext cx="883512" cy="814538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370640" y="4851279"/>
            <a:ext cx="883512" cy="814538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7524746" y="4851279"/>
            <a:ext cx="883512" cy="814538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MSO8AA447F1F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1" y="1785563"/>
            <a:ext cx="8749356" cy="44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3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28338"/>
            <a:ext cx="8364111" cy="2222724"/>
          </a:xfrm>
        </p:spPr>
        <p:txBody>
          <a:bodyPr>
            <a:normAutofit fontScale="85000" lnSpcReduction="20000"/>
          </a:bodyPr>
          <a:lstStyle/>
          <a:p>
            <a:r>
              <a:rPr lang="en-US" sz="2300" u="sng" dirty="0" err="1" smtClean="0"/>
              <a:t>Exter</a:t>
            </a:r>
            <a:r>
              <a:rPr lang="en-US" sz="2300" u="sng" dirty="0" smtClean="0"/>
              <a:t> </a:t>
            </a:r>
            <a:r>
              <a:rPr lang="en-US" sz="2300" u="sng" dirty="0" err="1"/>
              <a:t>Qual</a:t>
            </a:r>
            <a:r>
              <a:rPr lang="en-US" sz="2300" u="sng" dirty="0"/>
              <a:t> and Exterior 1st/2</a:t>
            </a:r>
            <a:r>
              <a:rPr lang="en-US" sz="2300" u="sng" baseline="30000" dirty="0"/>
              <a:t>nd</a:t>
            </a:r>
            <a:endParaRPr lang="en-US" sz="2300" u="sng" dirty="0"/>
          </a:p>
          <a:p>
            <a:r>
              <a:rPr lang="en-US" b="0" dirty="0" smtClean="0"/>
              <a:t>- Chi</a:t>
            </a:r>
            <a:r>
              <a:rPr lang="en-US" b="0" dirty="0"/>
              <a:t>-squared test to examine </a:t>
            </a:r>
            <a:r>
              <a:rPr lang="en-US" b="0" dirty="0" smtClean="0"/>
              <a:t>their </a:t>
            </a:r>
            <a:r>
              <a:rPr lang="en-US" b="0" dirty="0"/>
              <a:t>relationship </a:t>
            </a:r>
            <a:endParaRPr lang="en-US" b="0" dirty="0" smtClean="0"/>
          </a:p>
          <a:p>
            <a:r>
              <a:rPr lang="en-US" b="0" dirty="0"/>
              <a:t>-</a:t>
            </a:r>
            <a:r>
              <a:rPr lang="en-US" b="0" dirty="0" smtClean="0"/>
              <a:t> Chi</a:t>
            </a:r>
            <a:r>
              <a:rPr lang="en-US" b="0" dirty="0"/>
              <a:t>-square test relies on the difference between observed and expected </a:t>
            </a:r>
            <a:r>
              <a:rPr lang="en-US" b="0" dirty="0" smtClean="0"/>
              <a:t>values</a:t>
            </a:r>
            <a:endParaRPr lang="en-US" b="0" dirty="0"/>
          </a:p>
          <a:p>
            <a:r>
              <a:rPr lang="en-US" b="0" dirty="0" smtClean="0"/>
              <a:t>- Our hypothesis:</a:t>
            </a:r>
          </a:p>
          <a:p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H0 </a:t>
            </a:r>
            <a:r>
              <a:rPr lang="en-US" b="0" dirty="0"/>
              <a:t>= </a:t>
            </a:r>
            <a:r>
              <a:rPr lang="en-US" b="0" dirty="0" err="1"/>
              <a:t>Exter</a:t>
            </a:r>
            <a:r>
              <a:rPr lang="en-US" b="0" dirty="0"/>
              <a:t> </a:t>
            </a:r>
            <a:r>
              <a:rPr lang="en-US" b="0" dirty="0" err="1"/>
              <a:t>Qual</a:t>
            </a:r>
            <a:r>
              <a:rPr lang="en-US" b="0" dirty="0"/>
              <a:t> and Exterior 1st/2nd are independent to each other&lt;</a:t>
            </a:r>
            <a:r>
              <a:rPr lang="en-US" b="0" dirty="0" err="1"/>
              <a:t>br</a:t>
            </a:r>
            <a:r>
              <a:rPr lang="en-US" b="0" dirty="0"/>
              <a:t>&gt;</a:t>
            </a:r>
          </a:p>
          <a:p>
            <a:r>
              <a:rPr lang="en-US" b="0" dirty="0"/>
              <a:t>H1 = </a:t>
            </a:r>
            <a:r>
              <a:rPr lang="en-US" b="0" dirty="0" err="1"/>
              <a:t>Exter</a:t>
            </a:r>
            <a:r>
              <a:rPr lang="en-US" b="0" dirty="0"/>
              <a:t> </a:t>
            </a:r>
            <a:r>
              <a:rPr lang="en-US" b="0" dirty="0" err="1"/>
              <a:t>Qual</a:t>
            </a:r>
            <a:r>
              <a:rPr lang="en-US" b="0" dirty="0"/>
              <a:t> are Exterior 1st/2nd are dependent to each other.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593550"/>
            <a:ext cx="6839858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categorical variables</a:t>
            </a:r>
            <a:endParaRPr lang="en-US" sz="2800" dirty="0"/>
          </a:p>
        </p:txBody>
      </p:sp>
      <p:pic>
        <p:nvPicPr>
          <p:cNvPr id="2" name="Picture 1" descr="MSO8AA3089A77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2" y="3175320"/>
            <a:ext cx="2327349" cy="3368600"/>
          </a:xfrm>
          <a:prstGeom prst="rect">
            <a:avLst/>
          </a:prstGeom>
        </p:spPr>
      </p:pic>
      <p:pic>
        <p:nvPicPr>
          <p:cNvPr id="3" name="Picture 2" descr="MSO8AA9D30A2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31" y="4069155"/>
            <a:ext cx="5348364" cy="13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1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9495" y="4031263"/>
            <a:ext cx="8364111" cy="2222724"/>
          </a:xfrm>
        </p:spPr>
        <p:txBody>
          <a:bodyPr>
            <a:normAutofit/>
          </a:bodyPr>
          <a:lstStyle/>
          <a:p>
            <a:r>
              <a:rPr lang="en-US" sz="1600" b="0" dirty="0" smtClean="0"/>
              <a:t>'</a:t>
            </a:r>
            <a:r>
              <a:rPr lang="en-US" sz="1600" b="0" dirty="0" err="1" smtClean="0"/>
              <a:t>PConc</a:t>
            </a:r>
            <a:r>
              <a:rPr lang="en-US" sz="1600" b="0" dirty="0" smtClean="0"/>
              <a:t>’  has highest impact on '</a:t>
            </a:r>
            <a:r>
              <a:rPr lang="en-US" sz="1600" b="0" dirty="0" err="1" smtClean="0"/>
              <a:t>SalePrice</a:t>
            </a:r>
            <a:r>
              <a:rPr lang="en-US" sz="1600" b="0" dirty="0" smtClean="0"/>
              <a:t>’</a:t>
            </a:r>
          </a:p>
          <a:p>
            <a:r>
              <a:rPr lang="en-US" sz="1600" b="0" dirty="0" smtClean="0"/>
              <a:t>The </a:t>
            </a:r>
            <a:r>
              <a:rPr lang="en-US" sz="1600" b="0" dirty="0"/>
              <a:t>rest of the materials have a comparable '</a:t>
            </a:r>
            <a:r>
              <a:rPr lang="en-US" sz="1600" b="0" dirty="0" err="1"/>
              <a:t>SalePrice</a:t>
            </a:r>
            <a:r>
              <a:rPr lang="en-US" sz="1600" b="0" dirty="0"/>
              <a:t>' with '</a:t>
            </a:r>
            <a:r>
              <a:rPr lang="en-US" sz="1600" b="0" dirty="0" err="1" smtClean="0"/>
              <a:t>CBlock</a:t>
            </a:r>
            <a:r>
              <a:rPr lang="en-US" sz="1600" b="0" dirty="0" smtClean="0"/>
              <a:t>’</a:t>
            </a:r>
          </a:p>
          <a:p>
            <a:r>
              <a:rPr lang="en-US" sz="1600" b="0" dirty="0"/>
              <a:t>C</a:t>
            </a:r>
            <a:r>
              <a:rPr lang="en-US" sz="1600" b="0" dirty="0" smtClean="0"/>
              <a:t>reate </a:t>
            </a:r>
            <a:r>
              <a:rPr lang="en-US" sz="1600" b="0" dirty="0"/>
              <a:t>a new column to check is </a:t>
            </a:r>
            <a:r>
              <a:rPr lang="en-US" sz="1600" u="sng" dirty="0"/>
              <a:t>'</a:t>
            </a:r>
            <a:r>
              <a:rPr lang="en-US" sz="1600" u="sng" dirty="0" err="1"/>
              <a:t>PConc</a:t>
            </a:r>
            <a:r>
              <a:rPr lang="en-US" sz="1600" u="sng" dirty="0"/>
              <a:t>' the material for </a:t>
            </a:r>
            <a:r>
              <a:rPr lang="en-US" sz="1600" u="sng" dirty="0" err="1" smtClean="0"/>
              <a:t>foudation</a:t>
            </a:r>
            <a:endParaRPr lang="en-US" sz="1600" b="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593550"/>
            <a:ext cx="6839858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One hot encoded </a:t>
            </a:r>
            <a:endParaRPr lang="en-US" sz="2800" dirty="0"/>
          </a:p>
        </p:txBody>
      </p:sp>
      <p:pic>
        <p:nvPicPr>
          <p:cNvPr id="4" name="Picture 3" descr="MSO8AA4A070E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1849"/>
            <a:ext cx="7912100" cy="2908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04094" y="2181308"/>
            <a:ext cx="1684742" cy="125685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5033" y="961849"/>
            <a:ext cx="1932135" cy="271047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1228" y="5315238"/>
            <a:ext cx="2553901" cy="11044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solidFill>
                  <a:srgbClr val="FF0000"/>
                </a:solidFill>
              </a:rPr>
              <a:t>Do t</a:t>
            </a:r>
            <a:r>
              <a:rPr lang="en-US" u="sng" dirty="0" smtClean="0">
                <a:solidFill>
                  <a:srgbClr val="FF0000"/>
                </a:solidFill>
              </a:rPr>
              <a:t>h</a:t>
            </a:r>
            <a:r>
              <a:rPr lang="en-US" u="sng" dirty="0" smtClean="0">
                <a:solidFill>
                  <a:srgbClr val="FF0000"/>
                </a:solidFill>
              </a:rPr>
              <a:t>e same for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Number of fireplace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Garage finish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6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32625" y="939094"/>
            <a:ext cx="4551819" cy="1009525"/>
          </a:xfrm>
        </p:spPr>
        <p:txBody>
          <a:bodyPr>
            <a:normAutofit/>
          </a:bodyPr>
          <a:lstStyle/>
          <a:p>
            <a:r>
              <a:rPr lang="en-US" sz="1600" b="0" dirty="0" smtClean="0"/>
              <a:t>U</a:t>
            </a:r>
            <a:r>
              <a:rPr lang="en-US" sz="1600" b="0" dirty="0" smtClean="0"/>
              <a:t>se </a:t>
            </a:r>
            <a:r>
              <a:rPr lang="en-US" sz="1600" b="0" dirty="0" err="1" smtClean="0"/>
              <a:t>lassoCV</a:t>
            </a:r>
            <a:r>
              <a:rPr lang="en-US" sz="1600" b="0" dirty="0" smtClean="0"/>
              <a:t> because </a:t>
            </a:r>
          </a:p>
          <a:p>
            <a:pPr lvl="1">
              <a:lnSpc>
                <a:spcPct val="60000"/>
              </a:lnSpc>
            </a:pPr>
            <a:r>
              <a:rPr lang="en-US" sz="1600" b="0" dirty="0" smtClean="0"/>
              <a:t>reduce number of features </a:t>
            </a:r>
          </a:p>
          <a:p>
            <a:pPr lvl="1">
              <a:lnSpc>
                <a:spcPct val="60000"/>
              </a:lnSpc>
            </a:pPr>
            <a:r>
              <a:rPr lang="en-US" sz="1600" b="0" dirty="0" smtClean="0"/>
              <a:t>performs slightly better in test data</a:t>
            </a:r>
            <a:endParaRPr lang="en-US" sz="1600" b="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593550"/>
            <a:ext cx="6839858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Model fitting</a:t>
            </a:r>
            <a:endParaRPr lang="en-US" sz="2800" dirty="0"/>
          </a:p>
        </p:txBody>
      </p:sp>
      <p:pic>
        <p:nvPicPr>
          <p:cNvPr id="2" name="Picture 1" descr="MSO8AA200E0A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9" y="899688"/>
            <a:ext cx="2897929" cy="990600"/>
          </a:xfrm>
          <a:prstGeom prst="rect">
            <a:avLst/>
          </a:prstGeom>
        </p:spPr>
      </p:pic>
      <p:pic>
        <p:nvPicPr>
          <p:cNvPr id="3" name="Picture 2" descr="MSO8AAE3E1D7D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7" y="1976841"/>
            <a:ext cx="8572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8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60</TotalTime>
  <Words>248</Words>
  <Application>Microsoft Macintosh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Essential</vt:lpstr>
      <vt:lpstr>Ames house price prediction</vt:lpstr>
      <vt:lpstr>PowerPoint Presentation</vt:lpstr>
      <vt:lpstr>Continuous variables</vt:lpstr>
      <vt:lpstr>Continuous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house price prediction</dc:title>
  <dc:creator>Chow Mun</dc:creator>
  <cp:lastModifiedBy>Chow Mun</cp:lastModifiedBy>
  <cp:revision>13</cp:revision>
  <dcterms:created xsi:type="dcterms:W3CDTF">2019-06-06T15:47:22Z</dcterms:created>
  <dcterms:modified xsi:type="dcterms:W3CDTF">2019-06-06T16:47:31Z</dcterms:modified>
</cp:coreProperties>
</file>