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944" y="2105904"/>
            <a:ext cx="6498158" cy="172486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Project 3: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Web </a:t>
            </a:r>
            <a:r>
              <a:rPr lang="en-US" dirty="0">
                <a:solidFill>
                  <a:schemeClr val="tx1"/>
                </a:solidFill>
              </a:rPr>
              <a:t>APIs &amp;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5584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228" y="1135618"/>
            <a:ext cx="8662362" cy="324494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Problem Statements</a:t>
            </a:r>
            <a:r>
              <a:rPr lang="en-US" dirty="0">
                <a:solidFill>
                  <a:schemeClr val="tx1"/>
                </a:solidFill>
              </a:rPr>
              <a:t>¶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200" dirty="0" err="1" smtClean="0">
                <a:solidFill>
                  <a:schemeClr val="tx1"/>
                </a:solidFill>
              </a:rPr>
              <a:t>Reddit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posts are extremely large, it is near to impossible to sort all the posts manually.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. API Scrapping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Scrap the desired </a:t>
            </a:r>
            <a:r>
              <a:rPr lang="en-US" dirty="0" err="1" smtClean="0">
                <a:solidFill>
                  <a:srgbClr val="000000"/>
                </a:solidFill>
              </a:rPr>
              <a:t>reddit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posts using </a:t>
            </a:r>
            <a:r>
              <a:rPr lang="en-US" dirty="0" err="1" smtClean="0">
                <a:solidFill>
                  <a:srgbClr val="000000"/>
                </a:solidFill>
              </a:rPr>
              <a:t>api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Save the scrapped posts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Extract the needed data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X = title + </a:t>
            </a:r>
            <a:r>
              <a:rPr lang="en-US" dirty="0" err="1" smtClean="0">
                <a:solidFill>
                  <a:srgbClr val="000000"/>
                </a:solidFill>
              </a:rPr>
              <a:t>selftext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tr-TR" dirty="0" smtClean="0">
                <a:solidFill>
                  <a:srgbClr val="000000"/>
                </a:solidFill>
              </a:rPr>
              <a:t>y = </a:t>
            </a:r>
            <a:r>
              <a:rPr lang="tr-TR" dirty="0" err="1" smtClean="0">
                <a:solidFill>
                  <a:srgbClr val="000000"/>
                </a:solidFill>
              </a:rPr>
              <a:t>subreddit</a:t>
            </a:r>
            <a:endParaRPr lang="tr-TR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2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Basic data cleaning: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Drop duplicate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Handle NA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Convert </a:t>
            </a:r>
            <a:r>
              <a:rPr lang="en-US" dirty="0" err="1" smtClean="0">
                <a:solidFill>
                  <a:srgbClr val="000000"/>
                </a:solidFill>
              </a:rPr>
              <a:t>subreddit</a:t>
            </a:r>
            <a:r>
              <a:rPr lang="en-US" dirty="0" smtClean="0">
                <a:solidFill>
                  <a:srgbClr val="000000"/>
                </a:solidFill>
              </a:rPr>
              <a:t> to 1 and 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‘Clean’ the feature(text)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Remove anything other than alphabets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Covert to lowercase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Remove stops words </a:t>
            </a:r>
            <a:r>
              <a:rPr lang="nl-NL" dirty="0" smtClean="0">
                <a:solidFill>
                  <a:srgbClr val="000000"/>
                </a:solidFill>
              </a:rPr>
              <a:t>['</a:t>
            </a:r>
            <a:r>
              <a:rPr lang="nl-NL" dirty="0">
                <a:solidFill>
                  <a:srgbClr val="000000"/>
                </a:solidFill>
              </a:rPr>
              <a:t>\n', 'www', '</a:t>
            </a:r>
            <a:r>
              <a:rPr lang="nl-NL" dirty="0" err="1">
                <a:solidFill>
                  <a:srgbClr val="000000"/>
                </a:solidFill>
              </a:rPr>
              <a:t>reddit</a:t>
            </a:r>
            <a:r>
              <a:rPr lang="nl-NL" dirty="0">
                <a:solidFill>
                  <a:srgbClr val="000000"/>
                </a:solidFill>
              </a:rPr>
              <a:t>', 'com', '</a:t>
            </a:r>
            <a:r>
              <a:rPr lang="nl-NL" dirty="0" err="1">
                <a:solidFill>
                  <a:srgbClr val="000000"/>
                </a:solidFill>
              </a:rPr>
              <a:t>comment</a:t>
            </a:r>
            <a:r>
              <a:rPr lang="nl-NL" dirty="0">
                <a:solidFill>
                  <a:srgbClr val="000000"/>
                </a:solidFill>
              </a:rPr>
              <a:t>', 'http']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Lemmatized the words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Get the </a:t>
            </a:r>
            <a:r>
              <a:rPr lang="en-US" dirty="0" smtClean="0">
                <a:solidFill>
                  <a:srgbClr val="000000"/>
                </a:solidFill>
              </a:rPr>
              <a:t>baseline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baseline="30000" dirty="0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 model: </a:t>
            </a:r>
            <a:r>
              <a:rPr lang="en-US" dirty="0" err="1" smtClean="0">
                <a:solidFill>
                  <a:srgbClr val="000000"/>
                </a:solidFill>
              </a:rPr>
              <a:t>CountVectorizer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  <a:r>
              <a:rPr lang="en-US" dirty="0" err="1" smtClean="0">
                <a:solidFill>
                  <a:srgbClr val="000000"/>
                </a:solidFill>
              </a:rPr>
              <a:t>LogisticRegression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model: </a:t>
            </a:r>
            <a:r>
              <a:rPr lang="en-US" dirty="0" err="1" smtClean="0">
                <a:solidFill>
                  <a:srgbClr val="000000"/>
                </a:solidFill>
              </a:rPr>
              <a:t>CountVectorizer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  <a:r>
              <a:rPr lang="en-US" dirty="0" err="1" smtClean="0">
                <a:solidFill>
                  <a:srgbClr val="000000"/>
                </a:solidFill>
              </a:rPr>
              <a:t>MultinomialNB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*use </a:t>
            </a:r>
            <a:r>
              <a:rPr lang="en-US" dirty="0" err="1" smtClean="0">
                <a:solidFill>
                  <a:srgbClr val="000000"/>
                </a:solidFill>
              </a:rPr>
              <a:t>GridsearchCV</a:t>
            </a:r>
            <a:r>
              <a:rPr lang="en-US" dirty="0" smtClean="0">
                <a:solidFill>
                  <a:srgbClr val="000000"/>
                </a:solidFill>
              </a:rPr>
              <a:t> for </a:t>
            </a:r>
            <a:r>
              <a:rPr lang="en-US" dirty="0" err="1" smtClean="0">
                <a:solidFill>
                  <a:srgbClr val="000000"/>
                </a:solidFill>
              </a:rPr>
              <a:t>hyperparameter</a:t>
            </a:r>
            <a:r>
              <a:rPr lang="en-US" dirty="0" smtClean="0">
                <a:solidFill>
                  <a:srgbClr val="000000"/>
                </a:solidFill>
              </a:rPr>
              <a:t> tuning</a:t>
            </a:r>
          </a:p>
        </p:txBody>
      </p:sp>
      <p:pic>
        <p:nvPicPr>
          <p:cNvPr id="4" name="Picture 3" descr="Screen Shot 2019-06-21 at 9.14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95" y="4861967"/>
            <a:ext cx="4251316" cy="1302205"/>
          </a:xfrm>
          <a:prstGeom prst="rect">
            <a:avLst/>
          </a:prstGeom>
        </p:spPr>
      </p:pic>
      <p:pic>
        <p:nvPicPr>
          <p:cNvPr id="6" name="Picture 5" descr="Screen Shot 2019-06-21 at 9.14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18" y="1715642"/>
            <a:ext cx="2518277" cy="9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b="1" dirty="0" smtClean="0"/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Confusion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60972"/>
              </p:ext>
            </p:extLst>
          </p:nvPr>
        </p:nvGraphicFramePr>
        <p:xfrm>
          <a:off x="253624" y="2236572"/>
          <a:ext cx="4873057" cy="134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96"/>
                <a:gridCol w="1843127"/>
                <a:gridCol w="1564334"/>
              </a:tblGrid>
              <a:tr h="4900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LogisticR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Marvel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DC</a:t>
                      </a:r>
                      <a:endParaRPr lang="en-US" dirty="0"/>
                    </a:p>
                  </a:txBody>
                  <a:tcPr/>
                </a:tc>
              </a:tr>
              <a:tr h="490069">
                <a:tc>
                  <a:txBody>
                    <a:bodyPr/>
                    <a:lstStyle/>
                    <a:p>
                      <a:r>
                        <a:rPr lang="en-US" dirty="0" smtClean="0"/>
                        <a:t>Act Marvel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 (TP)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83929">
                <a:tc>
                  <a:txBody>
                    <a:bodyPr/>
                    <a:lstStyle/>
                    <a:p>
                      <a:r>
                        <a:rPr lang="en-US" dirty="0" smtClean="0"/>
                        <a:t>Act 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 (TN)</a:t>
                      </a:r>
                      <a:endParaRPr lang="en-US" dirty="0"/>
                    </a:p>
                  </a:txBody>
                  <a:tcPr>
                    <a:solidFill>
                      <a:srgbClr val="F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7690"/>
              </p:ext>
            </p:extLst>
          </p:nvPr>
        </p:nvGraphicFramePr>
        <p:xfrm>
          <a:off x="253624" y="3922440"/>
          <a:ext cx="4873057" cy="134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96"/>
                <a:gridCol w="1843127"/>
                <a:gridCol w="1564334"/>
              </a:tblGrid>
              <a:tr h="490069"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Marvel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DC</a:t>
                      </a:r>
                      <a:endParaRPr lang="en-US" dirty="0"/>
                    </a:p>
                  </a:txBody>
                  <a:tcPr/>
                </a:tc>
              </a:tr>
              <a:tr h="490069">
                <a:tc>
                  <a:txBody>
                    <a:bodyPr/>
                    <a:lstStyle/>
                    <a:p>
                      <a:r>
                        <a:rPr lang="en-US" dirty="0" smtClean="0"/>
                        <a:t>Act Marvel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 (TP)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83929">
                <a:tc>
                  <a:txBody>
                    <a:bodyPr/>
                    <a:lstStyle/>
                    <a:p>
                      <a:r>
                        <a:rPr lang="en-US" dirty="0" smtClean="0"/>
                        <a:t>Act 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 (TN)</a:t>
                      </a:r>
                      <a:endParaRPr lang="en-US" dirty="0"/>
                    </a:p>
                  </a:txBody>
                  <a:tcPr>
                    <a:solidFill>
                      <a:srgbClr val="FFBFB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0358" y="3426774"/>
            <a:ext cx="320611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LogisticRegression</a:t>
            </a:r>
            <a:r>
              <a:rPr lang="en-US" dirty="0" smtClean="0"/>
              <a:t> has lower number of FP and FN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b="1" dirty="0" smtClean="0"/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Classification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0358" y="3695035"/>
            <a:ext cx="346941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LogisticRegression</a:t>
            </a:r>
            <a:r>
              <a:rPr lang="en-US" dirty="0" smtClean="0"/>
              <a:t> scores higher in recall and precision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05626"/>
              </p:ext>
            </p:extLst>
          </p:nvPr>
        </p:nvGraphicFramePr>
        <p:xfrm>
          <a:off x="362367" y="2215005"/>
          <a:ext cx="62047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86"/>
                <a:gridCol w="1551186"/>
                <a:gridCol w="1551186"/>
                <a:gridCol w="1551186"/>
              </a:tblGrid>
              <a:tr h="495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LogisticR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01530">
                <a:tc>
                  <a:txBody>
                    <a:bodyPr/>
                    <a:lstStyle/>
                    <a:p>
                      <a:r>
                        <a:rPr lang="en-US" dirty="0" smtClean="0"/>
                        <a:t>0(DC)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</a:tr>
              <a:tr h="301530">
                <a:tc>
                  <a:txBody>
                    <a:bodyPr/>
                    <a:lstStyle/>
                    <a:p>
                      <a:r>
                        <a:rPr lang="en-US" dirty="0" smtClean="0"/>
                        <a:t>1(Marvel)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41966"/>
              </p:ext>
            </p:extLst>
          </p:nvPr>
        </p:nvGraphicFramePr>
        <p:xfrm>
          <a:off x="362367" y="4489483"/>
          <a:ext cx="62047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86"/>
                <a:gridCol w="1551186"/>
                <a:gridCol w="1551186"/>
                <a:gridCol w="1551186"/>
              </a:tblGrid>
              <a:tr h="495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01530">
                <a:tc>
                  <a:txBody>
                    <a:bodyPr/>
                    <a:lstStyle/>
                    <a:p>
                      <a:r>
                        <a:rPr lang="en-US" dirty="0" smtClean="0"/>
                        <a:t>0(DC)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01530">
                <a:tc>
                  <a:txBody>
                    <a:bodyPr/>
                    <a:lstStyle/>
                    <a:p>
                      <a:r>
                        <a:rPr lang="en-US" dirty="0" smtClean="0"/>
                        <a:t>1(Marvel)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01742" y="2090863"/>
            <a:ext cx="1223589" cy="3852738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b="1" dirty="0" smtClean="0"/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Word(s) with the highest weight</a:t>
            </a:r>
          </a:p>
        </p:txBody>
      </p:sp>
      <p:pic>
        <p:nvPicPr>
          <p:cNvPr id="4" name="Picture 3" descr="Screen Shot 2019-06-18 at 11.31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2" y="2173671"/>
            <a:ext cx="2198588" cy="4194229"/>
          </a:xfrm>
          <a:prstGeom prst="rect">
            <a:avLst/>
          </a:prstGeom>
        </p:spPr>
      </p:pic>
      <p:pic>
        <p:nvPicPr>
          <p:cNvPr id="5" name="Picture 4" descr="Screen Shot 2019-06-18 at 11.31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88" y="2173672"/>
            <a:ext cx="2349464" cy="41942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2811" y="2189161"/>
            <a:ext cx="4784077" cy="521511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0358" y="2493819"/>
            <a:ext cx="3469415" cy="2862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one </a:t>
            </a:r>
            <a:r>
              <a:rPr lang="en-US" b="1" dirty="0"/>
              <a:t>unit increase </a:t>
            </a:r>
            <a:r>
              <a:rPr lang="en-US" dirty="0"/>
              <a:t>in </a:t>
            </a:r>
            <a:r>
              <a:rPr lang="en-US" dirty="0" smtClean="0"/>
              <a:t>'</a:t>
            </a:r>
            <a:r>
              <a:rPr lang="en-US" dirty="0"/>
              <a:t>marvel', </a:t>
            </a:r>
            <a:r>
              <a:rPr lang="en-US" b="1" dirty="0" smtClean="0"/>
              <a:t>probability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 err="1"/>
              <a:t>reddit</a:t>
            </a:r>
            <a:r>
              <a:rPr lang="en-US" dirty="0"/>
              <a:t> post being an 'Marvel' </a:t>
            </a:r>
            <a:r>
              <a:rPr lang="en-US" dirty="0" err="1"/>
              <a:t>subreddit</a:t>
            </a:r>
            <a:r>
              <a:rPr lang="en-US" dirty="0"/>
              <a:t> </a:t>
            </a:r>
            <a:r>
              <a:rPr lang="en-US" b="1" dirty="0"/>
              <a:t>increases by 2.24 </a:t>
            </a:r>
            <a:r>
              <a:rPr lang="en-US" b="1" dirty="0" smtClean="0"/>
              <a:t>times</a:t>
            </a:r>
          </a:p>
          <a:p>
            <a:endParaRPr lang="en-US" dirty="0"/>
          </a:p>
          <a:p>
            <a:r>
              <a:rPr lang="en-US" b="1" dirty="0" smtClean="0"/>
              <a:t>one </a:t>
            </a:r>
            <a:r>
              <a:rPr lang="en-US" b="1" dirty="0"/>
              <a:t>unit increase </a:t>
            </a:r>
            <a:r>
              <a:rPr lang="en-US" dirty="0"/>
              <a:t>in the world 'dc', the</a:t>
            </a:r>
            <a:r>
              <a:rPr lang="en-US" b="1" dirty="0"/>
              <a:t> </a:t>
            </a:r>
            <a:r>
              <a:rPr lang="en-US" b="1" dirty="0" smtClean="0"/>
              <a:t>probability </a:t>
            </a:r>
            <a:r>
              <a:rPr lang="en-US" dirty="0"/>
              <a:t>of a </a:t>
            </a:r>
            <a:r>
              <a:rPr lang="en-US" dirty="0" err="1"/>
              <a:t>reddit</a:t>
            </a:r>
            <a:r>
              <a:rPr lang="en-US" dirty="0"/>
              <a:t> post being an 'Marvel' </a:t>
            </a:r>
            <a:r>
              <a:rPr lang="en-US" dirty="0" err="1"/>
              <a:t>subreddit</a:t>
            </a:r>
            <a:r>
              <a:rPr lang="en-US" dirty="0"/>
              <a:t> </a:t>
            </a:r>
            <a:r>
              <a:rPr lang="en-US" b="1" dirty="0"/>
              <a:t>decreases by 2.69 </a:t>
            </a:r>
            <a:r>
              <a:rPr lang="en-US" b="1" dirty="0" smtClean="0"/>
              <a:t>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088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2476"/>
            <a:ext cx="8042276" cy="1336956"/>
          </a:xfrm>
        </p:spPr>
        <p:txBody>
          <a:bodyPr/>
          <a:lstStyle/>
          <a:p>
            <a:r>
              <a:rPr lang="en-US" dirty="0" smtClean="0"/>
              <a:t>D. </a:t>
            </a:r>
            <a:r>
              <a:rPr lang="en-US" b="1" dirty="0" smtClean="0"/>
              <a:t>Conclusion &amp; Recommendation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9314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Some of the posts has comparable less words, harder to predict the outcome accurately.</a:t>
            </a:r>
          </a:p>
          <a:p>
            <a:r>
              <a:rPr lang="en-US" dirty="0">
                <a:solidFill>
                  <a:srgbClr val="000000"/>
                </a:solidFill>
              </a:rPr>
              <a:t>The model performs better under </a:t>
            </a:r>
            <a:r>
              <a:rPr lang="en-US" dirty="0" err="1">
                <a:solidFill>
                  <a:srgbClr val="000000"/>
                </a:solidFill>
              </a:rPr>
              <a:t>LogisticRegression</a:t>
            </a:r>
            <a:r>
              <a:rPr lang="en-US" dirty="0">
                <a:solidFill>
                  <a:srgbClr val="000000"/>
                </a:solidFill>
              </a:rPr>
              <a:t> with the average accuracy of 0.93 and average precision of 0.93. It is performs far more better from the </a:t>
            </a:r>
            <a:r>
              <a:rPr lang="en-US" dirty="0" smtClean="0">
                <a:solidFill>
                  <a:srgbClr val="000000"/>
                </a:solidFill>
              </a:rPr>
              <a:t>baseline.</a:t>
            </a:r>
          </a:p>
          <a:p>
            <a:r>
              <a:rPr lang="en-US" dirty="0">
                <a:solidFill>
                  <a:srgbClr val="000000"/>
                </a:solidFill>
              </a:rPr>
              <a:t>In future, we could use pic posted in a post as a feature to classify a </a:t>
            </a:r>
            <a:r>
              <a:rPr lang="en-US" dirty="0" err="1" smtClean="0">
                <a:solidFill>
                  <a:srgbClr val="000000"/>
                </a:solidFill>
              </a:rPr>
              <a:t>subreddit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27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153</TotalTime>
  <Words>354</Words>
  <Application>Microsoft Macintosh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Project 3:  Web APIs &amp; Classification</vt:lpstr>
      <vt:lpstr> Problem Statements¶ Reddit posts are extremely large, it is near to impossible to sort all the posts manually.</vt:lpstr>
      <vt:lpstr>A. API Scrapping</vt:lpstr>
      <vt:lpstr>B. Data Cleaning</vt:lpstr>
      <vt:lpstr>C. Modeling</vt:lpstr>
      <vt:lpstr>D. Model Evaluation</vt:lpstr>
      <vt:lpstr>D. Model Evaluation</vt:lpstr>
      <vt:lpstr>D. Model Evaluation</vt:lpstr>
      <vt:lpstr>D. Conclusion &amp; Recommendation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Web APIs &amp; Classification</dc:title>
  <dc:creator>Chow Mun</dc:creator>
  <cp:lastModifiedBy>Chow Mun</cp:lastModifiedBy>
  <cp:revision>12</cp:revision>
  <dcterms:created xsi:type="dcterms:W3CDTF">2019-06-18T08:18:51Z</dcterms:created>
  <dcterms:modified xsi:type="dcterms:W3CDTF">2019-06-21T01:42:11Z</dcterms:modified>
</cp:coreProperties>
</file>