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9144000" cy="51435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51" d="100"/>
          <a:sy n="151" d="100"/>
        </p:scale>
        <p:origin x="208" y="256"/>
      </p:cViewPr>
      <p:guideLst>
        <p:guide pos="2334"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4"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5"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7"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8"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9"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0"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2"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3"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4"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5"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6"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37"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40"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1"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3"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4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45"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46"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4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48"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4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1"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2"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3" name="PlaceHolder 2"/>
          <p:cNvSpPr>
            <a:spLocks noGrp="1"/>
          </p:cNvSpPr>
          <p:nvPr>
            <p:ph type="subTitle"/>
          </p:nvPr>
        </p:nvSpPr>
        <p:spPr bwMode="auto">
          <a:xfrm>
            <a:off x="457200" y="1203480"/>
            <a:ext cx="8229240" cy="298332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4"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5"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6"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57"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8"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59"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0"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6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2" name="PlaceHolder 2"/>
          <p:cNvSpPr>
            <a:spLocks noGrp="1"/>
          </p:cNvSpPr>
          <p:nvPr>
            <p:ph/>
          </p:nvPr>
        </p:nvSpPr>
        <p:spPr bwMode="auto">
          <a:xfrm>
            <a:off x="457200" y="120348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3" name="PlaceHolder 3"/>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6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65"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6"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7"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68" name="PlaceHolder 5"/>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6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0" name="PlaceHolder 2"/>
          <p:cNvSpPr>
            <a:spLocks noGrp="1"/>
          </p:cNvSpPr>
          <p:nvPr>
            <p:ph/>
          </p:nvPr>
        </p:nvSpPr>
        <p:spPr bwMode="auto">
          <a:xfrm>
            <a:off x="45720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1" name="PlaceHolder 3"/>
          <p:cNvSpPr>
            <a:spLocks noGrp="1"/>
          </p:cNvSpPr>
          <p:nvPr>
            <p:ph/>
          </p:nvPr>
        </p:nvSpPr>
        <p:spPr bwMode="auto">
          <a:xfrm>
            <a:off x="323964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2" name="PlaceHolder 4"/>
          <p:cNvSpPr>
            <a:spLocks noGrp="1"/>
          </p:cNvSpPr>
          <p:nvPr>
            <p:ph/>
          </p:nvPr>
        </p:nvSpPr>
        <p:spPr bwMode="auto">
          <a:xfrm>
            <a:off x="6022080" y="120348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3" name="PlaceHolder 5"/>
          <p:cNvSpPr>
            <a:spLocks noGrp="1"/>
          </p:cNvSpPr>
          <p:nvPr>
            <p:ph/>
          </p:nvPr>
        </p:nvSpPr>
        <p:spPr bwMode="auto">
          <a:xfrm>
            <a:off x="45720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4" name="PlaceHolder 6"/>
          <p:cNvSpPr>
            <a:spLocks noGrp="1"/>
          </p:cNvSpPr>
          <p:nvPr>
            <p:ph/>
          </p:nvPr>
        </p:nvSpPr>
        <p:spPr bwMode="auto">
          <a:xfrm>
            <a:off x="323964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75" name="PlaceHolder 7"/>
          <p:cNvSpPr>
            <a:spLocks noGrp="1"/>
          </p:cNvSpPr>
          <p:nvPr>
            <p:ph/>
          </p:nvPr>
        </p:nvSpPr>
        <p:spPr bwMode="auto">
          <a:xfrm>
            <a:off x="6022080" y="2761920"/>
            <a:ext cx="26496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4"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5" name="PlaceHolder 2"/>
          <p:cNvSpPr>
            <a:spLocks noGrp="1"/>
          </p:cNvSpPr>
          <p:nvPr>
            <p:ph/>
          </p:nvPr>
        </p:nvSpPr>
        <p:spPr bwMode="auto">
          <a:xfrm>
            <a:off x="457200" y="1203480"/>
            <a:ext cx="822924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6"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7"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8"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0" name="PlaceHolder 1"/>
          <p:cNvSpPr>
            <a:spLocks noGrp="1"/>
          </p:cNvSpPr>
          <p:nvPr>
            <p:ph type="subTitle"/>
          </p:nvPr>
        </p:nvSpPr>
        <p:spPr bwMode="auto">
          <a:xfrm>
            <a:off x="457200" y="205200"/>
            <a:ext cx="8229240" cy="3981240"/>
          </a:xfrm>
          <a:prstGeom prst="rect">
            <a:avLst/>
          </a:prstGeom>
          <a:noFill/>
          <a:ln w="0">
            <a:noFill/>
          </a:ln>
        </p:spPr>
        <p:txBody>
          <a:bodyPr lIns="0" tIns="0" rIns="0" bIns="0" anchor="ctr">
            <a:noAutofit/>
          </a:bodyPr>
          <a:lstStyle/>
          <a:p>
            <a:pPr algn="ctr">
              <a:defRPr/>
            </a:pP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1"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2"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3" name="PlaceHolder 3"/>
          <p:cNvSpPr>
            <a:spLocks noGrp="1"/>
          </p:cNvSpPr>
          <p:nvPr>
            <p:ph/>
          </p:nvPr>
        </p:nvSpPr>
        <p:spPr bwMode="auto">
          <a:xfrm>
            <a:off x="467424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4" name="PlaceHolder 4"/>
          <p:cNvSpPr>
            <a:spLocks noGrp="1"/>
          </p:cNvSpPr>
          <p:nvPr>
            <p:ph/>
          </p:nvPr>
        </p:nvSpPr>
        <p:spPr bwMode="auto">
          <a:xfrm>
            <a:off x="45720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5"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16" name="PlaceHolder 2"/>
          <p:cNvSpPr>
            <a:spLocks noGrp="1"/>
          </p:cNvSpPr>
          <p:nvPr>
            <p:ph/>
          </p:nvPr>
        </p:nvSpPr>
        <p:spPr bwMode="auto">
          <a:xfrm>
            <a:off x="457200" y="1203480"/>
            <a:ext cx="4015800" cy="29833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7"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18" name="PlaceHolder 4"/>
          <p:cNvSpPr>
            <a:spLocks noGrp="1"/>
          </p:cNvSpPr>
          <p:nvPr>
            <p:ph/>
          </p:nvPr>
        </p:nvSpPr>
        <p:spPr bwMode="auto">
          <a:xfrm>
            <a:off x="4674240" y="276192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19"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endParaRPr lang="it-IT" sz="4400" b="0" strike="noStrike" spc="-1">
              <a:latin typeface="Arial"/>
            </a:endParaRPr>
          </a:p>
        </p:txBody>
      </p:sp>
      <p:sp>
        <p:nvSpPr>
          <p:cNvPr id="20" name="PlaceHolder 2"/>
          <p:cNvSpPr>
            <a:spLocks noGrp="1"/>
          </p:cNvSpPr>
          <p:nvPr>
            <p:ph/>
          </p:nvPr>
        </p:nvSpPr>
        <p:spPr bwMode="auto">
          <a:xfrm>
            <a:off x="45720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1" name="PlaceHolder 3"/>
          <p:cNvSpPr>
            <a:spLocks noGrp="1"/>
          </p:cNvSpPr>
          <p:nvPr>
            <p:ph/>
          </p:nvPr>
        </p:nvSpPr>
        <p:spPr bwMode="auto">
          <a:xfrm>
            <a:off x="4674240" y="1203480"/>
            <a:ext cx="401580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
        <p:nvSpPr>
          <p:cNvPr id="22" name="PlaceHolder 4"/>
          <p:cNvSpPr>
            <a:spLocks noGrp="1"/>
          </p:cNvSpPr>
          <p:nvPr>
            <p:ph/>
          </p:nvPr>
        </p:nvSpPr>
        <p:spPr bwMode="auto">
          <a:xfrm>
            <a:off x="457200" y="2761920"/>
            <a:ext cx="8229240" cy="1422720"/>
          </a:xfrm>
          <a:prstGeom prst="rect">
            <a:avLst/>
          </a:prstGeom>
          <a:noFill/>
          <a:ln w="0">
            <a:noFill/>
          </a:ln>
        </p:spPr>
        <p:txBody>
          <a:bodyPr lIns="0" tIns="0" rIns="0" bIns="0" anchor="t">
            <a:noAutofit/>
          </a:bodyPr>
          <a:lstStyle/>
          <a:p>
            <a:pPr>
              <a:defRPr/>
            </a:pPr>
            <a:endParaRPr lang="it-IT"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 name="PlaceHolder 1"/>
          <p:cNvSpPr>
            <a:spLocks noGrp="1"/>
          </p:cNvSpPr>
          <p:nvPr>
            <p:ph type="title"/>
          </p:nvPr>
        </p:nvSpPr>
        <p:spPr bwMode="auto">
          <a:xfrm>
            <a:off x="311760" y="444960"/>
            <a:ext cx="8519400" cy="571680"/>
          </a:xfrm>
          <a:prstGeom prst="rect">
            <a:avLst/>
          </a:prstGeom>
          <a:noFill/>
          <a:ln w="0">
            <a:noFill/>
          </a:ln>
        </p:spPr>
        <p:txBody>
          <a:bodyPr lIns="0" tIns="0" rIns="0" bIns="0" anchor="ctr">
            <a:noAutofit/>
          </a:bodyPr>
          <a:lstStyle/>
          <a:p>
            <a:pPr algn="ctr">
              <a:defRPr/>
            </a:pPr>
            <a:r>
              <a:rPr lang="it-IT" sz="1800" b="0" strike="noStrike" spc="-1">
                <a:solidFill>
                  <a:srgbClr val="000000"/>
                </a:solidFill>
                <a:latin typeface="Arial"/>
              </a:rPr>
              <a:t>Fate clic per modificare il formato del testo del titolo</a:t>
            </a:r>
            <a:endParaRPr lang="it-IT" sz="1800" b="0" strike="noStrike" spc="-1">
              <a:latin typeface="Arial"/>
            </a:endParaRPr>
          </a:p>
        </p:txBody>
      </p:sp>
      <p:sp>
        <p:nvSpPr>
          <p:cNvPr id="3" name="PlaceHolder 2"/>
          <p:cNvSpPr>
            <a:spLocks noGrp="1"/>
          </p:cNvSpPr>
          <p:nvPr>
            <p:ph type="body"/>
          </p:nvPr>
        </p:nvSpPr>
        <p:spPr bwMode="auto">
          <a:xfrm>
            <a:off x="311760" y="1152360"/>
            <a:ext cx="8519400" cy="3415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2800" b="0" strike="noStrike" spc="-1">
                <a:solidFill>
                  <a:srgbClr val="000000"/>
                </a:solidFill>
                <a:latin typeface="Arial"/>
              </a:rPr>
              <a:t>Fate clic per modificare il formato del testo della struttura</a:t>
            </a:r>
            <a:endParaRPr lang="it-IT" sz="2800" b="0" strike="noStrike" spc="-1">
              <a:latin typeface="Arial"/>
            </a:endParaRPr>
          </a:p>
          <a:p>
            <a:pPr marL="864000" lvl="1" indent="-324000">
              <a:spcAft>
                <a:spcPts val="1134"/>
              </a:spcAft>
              <a:buClr>
                <a:srgbClr val="000000"/>
              </a:buClr>
              <a:buSzPct val="75000"/>
              <a:buFont typeface="Symbol"/>
              <a:buChar char=""/>
              <a:defRPr/>
            </a:pPr>
            <a:r>
              <a:rPr lang="it-IT" sz="2800" b="0" strike="noStrike" spc="-1">
                <a:solidFill>
                  <a:srgbClr val="000000"/>
                </a:solidFill>
                <a:latin typeface="Arial"/>
              </a:rPr>
              <a:t>Secondo livello struttura</a:t>
            </a:r>
            <a:endParaRPr lang="it-IT" sz="2800" b="0" strike="noStrike" spc="-1">
              <a:latin typeface="Arial"/>
            </a:endParaRPr>
          </a:p>
          <a:p>
            <a:pPr marL="1296000" lvl="2" indent="-288000">
              <a:spcAft>
                <a:spcPts val="850"/>
              </a:spcAft>
              <a:buClr>
                <a:srgbClr val="000000"/>
              </a:buClr>
              <a:buSzPct val="45000"/>
              <a:buFont typeface="Wingdings"/>
              <a:buChar char=""/>
              <a:defRPr/>
            </a:pPr>
            <a:r>
              <a:rPr lang="it-IT" sz="2800" b="0" strike="noStrike" spc="-1">
                <a:solidFill>
                  <a:srgbClr val="000000"/>
                </a:solidFill>
                <a:latin typeface="Arial"/>
              </a:rPr>
              <a:t>Terzo livello struttura</a:t>
            </a:r>
            <a:endParaRPr lang="it-IT" sz="2800" b="0" strike="noStrike" spc="-1">
              <a:latin typeface="Arial"/>
            </a:endParaRPr>
          </a:p>
          <a:p>
            <a:pPr marL="1728000" lvl="3" indent="-216000">
              <a:spcAft>
                <a:spcPts val="567"/>
              </a:spcAft>
              <a:buClr>
                <a:srgbClr val="000000"/>
              </a:buClr>
              <a:buSzPct val="75000"/>
              <a:buFont typeface="Symbol"/>
              <a:buChar char=""/>
              <a:defRPr/>
            </a:pPr>
            <a:r>
              <a:rPr lang="it-IT" sz="2800" b="0" strike="noStrike" spc="-1">
                <a:solidFill>
                  <a:srgbClr val="000000"/>
                </a:solidFill>
                <a:latin typeface="Arial"/>
              </a:rPr>
              <a:t>Quarto livello struttura</a:t>
            </a:r>
            <a:endParaRPr lang="it-IT" sz="2800" b="0" strike="noStrike" spc="-1">
              <a:latin typeface="Arial"/>
            </a:endParaRPr>
          </a:p>
          <a:p>
            <a:pPr marL="2160000" lvl="4" indent="-216000">
              <a:spcAft>
                <a:spcPts val="283"/>
              </a:spcAft>
              <a:buClr>
                <a:srgbClr val="000000"/>
              </a:buClr>
              <a:buSzPct val="45000"/>
              <a:buFont typeface="Wingdings"/>
              <a:buChar char=""/>
              <a:defRPr/>
            </a:pPr>
            <a:r>
              <a:rPr lang="it-IT" sz="2800" b="0" strike="noStrike" spc="-1">
                <a:solidFill>
                  <a:srgbClr val="000000"/>
                </a:solidFill>
                <a:latin typeface="Arial"/>
              </a:rPr>
              <a:t>Quinto livello struttura</a:t>
            </a:r>
            <a:endParaRPr lang="it-IT" sz="2800" b="0" strike="noStrike" spc="-1">
              <a:latin typeface="Arial"/>
            </a:endParaRPr>
          </a:p>
          <a:p>
            <a:pPr marL="2592000" lvl="5" indent="-216000">
              <a:spcAft>
                <a:spcPts val="283"/>
              </a:spcAft>
              <a:buClr>
                <a:srgbClr val="000000"/>
              </a:buClr>
              <a:buSzPct val="45000"/>
              <a:buFont typeface="Wingdings"/>
              <a:buChar char=""/>
              <a:defRPr/>
            </a:pPr>
            <a:r>
              <a:rPr lang="it-IT" sz="2800" b="0" strike="noStrike" spc="-1">
                <a:solidFill>
                  <a:srgbClr val="000000"/>
                </a:solidFill>
                <a:latin typeface="Arial"/>
              </a:rPr>
              <a:t>Sesto livello struttura</a:t>
            </a:r>
            <a:endParaRPr lang="it-IT" sz="2800" b="0" strike="noStrike" spc="-1">
              <a:latin typeface="Arial"/>
            </a:endParaRPr>
          </a:p>
          <a:p>
            <a:pPr marL="3024000" lvl="6" indent="-216000">
              <a:spcAft>
                <a:spcPts val="283"/>
              </a:spcAft>
              <a:buClr>
                <a:srgbClr val="000000"/>
              </a:buClr>
              <a:buSzPct val="45000"/>
              <a:buFont typeface="Wingdings"/>
              <a:buChar char=""/>
              <a:defRPr/>
            </a:pPr>
            <a:r>
              <a:rPr lang="it-IT" sz="2800" b="0" strike="noStrike" spc="-1">
                <a:solidFill>
                  <a:srgbClr val="000000"/>
                </a:solidFill>
                <a:latin typeface="Arial"/>
              </a:rPr>
              <a:t>Settimo livello struttura</a:t>
            </a:r>
            <a:endParaRPr lang="it-IT" sz="2800" b="0" strike="noStrike" spc="-1">
              <a:latin typeface="Arial"/>
            </a:endParaRPr>
          </a:p>
          <a:p>
            <a:pPr marL="3456000" lvl="7" indent="-216000">
              <a:spcAft>
                <a:spcPts val="283"/>
              </a:spcAft>
              <a:buClr>
                <a:srgbClr val="000000"/>
              </a:buClr>
              <a:buSzPct val="45000"/>
              <a:buFont typeface="Wingdings"/>
              <a:buChar char=""/>
              <a:defRPr/>
            </a:pPr>
            <a:r>
              <a:rPr lang="it-IT" sz="2800" b="0" strike="noStrike" spc="-1">
                <a:solidFill>
                  <a:srgbClr val="000000"/>
                </a:solidFill>
                <a:latin typeface="Arial"/>
              </a:rPr>
              <a:t>Ottavo livello struttura</a:t>
            </a:r>
            <a:endParaRPr lang="it-IT" sz="2800" b="0" strike="noStrike" spc="-1">
              <a:latin typeface="Arial"/>
            </a:endParaRPr>
          </a:p>
          <a:p>
            <a:pPr marL="3888000" lvl="8" indent="-216000">
              <a:spcAft>
                <a:spcPts val="283"/>
              </a:spcAft>
              <a:buClr>
                <a:srgbClr val="000000"/>
              </a:buClr>
              <a:buSzPct val="45000"/>
              <a:buFont typeface="Wingdings"/>
              <a:buChar char=""/>
              <a:defRPr/>
            </a:pPr>
            <a:r>
              <a:rPr lang="it-IT" sz="2800" b="0" strike="noStrike" spc="-1">
                <a:solidFill>
                  <a:srgbClr val="000000"/>
                </a:solidFill>
                <a:latin typeface="Arial"/>
              </a:rPr>
              <a:t>Nono livello struttura</a:t>
            </a:r>
            <a:endParaRPr lang="it-IT" sz="2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38" name="PlaceHolder 1"/>
          <p:cNvSpPr>
            <a:spLocks noGrp="1"/>
          </p:cNvSpPr>
          <p:nvPr>
            <p:ph type="title"/>
          </p:nvPr>
        </p:nvSpPr>
        <p:spPr bwMode="auto">
          <a:xfrm>
            <a:off x="457200" y="205200"/>
            <a:ext cx="8229240" cy="858600"/>
          </a:xfrm>
          <a:prstGeom prst="rect">
            <a:avLst/>
          </a:prstGeom>
          <a:noFill/>
          <a:ln w="0">
            <a:noFill/>
          </a:ln>
        </p:spPr>
        <p:txBody>
          <a:bodyPr lIns="0" tIns="0" rIns="0" bIns="0" anchor="ctr">
            <a:noAutofit/>
          </a:bodyPr>
          <a:lstStyle/>
          <a:p>
            <a:pPr algn="ctr">
              <a:defRPr/>
            </a:pPr>
            <a:r>
              <a:rPr lang="it-IT" sz="4400" b="0" strike="noStrike" spc="-1">
                <a:latin typeface="Arial"/>
              </a:rPr>
              <a:t>Click to edit the title text format</a:t>
            </a:r>
            <a:endParaRPr/>
          </a:p>
        </p:txBody>
      </p:sp>
      <p:sp>
        <p:nvSpPr>
          <p:cNvPr id="39" name="PlaceHolder 2"/>
          <p:cNvSpPr>
            <a:spLocks noGrp="1"/>
          </p:cNvSpPr>
          <p:nvPr>
            <p:ph type="body"/>
          </p:nvPr>
        </p:nvSpPr>
        <p:spPr bwMode="auto">
          <a:xfrm>
            <a:off x="457200" y="1203480"/>
            <a:ext cx="8229240" cy="2983320"/>
          </a:xfrm>
          <a:prstGeom prst="rect">
            <a:avLst/>
          </a:prstGeom>
          <a:noFill/>
          <a:ln w="0">
            <a:noFill/>
          </a:ln>
        </p:spPr>
        <p:txBody>
          <a:bodyPr lIns="0" tIns="0" rIns="0" bIns="0" anchor="t">
            <a:noAutofit/>
          </a:bodyPr>
          <a:lstStyle/>
          <a:p>
            <a:pPr marL="432000" indent="-324000">
              <a:spcAft>
                <a:spcPts val="1417"/>
              </a:spcAft>
              <a:buClr>
                <a:srgbClr val="000000"/>
              </a:buClr>
              <a:buSzPct val="45000"/>
              <a:buFont typeface="Wingdings"/>
              <a:buChar char=""/>
              <a:defRPr/>
            </a:pPr>
            <a:r>
              <a:rPr lang="it-IT" sz="3200" b="0" strike="noStrike" spc="-1">
                <a:latin typeface="Arial"/>
              </a:rPr>
              <a:t>Click to edit the outline text format</a:t>
            </a:r>
            <a:endParaRPr/>
          </a:p>
          <a:p>
            <a:pPr marL="864000" lvl="1" indent="-324000">
              <a:spcAft>
                <a:spcPts val="1134"/>
              </a:spcAft>
              <a:buClr>
                <a:srgbClr val="000000"/>
              </a:buClr>
              <a:buSzPct val="75000"/>
              <a:buFont typeface="Symbol"/>
              <a:buChar char=""/>
              <a:defRPr/>
            </a:pPr>
            <a:r>
              <a:rPr lang="it-IT" sz="2800" b="0" strike="noStrike" spc="-1">
                <a:latin typeface="Arial"/>
              </a:rPr>
              <a:t>Second Outline Level</a:t>
            </a:r>
            <a:endParaRPr/>
          </a:p>
          <a:p>
            <a:pPr marL="1296000" lvl="2" indent="-288000">
              <a:spcAft>
                <a:spcPts val="850"/>
              </a:spcAft>
              <a:buClr>
                <a:srgbClr val="000000"/>
              </a:buClr>
              <a:buSzPct val="45000"/>
              <a:buFont typeface="Wingdings"/>
              <a:buChar char=""/>
              <a:defRPr/>
            </a:pPr>
            <a:r>
              <a:rPr lang="it-IT" sz="2400" b="0" strike="noStrike" spc="-1">
                <a:latin typeface="Arial"/>
              </a:rPr>
              <a:t>Third Outline Level</a:t>
            </a:r>
            <a:endParaRPr/>
          </a:p>
          <a:p>
            <a:pPr marL="1728000" lvl="3" indent="-216000">
              <a:spcAft>
                <a:spcPts val="567"/>
              </a:spcAft>
              <a:buClr>
                <a:srgbClr val="000000"/>
              </a:buClr>
              <a:buSzPct val="75000"/>
              <a:buFont typeface="Symbol"/>
              <a:buChar char=""/>
              <a:defRPr/>
            </a:pPr>
            <a:r>
              <a:rPr lang="it-IT" sz="2000" b="0" strike="noStrike" spc="-1">
                <a:latin typeface="Arial"/>
              </a:rPr>
              <a:t>Fourth Outline Level</a:t>
            </a:r>
            <a:endParaRPr/>
          </a:p>
          <a:p>
            <a:pPr marL="2160000" lvl="4" indent="-216000">
              <a:spcAft>
                <a:spcPts val="283"/>
              </a:spcAft>
              <a:buClr>
                <a:srgbClr val="000000"/>
              </a:buClr>
              <a:buSzPct val="45000"/>
              <a:buFont typeface="Wingdings"/>
              <a:buChar char=""/>
              <a:defRPr/>
            </a:pPr>
            <a:r>
              <a:rPr lang="it-IT" sz="2000" b="0" strike="noStrike" spc="-1">
                <a:latin typeface="Arial"/>
              </a:rPr>
              <a:t>Fifth Outline Level</a:t>
            </a:r>
            <a:endParaRPr/>
          </a:p>
          <a:p>
            <a:pPr marL="2592000" lvl="5" indent="-216000">
              <a:spcAft>
                <a:spcPts val="283"/>
              </a:spcAft>
              <a:buClr>
                <a:srgbClr val="000000"/>
              </a:buClr>
              <a:buSzPct val="45000"/>
              <a:buFont typeface="Wingdings"/>
              <a:buChar char=""/>
              <a:defRPr/>
            </a:pPr>
            <a:r>
              <a:rPr lang="it-IT" sz="2000" b="0" strike="noStrike" spc="-1">
                <a:latin typeface="Arial"/>
              </a:rPr>
              <a:t>Sixth Outline Level</a:t>
            </a:r>
            <a:endParaRPr/>
          </a:p>
          <a:p>
            <a:pPr marL="3024000" lvl="6" indent="-216000">
              <a:spcAft>
                <a:spcPts val="283"/>
              </a:spcAft>
              <a:buClr>
                <a:srgbClr val="000000"/>
              </a:buClr>
              <a:buSzPct val="45000"/>
              <a:buFont typeface="Wingdings"/>
              <a:buChar char=""/>
              <a:defRPr/>
            </a:pPr>
            <a:r>
              <a:rPr lang="it-IT" sz="2000" b="0" strike="noStrike"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jpg"/><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useBgFill="1">
        <p:nvSpPr>
          <p:cNvPr id="301" name="Rectangle 300"/>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303" name="Freeform: Shape 302"/>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r>
              <a:rPr lang="en-US"/>
              <a:t>        </a:t>
            </a:r>
            <a:endParaRPr lang="en-US"/>
          </a:p>
        </p:txBody>
      </p:sp>
      <p:sp>
        <p:nvSpPr>
          <p:cNvPr id="158" name="PlaceHolder 1"/>
          <p:cNvSpPr>
            <a:spLocks noGrp="1"/>
          </p:cNvSpPr>
          <p:nvPr>
            <p:ph type="title"/>
          </p:nvPr>
        </p:nvSpPr>
        <p:spPr bwMode="auto">
          <a:xfrm>
            <a:off x="0" y="1726926"/>
            <a:ext cx="5501898" cy="2762729"/>
          </a:xfrm>
          <a:prstGeom prst="rect">
            <a:avLst/>
          </a:prstGeom>
        </p:spPr>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lgn="ctr">
              <a:defRPr/>
            </a:pPr>
            <a:br>
              <a:rPr lang="en-US" sz="1800">
                <a:solidFill>
                  <a:schemeClr val="bg1"/>
                </a:solidFill>
              </a:rPr>
            </a:br>
            <a:br>
              <a:rPr lang="en-US" sz="1800">
                <a:solidFill>
                  <a:schemeClr val="bg1"/>
                </a:solidFill>
              </a:rPr>
            </a:br>
            <a:r>
              <a:rPr lang="en-US" sz="2400" b="1" i="0" u="none" strike="noStrike" cap="none" spc="0">
                <a:solidFill>
                  <a:schemeClr val="bg1"/>
                </a:solidFill>
                <a:latin typeface="Arial"/>
                <a:cs typeface="Arial"/>
              </a:rPr>
              <a:t>Deep Learning for Audio Classification:</a:t>
            </a:r>
            <a:endParaRPr lang="en-US" sz="2400" b="1" i="0" u="none" strike="noStrike" cap="none" spc="0">
              <a:solidFill>
                <a:schemeClr val="bg1"/>
              </a:solidFill>
              <a:latin typeface="Arial"/>
              <a:cs typeface="Arial"/>
            </a:endParaRPr>
          </a:p>
          <a:p>
            <a:pPr algn="ctr">
              <a:tabLst>
                <a:tab pos="0" algn="l"/>
              </a:tabLst>
              <a:defRPr/>
            </a:pPr>
            <a:r>
              <a:rPr lang="en-US" sz="2400" b="1" i="0" u="none" strike="noStrike" cap="none" spc="0">
                <a:solidFill>
                  <a:schemeClr val="bg1"/>
                </a:solidFill>
                <a:latin typeface="Arial"/>
                <a:cs typeface="Arial"/>
              </a:rPr>
              <a:t>An Overview and Analysis</a:t>
            </a:r>
            <a:br>
              <a:rPr lang="en-US" sz="2000">
                <a:solidFill>
                  <a:schemeClr val="bg1"/>
                </a:solidFill>
              </a:rPr>
            </a:br>
            <a:br>
              <a:rPr lang="en-US" sz="2000">
                <a:solidFill>
                  <a:schemeClr val="bg1"/>
                </a:solidFill>
              </a:rPr>
            </a:br>
            <a:br>
              <a:rPr lang="en-US" sz="2000">
                <a:solidFill>
                  <a:schemeClr val="bg1"/>
                </a:solidFill>
              </a:rPr>
            </a:br>
            <a:br>
              <a:rPr lang="en-US" sz="1800">
                <a:solidFill>
                  <a:schemeClr val="bg1"/>
                </a:solidFill>
              </a:rPr>
            </a:br>
            <a:br>
              <a:rPr lang="en-US" sz="18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a:t>
            </a:r>
            <a:r>
              <a:rPr lang="en-US" sz="1600" i="1">
                <a:solidFill>
                  <a:schemeClr val="bg1"/>
                </a:solidFill>
              </a:rPr>
              <a:t> </a:t>
            </a:r>
            <a:r>
              <a:rPr lang="en-US" sz="1600" i="1">
                <a:solidFill>
                  <a:schemeClr val="bg1"/>
                </a:solidFill>
              </a:rPr>
              <a:t>Gulisidan</a:t>
            </a:r>
            <a:r>
              <a:rPr lang="en-US" sz="1600" i="1">
                <a:solidFill>
                  <a:schemeClr val="bg1"/>
                </a:solidFill>
              </a:rPr>
              <a:t> </a:t>
            </a:r>
            <a:br>
              <a:rPr lang="en-US" sz="1800" spc="0">
                <a:solidFill>
                  <a:schemeClr val="bg1"/>
                </a:solidFill>
              </a:rPr>
            </a:br>
            <a:r>
              <a:rPr lang="en-US" sz="1800">
                <a:solidFill>
                  <a:schemeClr val="bg1"/>
                </a:solidFill>
              </a:rPr>
              <a:t> </a:t>
            </a:r>
            <a:br>
              <a:rPr lang="en-US" sz="1800">
                <a:solidFill>
                  <a:schemeClr val="bg1"/>
                </a:solidFill>
              </a:rPr>
            </a:br>
            <a:endParaRPr lang="en-US" sz="1800" b="0" strike="noStrike" spc="0">
              <a:solidFill>
                <a:schemeClr val="bg1"/>
              </a:solidFill>
            </a:endParaRPr>
          </a:p>
        </p:txBody>
      </p:sp>
      <p:grpSp>
        <p:nvGrpSpPr>
          <p:cNvPr id="305" name="Group 304"/>
          <p:cNvGrpSpPr>
            <a:grpSpLocks noChangeAspect="1" noGrp="1" noMove="1" noResize="1" noRot="1" noUngrp="1"/>
          </p:cNvGrpSpPr>
          <p:nvPr/>
        </p:nvGrpSpPr>
        <p:grpSpPr bwMode="auto">
          <a:xfrm>
            <a:off x="480060" y="480061"/>
            <a:ext cx="846286" cy="635405"/>
            <a:chOff x="5307830" y="325570"/>
            <a:chExt cx="1128382" cy="847206"/>
          </a:xfrm>
        </p:grpSpPr>
        <p:sp>
          <p:nvSpPr>
            <p:cNvPr id="306"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307"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4" fill="hold">
                            <p:stCondLst>
                              <p:cond delay="0"/>
                            </p:stCondLst>
                            <p:childTnLst>
                              <p:par>
                                <p:cTn id="5" presetID="16" presetClass="entr" presetSubtype="21" fill="hold" grpId="0" nodeType="withEffect">
                                  <p:stCondLst>
                                    <p:cond delay="1000"/>
                                  </p:stCondLst>
                                  <p:childTnLst>
                                    <p:set>
                                      <p:cBhvr>
                                        <p:cTn id="7" dur="1" fill="hold">
                                          <p:stCondLst>
                                            <p:cond delay="0"/>
                                          </p:stCondLst>
                                        </p:cTn>
                                        <p:tgtEl>
                                          <p:spTgt spid="158"/>
                                        </p:tgtEl>
                                        <p:attrNameLst>
                                          <p:attrName>style.visibility</p:attrName>
                                        </p:attrNameLst>
                                      </p:cBhvr>
                                      <p:to>
                                        <p:strVal val="visible"/>
                                      </p:to>
                                    </p:set>
                                    <p:animEffect transition="in" filter="barn(inVertical)">
                                      <p:cBhvr>
                                        <p:cTn id="6"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562649539"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226417988"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532416214" name=""/>
          <p:cNvSpPr txBox="1"/>
          <p:nvPr/>
        </p:nvSpPr>
        <p:spPr bwMode="auto">
          <a:xfrm flipH="0" flipV="0">
            <a:off x="238885" y="3705223"/>
            <a:ext cx="8791328"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Edge-Cloud communication using MQTT Protocol, with an additional overhead for sending the packages of 0.032s between packages. The package message is 44 bytes, with 27 bytes corresponding to the Topic and could be further optimized.</a:t>
            </a:r>
            <a:endParaRPr/>
          </a:p>
        </p:txBody>
      </p:sp>
      <p:pic>
        <p:nvPicPr>
          <p:cNvPr id="1850655442" name=""/>
          <p:cNvPicPr>
            <a:picLocks noChangeAspect="1"/>
          </p:cNvPicPr>
          <p:nvPr/>
        </p:nvPicPr>
        <p:blipFill>
          <a:blip r:embed="rId2"/>
          <a:stretch/>
        </p:blipFill>
        <p:spPr bwMode="auto">
          <a:xfrm flipH="0" flipV="0">
            <a:off x="61781" y="1120675"/>
            <a:ext cx="8866195" cy="2419559"/>
          </a:xfrm>
          <a:prstGeom prst="rect">
            <a:avLst/>
          </a:prstGeom>
        </p:spPr>
      </p:pic>
      <p:sp>
        <p:nvSpPr>
          <p:cNvPr id="1456481976" name="CasellaDiTesto 2"/>
          <p:cNvSpPr txBox="1"/>
          <p:nvPr/>
        </p:nvSpPr>
        <p:spPr bwMode="auto">
          <a:xfrm>
            <a:off x="347779" y="453153"/>
            <a:ext cx="848551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MQTT Protocol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6" dur="1" fill="hold">
                                          <p:stCondLst>
                                            <p:cond delay="0"/>
                                          </p:stCondLst>
                                        </p:cTn>
                                        <p:tgtEl>
                                          <p:spTgt spid="1850655442"/>
                                        </p:tgtEl>
                                        <p:attrNameLst>
                                          <p:attrName>style.visibility</p:attrName>
                                        </p:attrNameLst>
                                      </p:cBhvr>
                                      <p:to>
                                        <p:strVal val="visible"/>
                                      </p:to>
                                    </p:set>
                                    <p:anim calcmode="lin" valueType="num">
                                      <p:cBhvr>
                                        <p:cTn id="15" dur="500" fill="hold"/>
                                        <p:tgtEl>
                                          <p:spTgt spid="1850655442"/>
                                        </p:tgtEl>
                                        <p:attrNameLst>
                                          <p:attrName>ppt_w</p:attrName>
                                        </p:attrNameLst>
                                      </p:cBhvr>
                                      <p:tavLst>
                                        <p:tav tm="0">
                                          <p:val>
                                            <p:fltVal val="0"/>
                                          </p:val>
                                        </p:tav>
                                        <p:tav tm="100000">
                                          <p:val>
                                            <p:strVal val="#ppt_w"/>
                                          </p:val>
                                        </p:tav>
                                      </p:tavLst>
                                    </p:anim>
                                    <p:anim calcmode="lin" valueType="num">
                                      <p:cBhvr>
                                        <p:cTn id="14" dur="500" fill="hold"/>
                                        <p:tgtEl>
                                          <p:spTgt spid="1850655442"/>
                                        </p:tgtEl>
                                        <p:attrNameLst>
                                          <p:attrName>ppt_h</p:attrName>
                                        </p:attrNameLst>
                                      </p:cBhvr>
                                      <p:tavLst>
                                        <p:tav tm="0">
                                          <p:val>
                                            <p:fltVal val="0"/>
                                          </p:val>
                                        </p:tav>
                                        <p:tav tm="100000">
                                          <p:val>
                                            <p:strVal val="#ppt_h"/>
                                          </p:val>
                                        </p:tav>
                                      </p:tavLst>
                                    </p:anim>
                                    <p:animEffect transition="in" filter="fade">
                                      <p:cBhvr>
                                        <p:cTn id="13" dur="500"/>
                                        <p:tgtEl>
                                          <p:spTgt spid="1850655442"/>
                                        </p:tgtEl>
                                      </p:cBhvr>
                                    </p:animEffect>
                                  </p:childTnLst>
                                </p:cTn>
                              </p:par>
                            </p:childTnLst>
                          </p:cTn>
                        </p:par>
                      </p:childTnLst>
                    </p:cTn>
                  </p:par>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9" dur="1" fill="hold">
                                          <p:stCondLst>
                                            <p:cond delay="0"/>
                                          </p:stCondLst>
                                        </p:cTn>
                                        <p:tgtEl>
                                          <p:spTgt spid="1532416214"/>
                                        </p:tgtEl>
                                        <p:attrNameLst>
                                          <p:attrName>style.visibility</p:attrName>
                                        </p:attrNameLst>
                                      </p:cBhvr>
                                      <p:to>
                                        <p:strVal val="visible"/>
                                      </p:to>
                                    </p:set>
                                    <p:animEffect transition="in" filter="fade">
                                      <p:cBhvr>
                                        <p:cTn id="8" dur="1000"/>
                                        <p:tgtEl>
                                          <p:spTgt spid="1532416214"/>
                                        </p:tgtEl>
                                      </p:cBhvr>
                                    </p:animEffect>
                                    <p:anim calcmode="lin" valueType="num">
                                      <p:cBhvr>
                                        <p:cTn id="7" dur="1000" fill="hold"/>
                                        <p:tgtEl>
                                          <p:spTgt spid="1532416214"/>
                                        </p:tgtEl>
                                        <p:attrNameLst>
                                          <p:attrName>ppt_x</p:attrName>
                                        </p:attrNameLst>
                                      </p:cBhvr>
                                      <p:tavLst>
                                        <p:tav tm="0">
                                          <p:val>
                                            <p:strVal val="#ppt_x"/>
                                          </p:val>
                                        </p:tav>
                                        <p:tav tm="100000">
                                          <p:val>
                                            <p:strVal val="#ppt_x"/>
                                          </p:val>
                                        </p:tav>
                                      </p:tavLst>
                                    </p:anim>
                                    <p:anim calcmode="lin" valueType="num">
                                      <p:cBhvr>
                                        <p:cTn id="6" dur="1000" fill="hold"/>
                                        <p:tgtEl>
                                          <p:spTgt spid="15324162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2095595168"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75110542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787631973" name=""/>
          <p:cNvSpPr txBox="1"/>
          <p:nvPr/>
        </p:nvSpPr>
        <p:spPr bwMode="auto">
          <a:xfrm flipH="0" flipV="0">
            <a:off x="220806" y="3962696"/>
            <a:ext cx="8868007"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Package for adding an element to the timeseries on a redis server, most of the communication cannot be optimized and it runs on a TCP protocol, thus requiring the redis server to send an aknowledge and adding additional timing.</a:t>
            </a:r>
            <a:endParaRPr/>
          </a:p>
        </p:txBody>
      </p:sp>
      <p:sp>
        <p:nvSpPr>
          <p:cNvPr id="422432619" name="CasellaDiTesto 2"/>
          <p:cNvSpPr txBox="1"/>
          <p:nvPr/>
        </p:nvSpPr>
        <p:spPr bwMode="auto">
          <a:xfrm>
            <a:off x="347778" y="453152"/>
            <a:ext cx="848767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Redis Protocol</a:t>
            </a:r>
            <a:endParaRPr/>
          </a:p>
        </p:txBody>
      </p:sp>
      <p:pic>
        <p:nvPicPr>
          <p:cNvPr id="970455713" name=""/>
          <p:cNvPicPr>
            <a:picLocks noChangeAspect="1"/>
          </p:cNvPicPr>
          <p:nvPr/>
        </p:nvPicPr>
        <p:blipFill>
          <a:blip r:embed="rId2"/>
          <a:stretch/>
        </p:blipFill>
        <p:spPr bwMode="auto">
          <a:xfrm flipH="0" flipV="0">
            <a:off x="119824" y="1065184"/>
            <a:ext cx="8901665" cy="26957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9" dur="1" fill="hold">
                                          <p:stCondLst>
                                            <p:cond delay="0"/>
                                          </p:stCondLst>
                                        </p:cTn>
                                        <p:tgtEl>
                                          <p:spTgt spid="970455713"/>
                                        </p:tgtEl>
                                        <p:attrNameLst>
                                          <p:attrName>style.visibility</p:attrName>
                                        </p:attrNameLst>
                                      </p:cBhvr>
                                      <p:to>
                                        <p:strVal val="visible"/>
                                      </p:to>
                                    </p:set>
                                    <p:anim calcmode="lin" valueType="num">
                                      <p:cBhvr>
                                        <p:cTn id="8" dur="500" fill="hold"/>
                                        <p:tgtEl>
                                          <p:spTgt spid="970455713"/>
                                        </p:tgtEl>
                                        <p:attrNameLst>
                                          <p:attrName>ppt_w</p:attrName>
                                        </p:attrNameLst>
                                      </p:cBhvr>
                                      <p:tavLst>
                                        <p:tav tm="0">
                                          <p:val>
                                            <p:fltVal val="0"/>
                                          </p:val>
                                        </p:tav>
                                        <p:tav tm="100000">
                                          <p:val>
                                            <p:strVal val="#ppt_w"/>
                                          </p:val>
                                        </p:tav>
                                      </p:tavLst>
                                    </p:anim>
                                    <p:anim calcmode="lin" valueType="num">
                                      <p:cBhvr>
                                        <p:cTn id="7" dur="500" fill="hold"/>
                                        <p:tgtEl>
                                          <p:spTgt spid="970455713"/>
                                        </p:tgtEl>
                                        <p:attrNameLst>
                                          <p:attrName>ppt_h</p:attrName>
                                        </p:attrNameLst>
                                      </p:cBhvr>
                                      <p:tavLst>
                                        <p:tav tm="0">
                                          <p:val>
                                            <p:fltVal val="0"/>
                                          </p:val>
                                        </p:tav>
                                        <p:tav tm="100000">
                                          <p:val>
                                            <p:strVal val="#ppt_h"/>
                                          </p:val>
                                        </p:tav>
                                      </p:tavLst>
                                    </p:anim>
                                    <p:animEffect transition="in" filter="fade">
                                      <p:cBhvr>
                                        <p:cTn id="6" dur="500"/>
                                        <p:tgtEl>
                                          <p:spTgt spid="970455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492324361"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674946916"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656646015" name="CasellaDiTesto 2"/>
          <p:cNvSpPr txBox="1"/>
          <p:nvPr/>
        </p:nvSpPr>
        <p:spPr bwMode="auto">
          <a:xfrm>
            <a:off x="347778" y="453152"/>
            <a:ext cx="8495237"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REST Server Structure</a:t>
            </a:r>
            <a:endParaRPr/>
          </a:p>
        </p:txBody>
      </p:sp>
      <p:sp>
        <p:nvSpPr>
          <p:cNvPr id="1251678922" name=""/>
          <p:cNvSpPr/>
          <p:nvPr/>
        </p:nvSpPr>
        <p:spPr bwMode="auto">
          <a:xfrm flipH="0" flipV="0">
            <a:off x="3668941" y="1395114"/>
            <a:ext cx="1629667" cy="1071562"/>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600" b="1">
                <a:solidFill>
                  <a:schemeClr val="tx1"/>
                </a:solidFill>
              </a:rPr>
              <a:t>Root</a:t>
            </a:r>
            <a:endParaRPr b="1">
              <a:solidFill>
                <a:schemeClr val="tx1"/>
              </a:solidFill>
            </a:endParaRPr>
          </a:p>
        </p:txBody>
      </p:sp>
      <p:sp>
        <p:nvSpPr>
          <p:cNvPr id="381614394" name=""/>
          <p:cNvSpPr/>
          <p:nvPr/>
        </p:nvSpPr>
        <p:spPr bwMode="auto">
          <a:xfrm flipH="0" flipV="0">
            <a:off x="2039274"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2000" b="1" i="0" u="none" strike="noStrike" cap="none" spc="0">
                <a:solidFill>
                  <a:schemeClr val="tx1"/>
                </a:solidFill>
                <a:latin typeface="+mn-lt"/>
                <a:ea typeface="+mn-ea"/>
                <a:cs typeface="+mn-cs"/>
              </a:rPr>
              <a:t>Devices</a:t>
            </a:r>
            <a:endParaRPr/>
          </a:p>
        </p:txBody>
      </p:sp>
      <p:sp>
        <p:nvSpPr>
          <p:cNvPr id="2049705959" name=""/>
          <p:cNvSpPr/>
          <p:nvPr/>
        </p:nvSpPr>
        <p:spPr bwMode="auto">
          <a:xfrm flipH="0" flipV="0">
            <a:off x="5261402" y="2856904"/>
            <a:ext cx="1629666" cy="1071561"/>
          </a:xfrm>
          <a:prstGeom prst="ellipse">
            <a:avLst/>
          </a:prstGeom>
          <a:solidFill>
            <a:schemeClr val="accent6">
              <a:lumMod val="60000"/>
              <a:lumOff val="40000"/>
            </a:schemeClr>
          </a:solidFill>
          <a:ln w="25400"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a:p>
            <a:pPr>
              <a:defRPr/>
            </a:pPr>
            <a:r>
              <a:rPr lang="it-IT" sz="1800" b="1" i="0" u="none" strike="noStrike" cap="none" spc="0">
                <a:solidFill>
                  <a:schemeClr val="tx1"/>
                </a:solidFill>
                <a:latin typeface="Arial"/>
                <a:ea typeface="DejaVu Sans"/>
                <a:cs typeface="DejaVu Sans"/>
              </a:rPr>
              <a:t>Device</a:t>
            </a:r>
            <a:endParaRPr/>
          </a:p>
        </p:txBody>
      </p:sp>
      <p:cxnSp>
        <p:nvCxnSpPr>
          <p:cNvPr id="0" name=""/>
          <p:cNvCxnSpPr>
            <a:cxnSpLocks/>
            <a:stCxn id="1251678922" idx="3"/>
            <a:endCxn id="381614394" idx="7"/>
          </p:cNvCxnSpPr>
          <p:nvPr/>
        </p:nvCxnSpPr>
        <p:spPr bwMode="auto">
          <a:xfrm rot="5399976" flipH="0" flipV="0">
            <a:off x="3316901" y="2423131"/>
            <a:ext cx="704081" cy="477317"/>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a:stCxn id="1251678922" idx="5"/>
            <a:endCxn id="2049705959" idx="1"/>
          </p:cNvCxnSpPr>
          <p:nvPr/>
        </p:nvCxnSpPr>
        <p:spPr bwMode="auto">
          <a:xfrm rot="5399976" flipH="0" flipV="1">
            <a:off x="4927965" y="2441735"/>
            <a:ext cx="704081" cy="440111"/>
          </a:xfrm>
          <a:prstGeom prst="line">
            <a:avLst/>
          </a:prstGeom>
          <a:ln w="57150" cap="flat" cmpd="sng" algn="ctr">
            <a:solidFill>
              <a:schemeClr val="tx1"/>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7" dur="1" fill="hold">
                                          <p:stCondLst>
                                            <p:cond delay="0"/>
                                          </p:stCondLst>
                                        </p:cTn>
                                        <p:tgtEl>
                                          <p:spTgt spid="1251678922"/>
                                        </p:tgtEl>
                                        <p:attrNameLst>
                                          <p:attrName>style.visibility</p:attrName>
                                        </p:attrNameLst>
                                      </p:cBhvr>
                                      <p:to>
                                        <p:strVal val="visible"/>
                                      </p:to>
                                    </p:set>
                                    <p:animEffect transition="in" filter="barn(inVertical)">
                                      <p:cBhvr>
                                        <p:cTn id="26" dur="500"/>
                                        <p:tgtEl>
                                          <p:spTgt spid="12516789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2" dur="1" fill="hold">
                                          <p:stCondLst>
                                            <p:cond delay="0"/>
                                          </p:stCondLst>
                                        </p:cTn>
                                        <p:tgtEl>
                                          <p:spTgt spid="0"/>
                                        </p:tgtEl>
                                        <p:attrNameLst>
                                          <p:attrName>style.visibility</p:attrName>
                                        </p:attrNameLst>
                                      </p:cBhvr>
                                      <p:to>
                                        <p:strVal val="visible"/>
                                      </p:to>
                                    </p:set>
                                    <p:animEffect transition="in" filter="wipe(down)">
                                      <p:cBhvr>
                                        <p:cTn id="21" dur="500"/>
                                        <p:tgtEl>
                                          <p:spTgt spid="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7" dur="1" fill="hold">
                                          <p:stCondLst>
                                            <p:cond delay="0"/>
                                          </p:stCondLst>
                                        </p:cTn>
                                        <p:tgtEl>
                                          <p:spTgt spid="381614394"/>
                                        </p:tgtEl>
                                        <p:attrNameLst>
                                          <p:attrName>style.visibility</p:attrName>
                                        </p:attrNameLst>
                                      </p:cBhvr>
                                      <p:to>
                                        <p:strVal val="visible"/>
                                      </p:to>
                                    </p:set>
                                    <p:animEffect transition="in" filter="barn(inVertical)">
                                      <p:cBhvr>
                                        <p:cTn id="16" dur="500"/>
                                        <p:tgtEl>
                                          <p:spTgt spid="3816143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2" dur="1" fill="hold">
                                          <p:stCondLst>
                                            <p:cond delay="0"/>
                                          </p:stCondLst>
                                        </p:cTn>
                                        <p:tgtEl>
                                          <p:spTgt spid="0"/>
                                        </p:tgtEl>
                                        <p:attrNameLst>
                                          <p:attrName>style.visibility</p:attrName>
                                        </p:attrNameLst>
                                      </p:cBhvr>
                                      <p:to>
                                        <p:strVal val="visible"/>
                                      </p:to>
                                    </p:set>
                                    <p:animEffect transition="in" filter="wipe(down)">
                                      <p:cBhvr>
                                        <p:cTn id="11" dur="500"/>
                                        <p:tgtEl>
                                          <p:spTgt spid="0"/>
                                        </p:tgtEl>
                                      </p:cBhvr>
                                    </p:animEffect>
                                  </p:childTnLst>
                                </p:cTn>
                              </p:par>
                            </p:childTnLst>
                          </p:cTn>
                        </p:par>
                      </p:childTnLst>
                    </p:cTn>
                  </p:par>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7" dur="1" fill="hold">
                                          <p:stCondLst>
                                            <p:cond delay="0"/>
                                          </p:stCondLst>
                                        </p:cTn>
                                        <p:tgtEl>
                                          <p:spTgt spid="2049705959"/>
                                        </p:tgtEl>
                                        <p:attrNameLst>
                                          <p:attrName>style.visibility</p:attrName>
                                        </p:attrNameLst>
                                      </p:cBhvr>
                                      <p:to>
                                        <p:strVal val="visible"/>
                                      </p:to>
                                    </p:set>
                                    <p:animEffect transition="in" filter="barn(inVertical)">
                                      <p:cBhvr>
                                        <p:cTn id="6" dur="500"/>
                                        <p:tgtEl>
                                          <p:spTgt spid="204970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66" name="Rectangle 165"/>
          <p:cNvSpPr>
            <a:spLocks noAdjustHandles="1" noChangeArrowheads="1" noChangeAspect="1" noChangeShapeType="1" noEditPoints="1" noGrp="1" noMove="1" noResize="1" noRot="1" noTextEdit="1"/>
          </p:cNvSpPr>
          <p:nvPr/>
        </p:nvSpPr>
        <p:spPr bwMode="auto">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8" name="Freeform: Shape 167"/>
          <p:cNvSpPr>
            <a:spLocks noAdjustHandles="1" noChangeArrowheads="1" noChangeAspect="1" noChangeShapeType="1" noEditPoints="1" noGrp="1" noMove="1" noResize="1" noRot="1" noTextEdit="1"/>
          </p:cNvSpPr>
          <p:nvPr/>
        </p:nvSpPr>
        <p:spPr bwMode="auto">
          <a:xfrm>
            <a:off x="0" y="0"/>
            <a:ext cx="5654628" cy="5143156"/>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fill="norm" stroke="1"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58" name="PlaceHolder 1"/>
          <p:cNvSpPr>
            <a:spLocks noGrp="1"/>
          </p:cNvSpPr>
          <p:nvPr>
            <p:ph type="title"/>
          </p:nvPr>
        </p:nvSpPr>
        <p:spPr bwMode="auto">
          <a:xfrm>
            <a:off x="391891" y="1707146"/>
            <a:ext cx="4180109" cy="2762729"/>
          </a:xfrm>
          <a:prstGeom prst="rect">
            <a:avLst/>
          </a:prstGeom>
        </p:spPr>
        <p:txBody>
          <a:bodyPr vert="horz" lIns="91440" tIns="45720" rIns="91440" bIns="45720" rtlCol="0" anchor="b">
            <a:normAutofit fontScale="90000"/>
          </a:bodyPr>
          <a:lstStyle/>
          <a:p>
            <a:pPr algn="ctr">
              <a:tabLst>
                <a:tab pos="0" algn="l"/>
              </a:tabLst>
              <a:defRPr/>
            </a:pPr>
            <a:br>
              <a:rPr lang="en-US" sz="1400">
                <a:solidFill>
                  <a:schemeClr val="bg1"/>
                </a:solidFill>
              </a:rPr>
            </a:br>
            <a:br>
              <a:rPr lang="en-US" sz="1400">
                <a:solidFill>
                  <a:schemeClr val="bg1"/>
                </a:solidFill>
              </a:rPr>
            </a:br>
            <a:br>
              <a:rPr lang="en-US" sz="2400">
                <a:solidFill>
                  <a:schemeClr val="bg1"/>
                </a:solidFill>
              </a:rPr>
            </a:br>
            <a:r>
              <a:rPr lang="en-US" sz="2400" b="1">
                <a:solidFill>
                  <a:schemeClr val="bg1"/>
                </a:solidFill>
              </a:rPr>
              <a:t>THANKS FOR YOUR ATTENTION!</a:t>
            </a:r>
            <a:br>
              <a:rPr lang="en-US" sz="2400">
                <a:solidFill>
                  <a:schemeClr val="bg1"/>
                </a:solidFill>
              </a:rPr>
            </a:br>
            <a:br>
              <a:rPr lang="en-US" sz="2400">
                <a:solidFill>
                  <a:schemeClr val="bg1"/>
                </a:solidFill>
              </a:rPr>
            </a:br>
            <a:br>
              <a:rPr lang="en-US" sz="2400">
                <a:solidFill>
                  <a:schemeClr val="bg1"/>
                </a:solidFill>
              </a:rPr>
            </a:br>
            <a:br>
              <a:rPr lang="en-US" sz="2400">
                <a:solidFill>
                  <a:schemeClr val="bg1"/>
                </a:solidFill>
              </a:rPr>
            </a:br>
            <a:r>
              <a:rPr lang="en-US" sz="1600" i="1">
                <a:solidFill>
                  <a:schemeClr val="bg1"/>
                </a:solidFill>
              </a:rPr>
              <a:t>Gaetano Salvatore Falco</a:t>
            </a:r>
            <a:br>
              <a:rPr lang="en-US" sz="1600" i="1">
                <a:solidFill>
                  <a:schemeClr val="bg1"/>
                </a:solidFill>
              </a:rPr>
            </a:br>
            <a:r>
              <a:rPr lang="en-US" sz="1600" i="1">
                <a:solidFill>
                  <a:schemeClr val="bg1"/>
                </a:solidFill>
              </a:rPr>
              <a:t>Kuerxi Gulisidan </a:t>
            </a:r>
            <a:br>
              <a:rPr lang="en-US" sz="1600" spc="-1">
                <a:solidFill>
                  <a:schemeClr val="bg1"/>
                </a:solidFill>
              </a:rPr>
            </a:br>
            <a:r>
              <a:rPr lang="en-US" sz="1400">
                <a:solidFill>
                  <a:schemeClr val="bg1"/>
                </a:solidFill>
              </a:rPr>
              <a:t> </a:t>
            </a:r>
            <a:br>
              <a:rPr lang="en-US" sz="1400">
                <a:solidFill>
                  <a:schemeClr val="bg1"/>
                </a:solidFill>
              </a:rPr>
            </a:br>
            <a:endParaRPr lang="en-US" sz="1400" b="0" strike="noStrike" spc="-1">
              <a:solidFill>
                <a:schemeClr val="bg1"/>
              </a:solidFill>
            </a:endParaRPr>
          </a:p>
        </p:txBody>
      </p:sp>
      <p:grpSp>
        <p:nvGrpSpPr>
          <p:cNvPr id="170" name="Group 169"/>
          <p:cNvGrpSpPr>
            <a:grpSpLocks noChangeAspect="1" noGrp="1" noMove="1" noResize="1" noRot="1" noUngrp="1"/>
          </p:cNvGrpSpPr>
          <p:nvPr/>
        </p:nvGrpSpPr>
        <p:grpSpPr bwMode="auto">
          <a:xfrm>
            <a:off x="480060" y="480061"/>
            <a:ext cx="846286" cy="635405"/>
            <a:chOff x="5307830" y="325570"/>
            <a:chExt cx="1128382" cy="847206"/>
          </a:xfrm>
        </p:grpSpPr>
        <p:sp>
          <p:nvSpPr>
            <p:cNvPr id="171" name="Freeform 5"/>
            <p:cNvSpPr/>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sp>
          <p:nvSpPr>
            <p:cNvPr id="172" name="Freeform 5"/>
            <p:cNvSpPr/>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fill="norm" stroke="1"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bodyPr>
            <a:lstStyle/>
            <a:p>
              <a:pPr>
                <a:defRPr/>
              </a:pPr>
              <a:endParaRPr lang="en-US"/>
            </a:p>
          </p:txBody>
        </p:sp>
      </p:grpSp>
      <p:pic>
        <p:nvPicPr>
          <p:cNvPr id="161" name="Google Shape;58;p13"/>
          <p:cNvPicPr/>
          <p:nvPr/>
        </p:nvPicPr>
        <p:blipFill>
          <a:blip r:embed="rId2"/>
          <a:srcRect l="0" t="2220" r="-4" b="-4"/>
          <a:stretch/>
        </p:blipFill>
        <p:spPr bwMode="auto">
          <a:xfrm>
            <a:off x="6088711" y="936997"/>
            <a:ext cx="2587192" cy="1422989"/>
          </a:xfrm>
          <a:prstGeom prst="rect">
            <a:avLst/>
          </a:prstGeom>
        </p:spPr>
      </p:pic>
      <p:sp>
        <p:nvSpPr>
          <p:cNvPr id="2" name="CasellaDiTesto 1"/>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11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begin" delay="0">
                          <p:tn val="2"/>
                        </p:cond>
                      </p:stCondLst>
                      <p:childTnLst>
                        <p:par>
                          <p:cTn id="4" fill="hold">
                            <p:stCondLst>
                              <p:cond delay="0"/>
                            </p:stCondLst>
                            <p:childTnLst>
                              <p:par>
                                <p:cTn id="5" presetID="31" presetClass="entr" presetSubtype="0" fill="hold" grpId="0" nodeType="withEffect">
                                  <p:stCondLst>
                                    <p:cond delay="1000"/>
                                  </p:stCondLst>
                                  <p:childTnLst>
                                    <p:set>
                                      <p:cBhvr>
                                        <p:cTn id="10" dur="1" fill="hold">
                                          <p:stCondLst>
                                            <p:cond delay="0"/>
                                          </p:stCondLst>
                                        </p:cTn>
                                        <p:tgtEl>
                                          <p:spTgt spid="158"/>
                                        </p:tgtEl>
                                        <p:attrNameLst>
                                          <p:attrName>style.visibility</p:attrName>
                                        </p:attrNameLst>
                                      </p:cBhvr>
                                      <p:to>
                                        <p:strVal val="visible"/>
                                      </p:to>
                                    </p:set>
                                    <p:anim calcmode="lin" valueType="num">
                                      <p:cBhvr>
                                        <p:cTn id="9" dur="1000" fill="hold"/>
                                        <p:tgtEl>
                                          <p:spTgt spid="158"/>
                                        </p:tgtEl>
                                        <p:attrNameLst>
                                          <p:attrName>ppt_w</p:attrName>
                                        </p:attrNameLst>
                                      </p:cBhvr>
                                      <p:tavLst>
                                        <p:tav tm="0">
                                          <p:val>
                                            <p:fltVal val="0"/>
                                          </p:val>
                                        </p:tav>
                                        <p:tav tm="100000">
                                          <p:val>
                                            <p:strVal val="#ppt_w"/>
                                          </p:val>
                                        </p:tav>
                                      </p:tavLst>
                                    </p:anim>
                                    <p:anim calcmode="lin" valueType="num">
                                      <p:cBhvr>
                                        <p:cTn id="8" dur="1000" fill="hold"/>
                                        <p:tgtEl>
                                          <p:spTgt spid="158"/>
                                        </p:tgtEl>
                                        <p:attrNameLst>
                                          <p:attrName>ppt_h</p:attrName>
                                        </p:attrNameLst>
                                      </p:cBhvr>
                                      <p:tavLst>
                                        <p:tav tm="0">
                                          <p:val>
                                            <p:fltVal val="0"/>
                                          </p:val>
                                        </p:tav>
                                        <p:tav tm="100000">
                                          <p:val>
                                            <p:strVal val="#ppt_h"/>
                                          </p:val>
                                        </p:tav>
                                      </p:tavLst>
                                    </p:anim>
                                    <p:anim calcmode="lin" valueType="num">
                                      <p:cBhvr>
                                        <p:cTn id="7" dur="1000" fill="hold"/>
                                        <p:tgtEl>
                                          <p:spTgt spid="158"/>
                                        </p:tgtEl>
                                        <p:attrNameLst>
                                          <p:attrName>style.rotation</p:attrName>
                                        </p:attrNameLst>
                                      </p:cBhvr>
                                      <p:tavLst>
                                        <p:tav tm="0">
                                          <p:val>
                                            <p:fltVal val="90"/>
                                          </p:val>
                                        </p:tav>
                                        <p:tav tm="100000">
                                          <p:val>
                                            <p:fltVal val="0"/>
                                          </p:val>
                                        </p:tav>
                                      </p:tavLst>
                                    </p:anim>
                                    <p:animEffect transition="in" filter="fade">
                                      <p:cBhvr>
                                        <p:cTn id="6"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 name="CasellaDiTesto 2"/>
          <p:cNvSpPr txBox="1"/>
          <p:nvPr/>
        </p:nvSpPr>
        <p:spPr bwMode="auto">
          <a:xfrm>
            <a:off x="347779" y="453153"/>
            <a:ext cx="8448439" cy="457559"/>
          </a:xfrm>
          <a:prstGeom prst="rect">
            <a:avLst/>
          </a:prstGeom>
          <a:noFill/>
        </p:spPr>
        <p:txBody>
          <a:bodyPr wrap="square" rtlCol="0">
            <a:spAutoFit/>
          </a:bodyPr>
          <a:lstStyle/>
          <a:p>
            <a:pPr>
              <a:spcAft>
                <a:spcPts val="600"/>
              </a:spcAft>
              <a:defRPr/>
            </a:pPr>
            <a:r>
              <a:rPr lang="it-IT" sz="2400" b="1">
                <a:latin typeface="Calibri"/>
                <a:cs typeface="Calibri"/>
              </a:rPr>
              <a:t>System Architecture</a:t>
            </a:r>
            <a:endParaRPr/>
          </a:p>
        </p:txBody>
      </p:sp>
      <p:sp>
        <p:nvSpPr>
          <p:cNvPr id="10" name="CasellaDiTesto 9"/>
          <p:cNvSpPr txBox="1"/>
          <p:nvPr/>
        </p:nvSpPr>
        <p:spPr bwMode="auto">
          <a:xfrm>
            <a:off x="8711953" y="4800698"/>
            <a:ext cx="432047" cy="307777"/>
          </a:xfrm>
          <a:prstGeom prst="rect">
            <a:avLst/>
          </a:prstGeom>
          <a:noFill/>
        </p:spPr>
        <p:txBody>
          <a:bodyPr wrap="square" rtlCol="0">
            <a:spAutoFit/>
          </a:bodyPr>
          <a:lstStyle/>
          <a:p>
            <a:pPr>
              <a:defRPr/>
            </a:pPr>
            <a:r>
              <a:rPr lang="it-IT" sz="1400">
                <a:latin typeface="Calibri"/>
                <a:cs typeface="Calibri"/>
              </a:rPr>
              <a:t>2</a:t>
            </a:r>
            <a:endParaRPr/>
          </a:p>
        </p:txBody>
      </p:sp>
      <p:pic>
        <p:nvPicPr>
          <p:cNvPr id="67288744" name=""/>
          <p:cNvPicPr>
            <a:picLocks noChangeAspect="1"/>
          </p:cNvPicPr>
          <p:nvPr/>
        </p:nvPicPr>
        <p:blipFill>
          <a:blip r:embed="rId2"/>
          <a:stretch/>
        </p:blipFill>
        <p:spPr bwMode="auto">
          <a:xfrm>
            <a:off x="0" y="1347787"/>
            <a:ext cx="9143999" cy="2507456"/>
          </a:xfrm>
          <a:prstGeom prst="rect">
            <a:avLst/>
          </a:prstGeom>
        </p:spPr>
      </p:pic>
      <p:cxnSp>
        <p:nvCxnSpPr>
          <p:cNvPr id="0"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sp>
        <p:nvSpPr>
          <p:cNvPr id="1077261246" name=""/>
          <p:cNvSpPr/>
          <p:nvPr/>
        </p:nvSpPr>
        <p:spPr bwMode="auto">
          <a:xfrm flipH="0" flipV="0">
            <a:off x="7598437" y="1778495"/>
            <a:ext cx="1384101" cy="133945"/>
          </a:xfrm>
          <a:prstGeom prst="rect">
            <a:avLst/>
          </a:prstGeom>
          <a:solidFill>
            <a:schemeClr val="bg1"/>
          </a:solidFill>
          <a:ln w="25400" cap="flat" cmpd="sng" algn="ctr">
            <a:solidFill>
              <a:schemeClr val="bg1"/>
            </a:solidFill>
            <a:prstDash val="solid"/>
            <a:miter/>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7" dur="1" fill="hold">
                                          <p:stCondLst>
                                            <p:cond delay="0"/>
                                          </p:stCondLst>
                                        </p:cTn>
                                        <p:tgtEl>
                                          <p:spTgt spid="67288744"/>
                                        </p:tgtEl>
                                        <p:attrNameLst>
                                          <p:attrName>style.visibility</p:attrName>
                                        </p:attrNameLst>
                                      </p:cBhvr>
                                      <p:to>
                                        <p:strVal val="visible"/>
                                      </p:to>
                                    </p:set>
                                    <p:animEffect transition="in" filter="wipe(down)">
                                      <p:cBhvr>
                                        <p:cTn id="6" dur="500"/>
                                        <p:tgtEl>
                                          <p:spTgt spid="67288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2804043" name="CasellaDiTesto 2"/>
          <p:cNvSpPr txBox="1"/>
          <p:nvPr/>
        </p:nvSpPr>
        <p:spPr bwMode="auto">
          <a:xfrm>
            <a:off x="347779" y="453153"/>
            <a:ext cx="84563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cs typeface="Calibri"/>
              </a:rPr>
              <a:t>Dataset</a:t>
            </a:r>
            <a:endParaRPr/>
          </a:p>
        </p:txBody>
      </p:sp>
      <p:sp>
        <p:nvSpPr>
          <p:cNvPr id="1029478965"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43466503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781800424" name=""/>
          <p:cNvPicPr>
            <a:picLocks noChangeAspect="1"/>
          </p:cNvPicPr>
          <p:nvPr/>
        </p:nvPicPr>
        <p:blipFill>
          <a:blip r:embed="rId2"/>
          <a:stretch/>
        </p:blipFill>
        <p:spPr bwMode="auto">
          <a:xfrm flipH="0" flipV="0">
            <a:off x="5388339" y="2061436"/>
            <a:ext cx="2296698" cy="1209355"/>
          </a:xfrm>
          <a:prstGeom prst="rect">
            <a:avLst/>
          </a:prstGeom>
        </p:spPr>
      </p:pic>
      <p:pic>
        <p:nvPicPr>
          <p:cNvPr id="589385517" name=""/>
          <p:cNvPicPr>
            <a:picLocks noChangeAspect="1"/>
          </p:cNvPicPr>
          <p:nvPr/>
        </p:nvPicPr>
        <p:blipFill>
          <a:blip r:embed="rId3"/>
          <a:stretch/>
        </p:blipFill>
        <p:spPr bwMode="auto">
          <a:xfrm flipH="0" flipV="0">
            <a:off x="1530510" y="2159798"/>
            <a:ext cx="2412521" cy="1384701"/>
          </a:xfrm>
          <a:prstGeom prst="rect">
            <a:avLst/>
          </a:prstGeom>
        </p:spPr>
      </p:pic>
      <p:sp>
        <p:nvSpPr>
          <p:cNvPr id="1489040850" name=""/>
          <p:cNvSpPr txBox="1"/>
          <p:nvPr/>
        </p:nvSpPr>
        <p:spPr bwMode="auto">
          <a:xfrm flipH="0" flipV="0">
            <a:off x="543984" y="1469495"/>
            <a:ext cx="1973052" cy="366120"/>
          </a:xfrm>
          <a:prstGeom prst="rect">
            <a:avLst/>
          </a:prstGeom>
          <a:noFill/>
          <a:ln w="19049">
            <a:solidFill>
              <a:srgbClr val="00B0F0"/>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b="1">
                <a:latin typeface="Inconsolata Black"/>
                <a:cs typeface="Inconsolata Black"/>
              </a:rPr>
              <a:t>Audio File :</a:t>
            </a:r>
            <a:endParaRPr b="1">
              <a:latin typeface="Inconsolata Black"/>
              <a:cs typeface="Inconsolata Black"/>
            </a:endParaRPr>
          </a:p>
        </p:txBody>
      </p:sp>
      <p:sp>
        <p:nvSpPr>
          <p:cNvPr id="1144166742" name=""/>
          <p:cNvSpPr txBox="1"/>
          <p:nvPr/>
        </p:nvSpPr>
        <p:spPr bwMode="auto">
          <a:xfrm flipH="0" flipV="0">
            <a:off x="1384863" y="3467194"/>
            <a:ext cx="3063416" cy="366119"/>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Sans 3 Semibold"/>
                <a:cs typeface="Source Sans 3 Semibold"/>
              </a:rPr>
              <a:t>11,309 WAV format audio</a:t>
            </a:r>
            <a:r>
              <a:rPr/>
              <a:t> </a:t>
            </a:r>
            <a:endParaRPr/>
          </a:p>
        </p:txBody>
      </p:sp>
      <p:sp>
        <p:nvSpPr>
          <p:cNvPr id="1859465997" name=""/>
          <p:cNvSpPr txBox="1"/>
          <p:nvPr/>
        </p:nvSpPr>
        <p:spPr bwMode="auto">
          <a:xfrm flipH="0" flipV="0">
            <a:off x="5640660" y="3444870"/>
            <a:ext cx="1792417" cy="366120"/>
          </a:xfrm>
          <a:prstGeom prst="rect">
            <a:avLst/>
          </a:prstGeom>
          <a:noFill/>
          <a:ln w="19049">
            <a:noFill/>
            <a:prstDash val="solid"/>
          </a:ln>
        </p:spPr>
        <p:txBody>
          <a:bodyPr vertOverflow="overflow" horzOverflow="overflow" vert="horz" wrap="square" lIns="91440" tIns="45720" rIns="91440" bIns="45720" numCol="1" spcCol="0" rtlCol="0" fromWordArt="0" anchor="t" anchorCtr="0" forceAA="0" upright="0" compatLnSpc="0">
            <a:spAutoFit/>
          </a:bodyPr>
          <a:p>
            <a:pPr algn="ctr">
              <a:defRPr/>
            </a:pPr>
            <a:r>
              <a:rPr lang="it-IT" sz="1800" b="0" i="0" u="none" strike="noStrike" cap="none" spc="0">
                <a:solidFill>
                  <a:schemeClr val="tx1"/>
                </a:solidFill>
                <a:latin typeface="Source Han Sans CN Medium"/>
                <a:cs typeface="Source Han Sans CN Medium"/>
              </a:rPr>
              <a:t>97 speakers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30" dur="1" fill="hold">
                                          <p:stCondLst>
                                            <p:cond delay="0"/>
                                          </p:stCondLst>
                                        </p:cTn>
                                        <p:tgtEl>
                                          <p:spTgt spid="589385517"/>
                                        </p:tgtEl>
                                        <p:attrNameLst>
                                          <p:attrName>style.visibility</p:attrName>
                                        </p:attrNameLst>
                                      </p:cBhvr>
                                      <p:to>
                                        <p:strVal val="visible"/>
                                      </p:to>
                                    </p:set>
                                    <p:animEffect transition="in" filter="fade">
                                      <p:cBhvr>
                                        <p:cTn id="29" dur="1000"/>
                                        <p:tgtEl>
                                          <p:spTgt spid="589385517"/>
                                        </p:tgtEl>
                                      </p:cBhvr>
                                    </p:animEffect>
                                    <p:anim calcmode="lin" valueType="num">
                                      <p:cBhvr>
                                        <p:cTn id="28" dur="1000" fill="hold"/>
                                        <p:tgtEl>
                                          <p:spTgt spid="589385517"/>
                                        </p:tgtEl>
                                        <p:attrNameLst>
                                          <p:attrName>ppt_x</p:attrName>
                                        </p:attrNameLst>
                                      </p:cBhvr>
                                      <p:tavLst>
                                        <p:tav tm="0">
                                          <p:val>
                                            <p:strVal val="#ppt_x"/>
                                          </p:val>
                                        </p:tav>
                                        <p:tav tm="100000">
                                          <p:val>
                                            <p:strVal val="#ppt_x"/>
                                          </p:val>
                                        </p:tav>
                                      </p:tavLst>
                                    </p:anim>
                                    <p:anim calcmode="lin" valueType="num">
                                      <p:cBhvr>
                                        <p:cTn id="27" dur="1000" fill="hold"/>
                                        <p:tgtEl>
                                          <p:spTgt spid="5893855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3" dur="1" fill="hold">
                                          <p:stCondLst>
                                            <p:cond delay="0"/>
                                          </p:stCondLst>
                                        </p:cTn>
                                        <p:tgtEl>
                                          <p:spTgt spid="1144166742"/>
                                        </p:tgtEl>
                                        <p:attrNameLst>
                                          <p:attrName>style.visibility</p:attrName>
                                        </p:attrNameLst>
                                      </p:cBhvr>
                                      <p:to>
                                        <p:strVal val="visible"/>
                                      </p:to>
                                    </p:set>
                                    <p:animEffect transition="in" filter="fade">
                                      <p:cBhvr>
                                        <p:cTn id="22" dur="1000"/>
                                        <p:tgtEl>
                                          <p:spTgt spid="1144166742"/>
                                        </p:tgtEl>
                                      </p:cBhvr>
                                    </p:animEffect>
                                    <p:anim calcmode="lin" valueType="num">
                                      <p:cBhvr>
                                        <p:cTn id="21" dur="1000" fill="hold"/>
                                        <p:tgtEl>
                                          <p:spTgt spid="1144166742"/>
                                        </p:tgtEl>
                                        <p:attrNameLst>
                                          <p:attrName>ppt_x</p:attrName>
                                        </p:attrNameLst>
                                      </p:cBhvr>
                                      <p:tavLst>
                                        <p:tav tm="0">
                                          <p:val>
                                            <p:strVal val="#ppt_x"/>
                                          </p:val>
                                        </p:tav>
                                        <p:tav tm="100000">
                                          <p:val>
                                            <p:strVal val="#ppt_x"/>
                                          </p:val>
                                        </p:tav>
                                      </p:tavLst>
                                    </p:anim>
                                    <p:anim calcmode="lin" valueType="num">
                                      <p:cBhvr>
                                        <p:cTn id="20" dur="1000" fill="hold"/>
                                        <p:tgtEl>
                                          <p:spTgt spid="11441667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6" dur="1" fill="hold">
                                          <p:stCondLst>
                                            <p:cond delay="0"/>
                                          </p:stCondLst>
                                        </p:cTn>
                                        <p:tgtEl>
                                          <p:spTgt spid="781800424"/>
                                        </p:tgtEl>
                                        <p:attrNameLst>
                                          <p:attrName>style.visibility</p:attrName>
                                        </p:attrNameLst>
                                      </p:cBhvr>
                                      <p:to>
                                        <p:strVal val="visible"/>
                                      </p:to>
                                    </p:set>
                                    <p:animEffect transition="in" filter="fade">
                                      <p:cBhvr>
                                        <p:cTn id="15" dur="1000"/>
                                        <p:tgtEl>
                                          <p:spTgt spid="781800424"/>
                                        </p:tgtEl>
                                      </p:cBhvr>
                                    </p:animEffect>
                                    <p:anim calcmode="lin" valueType="num">
                                      <p:cBhvr>
                                        <p:cTn id="14" dur="1000" fill="hold"/>
                                        <p:tgtEl>
                                          <p:spTgt spid="781800424"/>
                                        </p:tgtEl>
                                        <p:attrNameLst>
                                          <p:attrName>ppt_x</p:attrName>
                                        </p:attrNameLst>
                                      </p:cBhvr>
                                      <p:tavLst>
                                        <p:tav tm="0">
                                          <p:val>
                                            <p:strVal val="#ppt_x"/>
                                          </p:val>
                                        </p:tav>
                                        <p:tav tm="100000">
                                          <p:val>
                                            <p:strVal val="#ppt_x"/>
                                          </p:val>
                                        </p:tav>
                                      </p:tavLst>
                                    </p:anim>
                                    <p:anim calcmode="lin" valueType="num">
                                      <p:cBhvr>
                                        <p:cTn id="13" dur="1000" fill="hold"/>
                                        <p:tgtEl>
                                          <p:spTgt spid="781800424"/>
                                        </p:tgtEl>
                                        <p:attrNameLst>
                                          <p:attrName>ppt_y</p:attrName>
                                        </p:attrNameLst>
                                      </p:cBhvr>
                                      <p:tavLst>
                                        <p:tav tm="0">
                                          <p:val>
                                            <p:strVal val="#ppt_y+.1"/>
                                          </p:val>
                                        </p:tav>
                                        <p:tav tm="100000">
                                          <p:val>
                                            <p:strVal val="#ppt_y"/>
                                          </p:val>
                                        </p:tav>
                                      </p:tavLst>
                                    </p:anim>
                                  </p:childTnLst>
                                </p:cTn>
                              </p:par>
                            </p:childTnLst>
                          </p:cTn>
                        </p:par>
                      </p:childTnLst>
                    </p:cTn>
                  </p:par>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9" dur="1" fill="hold">
                                          <p:stCondLst>
                                            <p:cond delay="0"/>
                                          </p:stCondLst>
                                        </p:cTn>
                                        <p:tgtEl>
                                          <p:spTgt spid="1859465997"/>
                                        </p:tgtEl>
                                        <p:attrNameLst>
                                          <p:attrName>style.visibility</p:attrName>
                                        </p:attrNameLst>
                                      </p:cBhvr>
                                      <p:to>
                                        <p:strVal val="visible"/>
                                      </p:to>
                                    </p:set>
                                    <p:animEffect transition="in" filter="fade">
                                      <p:cBhvr>
                                        <p:cTn id="8" dur="1000"/>
                                        <p:tgtEl>
                                          <p:spTgt spid="1859465997"/>
                                        </p:tgtEl>
                                      </p:cBhvr>
                                    </p:animEffect>
                                    <p:anim calcmode="lin" valueType="num">
                                      <p:cBhvr>
                                        <p:cTn id="7" dur="1000" fill="hold"/>
                                        <p:tgtEl>
                                          <p:spTgt spid="1859465997"/>
                                        </p:tgtEl>
                                        <p:attrNameLst>
                                          <p:attrName>ppt_x</p:attrName>
                                        </p:attrNameLst>
                                      </p:cBhvr>
                                      <p:tavLst>
                                        <p:tav tm="0">
                                          <p:val>
                                            <p:strVal val="#ppt_x"/>
                                          </p:val>
                                        </p:tav>
                                        <p:tav tm="100000">
                                          <p:val>
                                            <p:strVal val="#ppt_x"/>
                                          </p:val>
                                        </p:tav>
                                      </p:tavLst>
                                    </p:anim>
                                    <p:anim calcmode="lin" valueType="num">
                                      <p:cBhvr>
                                        <p:cTn id="6" dur="1000" fill="hold"/>
                                        <p:tgtEl>
                                          <p:spTgt spid="18594659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347106500" name="CasellaDiTesto 2"/>
          <p:cNvSpPr txBox="1"/>
          <p:nvPr/>
        </p:nvSpPr>
        <p:spPr bwMode="auto">
          <a:xfrm>
            <a:off x="347779" y="453153"/>
            <a:ext cx="8472559" cy="457559"/>
          </a:xfrm>
          <a:prstGeom prst="rect">
            <a:avLst/>
          </a:prstGeom>
          <a:noFill/>
        </p:spPr>
        <p:txBody>
          <a:bodyPr wrap="square" rtlCol="0">
            <a:spAutoFit/>
          </a:bodyPr>
          <a:lstStyle/>
          <a:p>
            <a:pPr>
              <a:spcAft>
                <a:spcPts val="599"/>
              </a:spcAft>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sz="2400" b="1" i="0" u="none" strike="noStrike" cap="none" spc="0">
              <a:solidFill>
                <a:schemeClr val="tx1"/>
              </a:solidFill>
              <a:latin typeface="Calibri"/>
              <a:cs typeface="Calibri"/>
            </a:endParaRPr>
          </a:p>
        </p:txBody>
      </p:sp>
      <p:sp>
        <p:nvSpPr>
          <p:cNvPr id="24100781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114208839"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004571076" name=""/>
          <p:cNvPicPr>
            <a:picLocks noChangeAspect="1"/>
          </p:cNvPicPr>
          <p:nvPr/>
        </p:nvPicPr>
        <p:blipFill>
          <a:blip r:embed="rId2"/>
          <a:stretch/>
        </p:blipFill>
        <p:spPr bwMode="auto">
          <a:xfrm flipH="0" flipV="0">
            <a:off x="290976" y="2059094"/>
            <a:ext cx="3817601" cy="3042046"/>
          </a:xfrm>
          <a:prstGeom prst="rect">
            <a:avLst/>
          </a:prstGeom>
        </p:spPr>
      </p:pic>
      <p:sp>
        <p:nvSpPr>
          <p:cNvPr id="1416292219" name=""/>
          <p:cNvSpPr txBox="1"/>
          <p:nvPr/>
        </p:nvSpPr>
        <p:spPr bwMode="auto">
          <a:xfrm flipH="0" flipV="0">
            <a:off x="290976" y="1218748"/>
            <a:ext cx="8422056" cy="579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1600" b="0" i="0" u="none" strike="noStrike" cap="none" spc="0">
                <a:solidFill>
                  <a:schemeClr val="tx1"/>
                </a:solidFill>
                <a:latin typeface="Source Han Sans CN Medium"/>
                <a:cs typeface="Source Han Sans CN Medium"/>
              </a:rPr>
              <a:t>After some data exploration, we found out that the provided </a:t>
            </a:r>
            <a:r>
              <a:rPr lang="it-IT" sz="1600" b="0" i="0" u="none" strike="noStrike" cap="none" spc="0">
                <a:solidFill>
                  <a:schemeClr val="tx1"/>
                </a:solidFill>
                <a:latin typeface="Source Han Sans CN Medium"/>
                <a:cs typeface="Source Han Sans CN Medium"/>
              </a:rPr>
              <a:t>dataset is composed of audio files with </a:t>
            </a:r>
            <a:r>
              <a:rPr lang="it-IT" sz="1600" b="1" i="0" u="none" strike="noStrike" cap="none" spc="0">
                <a:solidFill>
                  <a:schemeClr val="tx1"/>
                </a:solidFill>
                <a:latin typeface="Source Han Sans CN Medium"/>
                <a:cs typeface="Source Han Sans CN Medium"/>
              </a:rPr>
              <a:t>different lengths</a:t>
            </a:r>
            <a:endParaRPr sz="1800" b="0" i="0" u="none" strike="noStrike" cap="none" spc="0">
              <a:solidFill>
                <a:schemeClr val="tx1"/>
              </a:solidFill>
              <a:latin typeface="Source Han Sans CN Medium"/>
              <a:cs typeface="Source Han Sans CN Medium"/>
            </a:endParaRPr>
          </a:p>
        </p:txBody>
      </p:sp>
      <p:pic>
        <p:nvPicPr>
          <p:cNvPr id="1058836815" name=""/>
          <p:cNvPicPr>
            <a:picLocks noChangeAspect="1"/>
          </p:cNvPicPr>
          <p:nvPr/>
        </p:nvPicPr>
        <p:blipFill>
          <a:blip r:embed="rId3"/>
          <a:stretch/>
        </p:blipFill>
        <p:spPr bwMode="auto">
          <a:xfrm flipH="0" flipV="0">
            <a:off x="4779169" y="2209316"/>
            <a:ext cx="3776513" cy="27416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9" dur="1" fill="hold">
                                          <p:stCondLst>
                                            <p:cond delay="0"/>
                                          </p:stCondLst>
                                        </p:cTn>
                                        <p:tgtEl>
                                          <p:spTgt spid="1416292219"/>
                                        </p:tgtEl>
                                        <p:attrNameLst>
                                          <p:attrName>style.visibility</p:attrName>
                                        </p:attrNameLst>
                                      </p:cBhvr>
                                      <p:to>
                                        <p:strVal val="visible"/>
                                      </p:to>
                                    </p:set>
                                    <p:anim calcmode="lin" valueType="num">
                                      <p:cBhvr>
                                        <p:cTn id="18" dur="500" fill="hold"/>
                                        <p:tgtEl>
                                          <p:spTgt spid="1416292219"/>
                                        </p:tgtEl>
                                        <p:attrNameLst>
                                          <p:attrName>ppt_w</p:attrName>
                                        </p:attrNameLst>
                                      </p:cBhvr>
                                      <p:tavLst>
                                        <p:tav tm="0">
                                          <p:val>
                                            <p:fltVal val="0"/>
                                          </p:val>
                                        </p:tav>
                                        <p:tav tm="100000">
                                          <p:val>
                                            <p:strVal val="#ppt_w"/>
                                          </p:val>
                                        </p:tav>
                                      </p:tavLst>
                                    </p:anim>
                                    <p:anim calcmode="lin" valueType="num">
                                      <p:cBhvr>
                                        <p:cTn id="17" dur="500" fill="hold"/>
                                        <p:tgtEl>
                                          <p:spTgt spid="1416292219"/>
                                        </p:tgtEl>
                                        <p:attrNameLst>
                                          <p:attrName>ppt_h</p:attrName>
                                        </p:attrNameLst>
                                      </p:cBhvr>
                                      <p:tavLst>
                                        <p:tav tm="0">
                                          <p:val>
                                            <p:fltVal val="0"/>
                                          </p:val>
                                        </p:tav>
                                        <p:tav tm="100000">
                                          <p:val>
                                            <p:strVal val="#ppt_h"/>
                                          </p:val>
                                        </p:tav>
                                      </p:tavLst>
                                    </p:anim>
                                    <p:animEffect transition="in" filter="fade">
                                      <p:cBhvr>
                                        <p:cTn id="16" dur="500"/>
                                        <p:tgtEl>
                                          <p:spTgt spid="1416292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2" dur="1" fill="hold">
                                          <p:stCondLst>
                                            <p:cond delay="0"/>
                                          </p:stCondLst>
                                        </p:cTn>
                                        <p:tgtEl>
                                          <p:spTgt spid="1004571076"/>
                                        </p:tgtEl>
                                        <p:attrNameLst>
                                          <p:attrName>style.visibility</p:attrName>
                                        </p:attrNameLst>
                                      </p:cBhvr>
                                      <p:to>
                                        <p:strVal val="visible"/>
                                      </p:to>
                                    </p:set>
                                    <p:animEffect transition="in" filter="wipe(down)">
                                      <p:cBhvr>
                                        <p:cTn id="11" dur="500"/>
                                        <p:tgtEl>
                                          <p:spTgt spid="1004571076"/>
                                        </p:tgtEl>
                                      </p:cBhvr>
                                    </p:animEffect>
                                  </p:childTnLst>
                                </p:cTn>
                              </p:par>
                            </p:childTnLst>
                          </p:cTn>
                        </p:par>
                      </p:childTnLst>
                    </p:cTn>
                  </p:par>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7" dur="1" fill="hold">
                                          <p:stCondLst>
                                            <p:cond delay="0"/>
                                          </p:stCondLst>
                                        </p:cTn>
                                        <p:tgtEl>
                                          <p:spTgt spid="1058836815"/>
                                        </p:tgtEl>
                                        <p:attrNameLst>
                                          <p:attrName>style.visibility</p:attrName>
                                        </p:attrNameLst>
                                      </p:cBhvr>
                                      <p:to>
                                        <p:strVal val="visible"/>
                                      </p:to>
                                    </p:set>
                                    <p:animEffect transition="in" filter="wipe(down)">
                                      <p:cBhvr>
                                        <p:cTn id="6" dur="500"/>
                                        <p:tgtEl>
                                          <p:spTgt spid="1058836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375815206" name="CasellaDiTesto 2"/>
          <p:cNvSpPr txBox="1"/>
          <p:nvPr/>
        </p:nvSpPr>
        <p:spPr bwMode="auto">
          <a:xfrm>
            <a:off x="347779" y="453153"/>
            <a:ext cx="846607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Calibri"/>
                <a:cs typeface="Calibri"/>
              </a:rPr>
              <a:t>Dataset</a:t>
            </a:r>
            <a:r>
              <a:rPr lang="it-IT" sz="2400" b="1" i="0" u="none" strike="noStrike" cap="none" spc="0">
                <a:solidFill>
                  <a:schemeClr val="tx1"/>
                </a:solidFill>
                <a:latin typeface="Calibri"/>
                <a:ea typeface="Source Han Sans CN Medium"/>
                <a:cs typeface="Calibri"/>
              </a:rPr>
              <a:t> Exploration</a:t>
            </a:r>
            <a:endParaRPr/>
          </a:p>
        </p:txBody>
      </p:sp>
      <p:sp>
        <p:nvSpPr>
          <p:cNvPr id="186852190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692880233"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508824160" name=""/>
          <p:cNvPicPr>
            <a:picLocks noChangeAspect="1"/>
          </p:cNvPicPr>
          <p:nvPr/>
        </p:nvPicPr>
        <p:blipFill>
          <a:blip r:embed="rId2"/>
          <a:stretch/>
        </p:blipFill>
        <p:spPr bwMode="auto">
          <a:xfrm flipH="0" flipV="0">
            <a:off x="72447" y="1517451"/>
            <a:ext cx="3930829" cy="2431553"/>
          </a:xfrm>
          <a:prstGeom prst="rect">
            <a:avLst/>
          </a:prstGeom>
        </p:spPr>
      </p:pic>
      <p:pic>
        <p:nvPicPr>
          <p:cNvPr id="1052775387" name=""/>
          <p:cNvPicPr>
            <a:picLocks noChangeAspect="1"/>
          </p:cNvPicPr>
          <p:nvPr/>
        </p:nvPicPr>
        <p:blipFill>
          <a:blip r:embed="rId3"/>
          <a:stretch/>
        </p:blipFill>
        <p:spPr bwMode="auto">
          <a:xfrm flipH="0" flipV="0">
            <a:off x="4539530" y="1529973"/>
            <a:ext cx="4358457" cy="2406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2" dur="1" fill="hold">
                                          <p:stCondLst>
                                            <p:cond delay="0"/>
                                          </p:stCondLst>
                                        </p:cTn>
                                        <p:tgtEl>
                                          <p:spTgt spid="1508824160"/>
                                        </p:tgtEl>
                                        <p:attrNameLst>
                                          <p:attrName>style.visibility</p:attrName>
                                        </p:attrNameLst>
                                      </p:cBhvr>
                                      <p:to>
                                        <p:strVal val="visible"/>
                                      </p:to>
                                    </p:set>
                                    <p:animEffect transition="in" filter="wipe(down)">
                                      <p:cBhvr>
                                        <p:cTn id="11" dur="500"/>
                                        <p:tgtEl>
                                          <p:spTgt spid="1508824160"/>
                                        </p:tgtEl>
                                      </p:cBhvr>
                                    </p:animEffect>
                                  </p:childTnLst>
                                </p:cTn>
                              </p:par>
                            </p:childTnLst>
                          </p:cTn>
                        </p:par>
                      </p:childTnLst>
                    </p:cTn>
                  </p:par>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7" dur="1" fill="hold">
                                          <p:stCondLst>
                                            <p:cond delay="0"/>
                                          </p:stCondLst>
                                        </p:cTn>
                                        <p:tgtEl>
                                          <p:spTgt spid="1052775387"/>
                                        </p:tgtEl>
                                        <p:attrNameLst>
                                          <p:attrName>style.visibility</p:attrName>
                                        </p:attrNameLst>
                                      </p:cBhvr>
                                      <p:to>
                                        <p:strVal val="visible"/>
                                      </p:to>
                                    </p:set>
                                    <p:animEffect transition="in" filter="wipe(down)">
                                      <p:cBhvr>
                                        <p:cTn id="6" dur="500"/>
                                        <p:tgtEl>
                                          <p:spTgt spid="1052775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122388835"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870319202"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214058544"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1856821301" name=""/>
          <p:cNvPicPr>
            <a:picLocks noChangeAspect="1"/>
          </p:cNvPicPr>
          <p:nvPr/>
        </p:nvPicPr>
        <p:blipFill>
          <a:blip r:embed="rId2"/>
          <a:stretch/>
        </p:blipFill>
        <p:spPr bwMode="auto">
          <a:xfrm flipH="0" flipV="0">
            <a:off x="295689" y="1339997"/>
            <a:ext cx="4414507" cy="3310880"/>
          </a:xfrm>
          <a:prstGeom prst="rect">
            <a:avLst/>
          </a:prstGeom>
        </p:spPr>
      </p:pic>
      <p:sp>
        <p:nvSpPr>
          <p:cNvPr id="666085102" name=""/>
          <p:cNvSpPr txBox="1"/>
          <p:nvPr/>
        </p:nvSpPr>
        <p:spPr bwMode="auto">
          <a:xfrm flipH="0" flipV="0">
            <a:off x="2687108" y="1451073"/>
            <a:ext cx="302193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Imbalanced classes</a:t>
            </a:r>
            <a:endParaRPr/>
          </a:p>
        </p:txBody>
      </p:sp>
      <p:sp>
        <p:nvSpPr>
          <p:cNvPr id="468156093" name=""/>
          <p:cNvSpPr txBox="1"/>
          <p:nvPr/>
        </p:nvSpPr>
        <p:spPr bwMode="auto">
          <a:xfrm flipH="0" flipV="0">
            <a:off x="2687108" y="2072282"/>
            <a:ext cx="30348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Find optimal audio duration</a:t>
            </a:r>
            <a:endParaRPr/>
          </a:p>
        </p:txBody>
      </p:sp>
      <p:sp>
        <p:nvSpPr>
          <p:cNvPr id="393003503" name=""/>
          <p:cNvSpPr txBox="1"/>
          <p:nvPr/>
        </p:nvSpPr>
        <p:spPr bwMode="auto">
          <a:xfrm flipH="0" flipV="0">
            <a:off x="2687108" y="2730697"/>
            <a:ext cx="576780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Crop to optimal duration and sample to 8.000 Hz</a:t>
            </a:r>
            <a:endParaRPr/>
          </a:p>
        </p:txBody>
      </p:sp>
      <p:sp>
        <p:nvSpPr>
          <p:cNvPr id="347786409" name=""/>
          <p:cNvSpPr txBox="1"/>
          <p:nvPr/>
        </p:nvSpPr>
        <p:spPr bwMode="auto">
          <a:xfrm flipH="0" flipV="0">
            <a:off x="2687108" y="3339104"/>
            <a:ext cx="555104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MFCCs Extraction</a:t>
            </a:r>
            <a:endParaRPr/>
          </a:p>
        </p:txBody>
      </p:sp>
      <p:sp>
        <p:nvSpPr>
          <p:cNvPr id="1126746440" name=""/>
          <p:cNvSpPr txBox="1"/>
          <p:nvPr/>
        </p:nvSpPr>
        <p:spPr bwMode="auto">
          <a:xfrm flipH="0" flipV="0">
            <a:off x="2687108" y="3988295"/>
            <a:ext cx="303849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Model Ingestion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3" dur="1" fill="hold">
                                          <p:stCondLst>
                                            <p:cond delay="0"/>
                                          </p:stCondLst>
                                        </p:cTn>
                                        <p:tgtEl>
                                          <p:spTgt spid="1856821301"/>
                                        </p:tgtEl>
                                        <p:attrNameLst>
                                          <p:attrName>style.visibility</p:attrName>
                                        </p:attrNameLst>
                                      </p:cBhvr>
                                      <p:to>
                                        <p:strVal val="visible"/>
                                      </p:to>
                                    </p:set>
                                    <p:anim calcmode="lin" valueType="num">
                                      <p:cBhvr additive="base">
                                        <p:cTn id="32" dur="500" fill="hold"/>
                                        <p:tgtEl>
                                          <p:spTgt spid="1856821301"/>
                                        </p:tgtEl>
                                        <p:attrNameLst>
                                          <p:attrName>ppt_x</p:attrName>
                                        </p:attrNameLst>
                                      </p:cBhvr>
                                      <p:tavLst>
                                        <p:tav tm="0">
                                          <p:val>
                                            <p:strVal val="#ppt_x"/>
                                          </p:val>
                                        </p:tav>
                                        <p:tav tm="100000">
                                          <p:val>
                                            <p:strVal val="#ppt_x"/>
                                          </p:val>
                                        </p:tav>
                                      </p:tavLst>
                                    </p:anim>
                                    <p:anim calcmode="lin" valueType="num">
                                      <p:cBhvr additive="base">
                                        <p:cTn id="31" dur="500" fill="hold"/>
                                        <p:tgtEl>
                                          <p:spTgt spid="185682130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7" dur="1" fill="hold">
                                          <p:stCondLst>
                                            <p:cond delay="0"/>
                                          </p:stCondLst>
                                        </p:cTn>
                                        <p:tgtEl>
                                          <p:spTgt spid="666085102"/>
                                        </p:tgtEl>
                                        <p:attrNameLst>
                                          <p:attrName>style.visibility</p:attrName>
                                        </p:attrNameLst>
                                      </p:cBhvr>
                                      <p:to>
                                        <p:strVal val="visible"/>
                                      </p:to>
                                    </p:set>
                                    <p:animEffect transition="in" filter="barn(inVertical)">
                                      <p:cBhvr>
                                        <p:cTn id="26" dur="500"/>
                                        <p:tgtEl>
                                          <p:spTgt spid="66608510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2" dur="1" fill="hold">
                                          <p:stCondLst>
                                            <p:cond delay="0"/>
                                          </p:stCondLst>
                                        </p:cTn>
                                        <p:tgtEl>
                                          <p:spTgt spid="468156093"/>
                                        </p:tgtEl>
                                        <p:attrNameLst>
                                          <p:attrName>style.visibility</p:attrName>
                                        </p:attrNameLst>
                                      </p:cBhvr>
                                      <p:to>
                                        <p:strVal val="visible"/>
                                      </p:to>
                                    </p:set>
                                    <p:animEffect transition="in" filter="barn(inVertical)">
                                      <p:cBhvr>
                                        <p:cTn id="21" dur="500"/>
                                        <p:tgtEl>
                                          <p:spTgt spid="46815609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7" dur="1" fill="hold">
                                          <p:stCondLst>
                                            <p:cond delay="0"/>
                                          </p:stCondLst>
                                        </p:cTn>
                                        <p:tgtEl>
                                          <p:spTgt spid="393003503"/>
                                        </p:tgtEl>
                                        <p:attrNameLst>
                                          <p:attrName>style.visibility</p:attrName>
                                        </p:attrNameLst>
                                      </p:cBhvr>
                                      <p:to>
                                        <p:strVal val="visible"/>
                                      </p:to>
                                    </p:set>
                                    <p:animEffect transition="in" filter="barn(inVertical)">
                                      <p:cBhvr>
                                        <p:cTn id="16" dur="500"/>
                                        <p:tgtEl>
                                          <p:spTgt spid="39300350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2" dur="1" fill="hold">
                                          <p:stCondLst>
                                            <p:cond delay="0"/>
                                          </p:stCondLst>
                                        </p:cTn>
                                        <p:tgtEl>
                                          <p:spTgt spid="347786409"/>
                                        </p:tgtEl>
                                        <p:attrNameLst>
                                          <p:attrName>style.visibility</p:attrName>
                                        </p:attrNameLst>
                                      </p:cBhvr>
                                      <p:to>
                                        <p:strVal val="visible"/>
                                      </p:to>
                                    </p:set>
                                    <p:animEffect transition="in" filter="barn(inVertical)">
                                      <p:cBhvr>
                                        <p:cTn id="11" dur="500"/>
                                        <p:tgtEl>
                                          <p:spTgt spid="347786409"/>
                                        </p:tgtEl>
                                      </p:cBhvr>
                                    </p:animEffect>
                                  </p:childTnLst>
                                </p:cTn>
                              </p:par>
                            </p:childTnLst>
                          </p:cTn>
                        </p:par>
                      </p:childTnLst>
                    </p:cTn>
                  </p:par>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7" dur="1" fill="hold">
                                          <p:stCondLst>
                                            <p:cond delay="0"/>
                                          </p:stCondLst>
                                        </p:cTn>
                                        <p:tgtEl>
                                          <p:spTgt spid="1126746440"/>
                                        </p:tgtEl>
                                        <p:attrNameLst>
                                          <p:attrName>style.visibility</p:attrName>
                                        </p:attrNameLst>
                                      </p:cBhvr>
                                      <p:to>
                                        <p:strVal val="visible"/>
                                      </p:to>
                                    </p:set>
                                    <p:animEffect transition="in" filter="barn(inVertical)">
                                      <p:cBhvr>
                                        <p:cTn id="6" dur="500"/>
                                        <p:tgtEl>
                                          <p:spTgt spid="1126746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36494060" name="CasellaDiTesto 2"/>
          <p:cNvSpPr txBox="1"/>
          <p:nvPr/>
        </p:nvSpPr>
        <p:spPr bwMode="auto">
          <a:xfrm>
            <a:off x="347779" y="453153"/>
            <a:ext cx="848191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Training and Pre-processing</a:t>
            </a:r>
            <a:endParaRPr/>
          </a:p>
        </p:txBody>
      </p:sp>
      <p:sp>
        <p:nvSpPr>
          <p:cNvPr id="1358686466"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002514882"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213835799" name=""/>
          <p:cNvPicPr>
            <a:picLocks noChangeAspect="1"/>
          </p:cNvPicPr>
          <p:nvPr/>
        </p:nvPicPr>
        <p:blipFill>
          <a:blip r:embed="rId2"/>
          <a:stretch/>
        </p:blipFill>
        <p:spPr bwMode="auto">
          <a:xfrm flipH="0" flipV="0">
            <a:off x="464756" y="1200248"/>
            <a:ext cx="2871738" cy="3908226"/>
          </a:xfrm>
          <a:prstGeom prst="rect">
            <a:avLst/>
          </a:prstGeom>
        </p:spPr>
      </p:pic>
      <p:sp>
        <p:nvSpPr>
          <p:cNvPr id="1865535841" name=""/>
          <p:cNvSpPr txBox="1"/>
          <p:nvPr/>
        </p:nvSpPr>
        <p:spPr bwMode="auto">
          <a:xfrm flipH="0" flipV="0">
            <a:off x="3818201" y="1480837"/>
            <a:ext cx="4451391"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The model expands the one that we build in class with the papers of </a:t>
            </a:r>
            <a:r>
              <a:rPr lang="it-IT" sz="1800" b="0" i="0" u="none" strike="noStrike" cap="none" spc="0">
                <a:solidFill>
                  <a:schemeClr val="tx1"/>
                </a:solidFill>
                <a:latin typeface="Arial"/>
                <a:cs typeface="Arial"/>
              </a:rPr>
              <a:t>Palanisamy et al. </a:t>
            </a:r>
            <a:r>
              <a:rPr/>
              <a:t>[1] and </a:t>
            </a:r>
            <a:r>
              <a:rPr lang="it-IT" sz="1800" b="0" i="0" u="none" strike="noStrike" cap="none" spc="0">
                <a:solidFill>
                  <a:schemeClr val="tx1"/>
                </a:solidFill>
                <a:latin typeface="Arial"/>
                <a:cs typeface="Arial"/>
              </a:rPr>
              <a:t>Peter Mølgaard</a:t>
            </a:r>
            <a:endParaRPr lang="it-IT" sz="1800" b="0" i="0" u="none" strike="noStrike" cap="none" spc="0">
              <a:solidFill>
                <a:schemeClr val="tx1"/>
              </a:solidFill>
              <a:latin typeface="Arial"/>
              <a:cs typeface="Arial"/>
            </a:endParaRPr>
          </a:p>
          <a:p>
            <a:pPr>
              <a:defRPr/>
            </a:pPr>
            <a:r>
              <a:rPr lang="it-IT" sz="1800" b="0" i="0" u="none" strike="noStrike" cap="none" spc="0">
                <a:solidFill>
                  <a:schemeClr val="tx1"/>
                </a:solidFill>
                <a:latin typeface="Arial"/>
                <a:cs typeface="Arial"/>
              </a:rPr>
              <a:t>Sørensen et al. [2]</a:t>
            </a:r>
            <a:endParaRPr/>
          </a:p>
        </p:txBody>
      </p:sp>
      <p:sp>
        <p:nvSpPr>
          <p:cNvPr id="1941262258" name=""/>
          <p:cNvSpPr/>
          <p:nvPr/>
        </p:nvSpPr>
        <p:spPr bwMode="auto">
          <a:xfrm flipH="0" flipV="0">
            <a:off x="464755" y="1200247"/>
            <a:ext cx="2871738" cy="3908224"/>
          </a:xfrm>
          <a:prstGeom prst="rect">
            <a:avLst/>
          </a:prstGeom>
          <a:noFill/>
          <a:ln w="12699" cap="flat" cmpd="sng" algn="ctr">
            <a:solidFill>
              <a:schemeClr val="tx1"/>
            </a:solidFill>
            <a:prstDash val="solid"/>
            <a:miter/>
          </a:ln>
        </p:spPr>
        <p:style>
          <a:lnRef idx="2">
            <a:schemeClr val="accent1">
              <a:shade val="50000"/>
            </a:schemeClr>
          </a:lnRef>
          <a:fillRef idx="1">
            <a:schemeClr val="accent1"/>
          </a:fillRef>
          <a:effectRef idx="0">
            <a:schemeClr val="accent1"/>
          </a:effectRef>
          <a:fontRef idx="minor">
            <a:schemeClr val="lt1"/>
          </a:fontRef>
        </p:style>
      </p:sp>
      <p:sp>
        <p:nvSpPr>
          <p:cNvPr id="1181741086" name=""/>
          <p:cNvSpPr txBox="1"/>
          <p:nvPr/>
        </p:nvSpPr>
        <p:spPr bwMode="auto">
          <a:xfrm flipH="0" flipV="0">
            <a:off x="3437749" y="4541436"/>
            <a:ext cx="5490225" cy="518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it-IT" sz="700" b="0" i="0" u="none" strike="noStrike" cap="none" spc="0">
                <a:solidFill>
                  <a:schemeClr val="tx1"/>
                </a:solidFill>
                <a:latin typeface="+mn-lt"/>
                <a:ea typeface="+mn-ea"/>
                <a:cs typeface="+mn-cs"/>
              </a:rPr>
              <a:t>[1]</a:t>
            </a:r>
            <a:r>
              <a:rPr lang="it-IT" sz="700" b="0" i="0" u="none" strike="noStrike" cap="none" spc="0">
                <a:solidFill>
                  <a:schemeClr val="tx1"/>
                </a:solidFill>
                <a:latin typeface="Arial"/>
                <a:cs typeface="Arial"/>
              </a:rPr>
              <a:t> Kamalesh Palanisamy, Dipika Singhania, Angela Yao, ”Rethinking CNN </a:t>
            </a:r>
            <a:r>
              <a:rPr lang="it-IT" sz="700" b="0" i="0" u="none" strike="noStrike" cap="none" spc="0">
                <a:solidFill>
                  <a:schemeClr val="tx1"/>
                </a:solidFill>
                <a:latin typeface="Arial"/>
                <a:cs typeface="Arial"/>
              </a:rPr>
              <a:t>Models for Audio Classification” in arXiv 2020 (https://arxiv.org/pdf/ </a:t>
            </a:r>
            <a:r>
              <a:rPr lang="it-IT" sz="700" b="0" i="0" u="none" strike="noStrike" cap="none" spc="0">
                <a:solidFill>
                  <a:schemeClr val="tx1"/>
                </a:solidFill>
                <a:latin typeface="Arial"/>
                <a:cs typeface="Arial"/>
              </a:rPr>
              <a:t>2007.11154.pdf)</a:t>
            </a:r>
            <a:endParaRPr lang="it-IT" sz="700" b="0" i="0" u="none" strike="noStrike" cap="none" spc="0">
              <a:solidFill>
                <a:schemeClr val="tx1"/>
              </a:solidFill>
              <a:latin typeface="Arial"/>
              <a:cs typeface="Arial"/>
            </a:endParaRPr>
          </a:p>
          <a:p>
            <a:pPr>
              <a:defRPr/>
            </a:pPr>
            <a:r>
              <a:rPr lang="it-IT" sz="700" b="0" i="0" u="none" strike="noStrike" cap="none" spc="0">
                <a:solidFill>
                  <a:schemeClr val="tx1"/>
                </a:solidFill>
                <a:latin typeface="Arial"/>
                <a:ea typeface="Arial"/>
                <a:cs typeface="Arial"/>
              </a:rPr>
              <a:t>[2]</a:t>
            </a:r>
            <a:r>
              <a:rPr lang="it-IT" sz="700" b="0" i="0" u="none" strike="noStrike" cap="none" spc="0">
                <a:solidFill>
                  <a:schemeClr val="tx1"/>
                </a:solidFill>
                <a:latin typeface="Arial"/>
                <a:cs typeface="Arial"/>
              </a:rPr>
              <a:t> Sørensen, P.M., Epp, B. &amp; May, T. ”A depthwise separable convolutional </a:t>
            </a:r>
            <a:r>
              <a:rPr lang="it-IT" sz="700" b="0" i="0" u="none" strike="noStrike" cap="none" spc="0">
                <a:solidFill>
                  <a:schemeClr val="tx1"/>
                </a:solidFill>
                <a:latin typeface="Arial"/>
                <a:cs typeface="Arial"/>
              </a:rPr>
              <a:t>neural network for keyword spotting on an embedded system.” J AUDIO </a:t>
            </a:r>
            <a:r>
              <a:rPr lang="it-IT" sz="700" b="0" i="0" u="none" strike="noStrike" cap="none" spc="0">
                <a:solidFill>
                  <a:schemeClr val="tx1"/>
                </a:solidFill>
                <a:latin typeface="Arial"/>
                <a:cs typeface="Arial"/>
              </a:rPr>
              <a:t>SPEECH MUSIC PROC. 2020, 10 (2020). (https://doi.org/10.1186/ </a:t>
            </a:r>
            <a:r>
              <a:rPr lang="it-IT" sz="700" b="0" i="0" u="none" strike="noStrike" cap="none" spc="0">
                <a:solidFill>
                  <a:schemeClr val="tx1"/>
                </a:solidFill>
                <a:latin typeface="Arial"/>
                <a:cs typeface="Arial"/>
              </a:rPr>
              <a:t>s13636-020-00176-2</a:t>
            </a:r>
            <a:r>
              <a:rPr lang="it-IT" sz="700" b="0" i="0" u="none" strike="noStrike" cap="none" spc="0">
                <a:solidFill>
                  <a:schemeClr val="tx1"/>
                </a:solidFill>
                <a:latin typeface="Arial"/>
                <a:cs typeface="Arial"/>
              </a:rPr>
              <a:t>)</a:t>
            </a:r>
            <a:endParaRPr lang="it-IT" sz="7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8" dur="1" fill="hold">
                                          <p:stCondLst>
                                            <p:cond delay="0"/>
                                          </p:stCondLst>
                                        </p:cTn>
                                        <p:tgtEl>
                                          <p:spTgt spid="213835799"/>
                                        </p:tgtEl>
                                        <p:attrNameLst>
                                          <p:attrName>style.visibility</p:attrName>
                                        </p:attrNameLst>
                                      </p:cBhvr>
                                      <p:to>
                                        <p:strVal val="visible"/>
                                      </p:to>
                                    </p:set>
                                    <p:anim calcmode="lin" valueType="num">
                                      <p:cBhvr additive="base">
                                        <p:cTn id="17" dur="500" fill="hold"/>
                                        <p:tgtEl>
                                          <p:spTgt spid="213835799"/>
                                        </p:tgtEl>
                                        <p:attrNameLst>
                                          <p:attrName>ppt_x</p:attrName>
                                        </p:attrNameLst>
                                      </p:cBhvr>
                                      <p:tavLst>
                                        <p:tav tm="0">
                                          <p:val>
                                            <p:strVal val="#ppt_x"/>
                                          </p:val>
                                        </p:tav>
                                        <p:tav tm="100000">
                                          <p:val>
                                            <p:strVal val="#ppt_x"/>
                                          </p:val>
                                        </p:tav>
                                      </p:tavLst>
                                    </p:anim>
                                    <p:anim calcmode="lin" valueType="num">
                                      <p:cBhvr additive="base">
                                        <p:cTn id="16" dur="500" fill="hold"/>
                                        <p:tgtEl>
                                          <p:spTgt spid="213835799"/>
                                        </p:tgtEl>
                                        <p:attrNameLst>
                                          <p:attrName>ppt_y</p:attrName>
                                        </p:attrNameLst>
                                      </p:cBhvr>
                                      <p:tavLst>
                                        <p:tav tm="0">
                                          <p:val>
                                            <p:strVal val="1+#ppt_h/2"/>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2" dur="1" fill="hold">
                                          <p:stCondLst>
                                            <p:cond delay="0"/>
                                          </p:stCondLst>
                                        </p:cTn>
                                        <p:tgtEl>
                                          <p:spTgt spid="1865535841"/>
                                        </p:tgtEl>
                                        <p:attrNameLst>
                                          <p:attrName>style.visibility</p:attrName>
                                        </p:attrNameLst>
                                      </p:cBhvr>
                                      <p:to>
                                        <p:strVal val="visible"/>
                                      </p:to>
                                    </p:set>
                                    <p:animEffect transition="in" filter="barn(inVertical)">
                                      <p:cBhvr>
                                        <p:cTn id="11" dur="500"/>
                                        <p:tgtEl>
                                          <p:spTgt spid="1865535841"/>
                                        </p:tgtEl>
                                      </p:cBhvr>
                                    </p:animEffect>
                                  </p:childTnLst>
                                </p:cTn>
                              </p:par>
                            </p:childTnLst>
                          </p:cTn>
                        </p:par>
                      </p:childTnLst>
                    </p:cTn>
                  </p:par>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7" dur="1" fill="hold">
                                          <p:stCondLst>
                                            <p:cond delay="0"/>
                                          </p:stCondLst>
                                        </p:cTn>
                                        <p:tgtEl>
                                          <p:spTgt spid="1181741086"/>
                                        </p:tgtEl>
                                        <p:attrNameLst>
                                          <p:attrName>style.visibility</p:attrName>
                                        </p:attrNameLst>
                                      </p:cBhvr>
                                      <p:to>
                                        <p:strVal val="visible"/>
                                      </p:to>
                                    </p:set>
                                    <p:animEffect transition="in" filter="barn(inVertical)">
                                      <p:cBhvr>
                                        <p:cTn id="6" dur="500"/>
                                        <p:tgtEl>
                                          <p:spTgt spid="118174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767084725" name="CasellaDiTesto 2"/>
          <p:cNvSpPr txBox="1"/>
          <p:nvPr/>
        </p:nvSpPr>
        <p:spPr bwMode="auto">
          <a:xfrm>
            <a:off x="347779" y="453153"/>
            <a:ext cx="8479399"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a:t>
            </a:r>
            <a:endParaRPr/>
          </a:p>
        </p:txBody>
      </p:sp>
      <p:sp>
        <p:nvSpPr>
          <p:cNvPr id="1659845421" name="CasellaDiTesto 9"/>
          <p:cNvSpPr txBox="1"/>
          <p:nvPr/>
        </p:nvSpPr>
        <p:spPr bwMode="auto">
          <a:xfrm>
            <a:off x="8711952" y="4800697"/>
            <a:ext cx="432046" cy="307776"/>
          </a:xfrm>
          <a:prstGeom prst="rect">
            <a:avLst/>
          </a:prstGeom>
          <a:noFill/>
        </p:spPr>
        <p:txBody>
          <a:bodyPr wrap="square" rtlCol="0">
            <a:spAutoFit/>
          </a:bodyPr>
          <a:lstStyle/>
          <a:p>
            <a:pPr>
              <a:defRPr/>
            </a:pPr>
            <a:r>
              <a:rPr lang="it-IT" sz="1400">
                <a:latin typeface="Calibri"/>
                <a:cs typeface="Calibri"/>
              </a:rPr>
              <a:t>2</a:t>
            </a:r>
            <a:endParaRPr/>
          </a:p>
        </p:txBody>
      </p:sp>
      <p:cxnSp>
        <p:nvCxnSpPr>
          <p:cNvPr id="1301249086" name=""/>
          <p:cNvCxnSpPr>
            <a:cxnSpLocks/>
          </p:cNvCxnSpPr>
          <p:nvPr/>
        </p:nvCxnSpPr>
        <p:spPr bwMode="auto">
          <a:xfrm flipH="0" flipV="1">
            <a:off x="15643" y="1019472"/>
            <a:ext cx="9190136"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60411840" name=""/>
          <p:cNvPicPr>
            <a:picLocks noChangeAspect="1"/>
          </p:cNvPicPr>
          <p:nvPr/>
        </p:nvPicPr>
        <p:blipFill>
          <a:blip r:embed="rId2"/>
          <a:stretch/>
        </p:blipFill>
        <p:spPr bwMode="auto">
          <a:xfrm>
            <a:off x="347779" y="1097755"/>
            <a:ext cx="3705224" cy="3543300"/>
          </a:xfrm>
          <a:prstGeom prst="rect">
            <a:avLst/>
          </a:prstGeom>
        </p:spPr>
      </p:pic>
      <p:sp>
        <p:nvSpPr>
          <p:cNvPr id="2057849900" name=""/>
          <p:cNvSpPr txBox="1"/>
          <p:nvPr/>
        </p:nvSpPr>
        <p:spPr bwMode="auto">
          <a:xfrm flipH="0" flipV="0">
            <a:off x="4567151" y="2030730"/>
            <a:ext cx="4157038"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Pruning the model reduces the trainable parameters and thus the model size by over 62 times while</a:t>
            </a:r>
            <a:r>
              <a:rPr/>
              <a:t> still able to achieve over 92% </a:t>
            </a:r>
            <a:r>
              <a:rPr/>
              <a:t>accuracy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4" dur="1" fill="hold">
                                          <p:stCondLst>
                                            <p:cond delay="0"/>
                                          </p:stCondLst>
                                        </p:cTn>
                                        <p:tgtEl>
                                          <p:spTgt spid="60411840"/>
                                        </p:tgtEl>
                                        <p:attrNameLst>
                                          <p:attrName>style.visibility</p:attrName>
                                        </p:attrNameLst>
                                      </p:cBhvr>
                                      <p:to>
                                        <p:strVal val="visible"/>
                                      </p:to>
                                    </p:set>
                                    <p:animEffect transition="in" filter="wipe(down)">
                                      <p:cBhvr>
                                        <p:cTn id="13" dur="500"/>
                                        <p:tgtEl>
                                          <p:spTgt spid="60411840"/>
                                        </p:tgtEl>
                                      </p:cBhvr>
                                    </p:animEffect>
                                  </p:childTnLst>
                                </p:cTn>
                              </p:par>
                            </p:childTnLst>
                          </p:cTn>
                        </p:par>
                      </p:childTnLst>
                    </p:cTn>
                  </p:par>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9" dur="1" fill="hold">
                                          <p:stCondLst>
                                            <p:cond delay="0"/>
                                          </p:stCondLst>
                                        </p:cTn>
                                        <p:tgtEl>
                                          <p:spTgt spid="2057849900"/>
                                        </p:tgtEl>
                                        <p:attrNameLst>
                                          <p:attrName>style.visibility</p:attrName>
                                        </p:attrNameLst>
                                      </p:cBhvr>
                                      <p:to>
                                        <p:strVal val="visible"/>
                                      </p:to>
                                    </p:set>
                                    <p:anim calcmode="lin" valueType="num">
                                      <p:cBhvr>
                                        <p:cTn id="8" dur="500" fill="hold"/>
                                        <p:tgtEl>
                                          <p:spTgt spid="2057849900"/>
                                        </p:tgtEl>
                                        <p:attrNameLst>
                                          <p:attrName>ppt_w</p:attrName>
                                        </p:attrNameLst>
                                      </p:cBhvr>
                                      <p:tavLst>
                                        <p:tav tm="0">
                                          <p:val>
                                            <p:fltVal val="0"/>
                                          </p:val>
                                        </p:tav>
                                        <p:tav tm="100000">
                                          <p:val>
                                            <p:strVal val="#ppt_w"/>
                                          </p:val>
                                        </p:tav>
                                      </p:tavLst>
                                    </p:anim>
                                    <p:anim calcmode="lin" valueType="num">
                                      <p:cBhvr>
                                        <p:cTn id="7" dur="500" fill="hold"/>
                                        <p:tgtEl>
                                          <p:spTgt spid="2057849900"/>
                                        </p:tgtEl>
                                        <p:attrNameLst>
                                          <p:attrName>ppt_h</p:attrName>
                                        </p:attrNameLst>
                                      </p:cBhvr>
                                      <p:tavLst>
                                        <p:tav tm="0">
                                          <p:val>
                                            <p:fltVal val="0"/>
                                          </p:val>
                                        </p:tav>
                                        <p:tav tm="100000">
                                          <p:val>
                                            <p:strVal val="#ppt_h"/>
                                          </p:val>
                                        </p:tav>
                                      </p:tavLst>
                                    </p:anim>
                                    <p:animEffect transition="in" filter="fade">
                                      <p:cBhvr>
                                        <p:cTn id="6" dur="500"/>
                                        <p:tgtEl>
                                          <p:spTgt spid="2057849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1691707891" name="CasellaDiTesto 2"/>
          <p:cNvSpPr txBox="1"/>
          <p:nvPr/>
        </p:nvSpPr>
        <p:spPr bwMode="auto">
          <a:xfrm>
            <a:off x="347778" y="453152"/>
            <a:ext cx="8493078" cy="457559"/>
          </a:xfrm>
          <a:prstGeom prst="rect">
            <a:avLst/>
          </a:prstGeom>
          <a:noFill/>
        </p:spPr>
        <p:txBody>
          <a:bodyPr wrap="square" rtlCol="0">
            <a:spAutoFit/>
          </a:bodyPr>
          <a:lstStyle/>
          <a:p>
            <a:pPr>
              <a:defRPr/>
            </a:pPr>
            <a:r>
              <a:rPr lang="it-IT" sz="2400" b="1" i="0" u="none" strike="noStrike" cap="none" spc="0">
                <a:solidFill>
                  <a:schemeClr val="tx1"/>
                </a:solidFill>
                <a:latin typeface="Calibri"/>
                <a:ea typeface="Source Han Sans CN Medium"/>
                <a:cs typeface="Calibri"/>
              </a:rPr>
              <a:t>Model Optimizations and Conversion to TFLite</a:t>
            </a:r>
            <a:endParaRPr/>
          </a:p>
        </p:txBody>
      </p:sp>
      <p:sp>
        <p:nvSpPr>
          <p:cNvPr id="897577095" name="CasellaDiTesto 9"/>
          <p:cNvSpPr txBox="1"/>
          <p:nvPr/>
        </p:nvSpPr>
        <p:spPr bwMode="auto">
          <a:xfrm>
            <a:off x="8711951" y="4800696"/>
            <a:ext cx="432045" cy="307775"/>
          </a:xfrm>
          <a:prstGeom prst="rect">
            <a:avLst/>
          </a:prstGeom>
          <a:noFill/>
        </p:spPr>
        <p:txBody>
          <a:bodyPr wrap="square" rtlCol="0">
            <a:spAutoFit/>
          </a:bodyPr>
          <a:lstStyle/>
          <a:p>
            <a:pPr>
              <a:defRPr/>
            </a:pPr>
            <a:r>
              <a:rPr lang="it-IT" sz="1400">
                <a:latin typeface="Calibri"/>
                <a:cs typeface="Calibri"/>
              </a:rPr>
              <a:t>2</a:t>
            </a:r>
            <a:endParaRPr/>
          </a:p>
        </p:txBody>
      </p:sp>
      <p:cxnSp>
        <p:nvCxnSpPr>
          <p:cNvPr id="1586423967" name=""/>
          <p:cNvCxnSpPr>
            <a:cxnSpLocks/>
          </p:cNvCxnSpPr>
          <p:nvPr/>
        </p:nvCxnSpPr>
        <p:spPr bwMode="auto">
          <a:xfrm flipH="0" flipV="1">
            <a:off x="15643" y="1019471"/>
            <a:ext cx="9190135" cy="0"/>
          </a:xfrm>
          <a:prstGeom prst="line">
            <a:avLst/>
          </a:prstGeom>
          <a:ln w="38099" cap="flat" cmpd="sng" algn="ctr">
            <a:solidFill>
              <a:srgbClr val="FFC000"/>
            </a:solidFill>
            <a:prstDash val="solid"/>
            <a:miter/>
          </a:ln>
        </p:spPr>
        <p:style>
          <a:lnRef idx="1">
            <a:schemeClr val="accent1">
              <a:shade val="50000"/>
            </a:schemeClr>
          </a:lnRef>
          <a:fillRef idx="0">
            <a:schemeClr val="accent1"/>
          </a:fillRef>
          <a:effectRef idx="0">
            <a:schemeClr val="accent1"/>
          </a:effectRef>
          <a:fontRef idx="minor">
            <a:schemeClr val="tx1"/>
          </a:fontRef>
        </p:style>
      </p:cxnSp>
      <p:pic>
        <p:nvPicPr>
          <p:cNvPr id="262918332" name=""/>
          <p:cNvPicPr>
            <a:picLocks noChangeAspect="1"/>
          </p:cNvPicPr>
          <p:nvPr/>
        </p:nvPicPr>
        <p:blipFill>
          <a:blip r:embed="rId2"/>
          <a:stretch/>
        </p:blipFill>
        <p:spPr bwMode="auto">
          <a:xfrm flipH="0" flipV="0">
            <a:off x="5163903" y="2081807"/>
            <a:ext cx="3756850" cy="1223525"/>
          </a:xfrm>
          <a:prstGeom prst="rect">
            <a:avLst/>
          </a:prstGeom>
        </p:spPr>
      </p:pic>
      <p:pic>
        <p:nvPicPr>
          <p:cNvPr id="428030264" name=""/>
          <p:cNvPicPr>
            <a:picLocks noChangeAspect="1"/>
          </p:cNvPicPr>
          <p:nvPr/>
        </p:nvPicPr>
        <p:blipFill>
          <a:blip r:embed="rId3"/>
          <a:stretch/>
        </p:blipFill>
        <p:spPr bwMode="auto">
          <a:xfrm flipH="0" flipV="0">
            <a:off x="40394" y="1458078"/>
            <a:ext cx="4570315" cy="2265759"/>
          </a:xfrm>
          <a:prstGeom prst="rect">
            <a:avLst/>
          </a:prstGeom>
        </p:spPr>
      </p:pic>
      <p:sp>
        <p:nvSpPr>
          <p:cNvPr id="110610465" name=""/>
          <p:cNvSpPr txBox="1"/>
          <p:nvPr/>
        </p:nvSpPr>
        <p:spPr bwMode="auto">
          <a:xfrm flipH="0" flipV="0">
            <a:off x="412752" y="3943945"/>
            <a:ext cx="3827038"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Neural network that uses DS convolutional layers</a:t>
            </a:r>
            <a:endParaRPr/>
          </a:p>
        </p:txBody>
      </p:sp>
      <p:sp>
        <p:nvSpPr>
          <p:cNvPr id="1642235389" name=""/>
          <p:cNvSpPr txBox="1"/>
          <p:nvPr/>
        </p:nvSpPr>
        <p:spPr bwMode="auto">
          <a:xfrm flipH="0" flipV="0">
            <a:off x="5339234" y="3611615"/>
            <a:ext cx="3503060"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Width Scaling for reducing model complexity and this reducing time required for training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6" dur="1" fill="hold">
                                          <p:stCondLst>
                                            <p:cond delay="0"/>
                                          </p:stCondLst>
                                        </p:cTn>
                                        <p:tgtEl>
                                          <p:spTgt spid="428030264"/>
                                        </p:tgtEl>
                                        <p:attrNameLst>
                                          <p:attrName>style.visibility</p:attrName>
                                        </p:attrNameLst>
                                      </p:cBhvr>
                                      <p:to>
                                        <p:strVal val="visible"/>
                                      </p:to>
                                    </p:set>
                                    <p:anim calcmode="lin" valueType="num">
                                      <p:cBhvr>
                                        <p:cTn id="25" dur="500" fill="hold"/>
                                        <p:tgtEl>
                                          <p:spTgt spid="428030264"/>
                                        </p:tgtEl>
                                        <p:attrNameLst>
                                          <p:attrName>ppt_w</p:attrName>
                                        </p:attrNameLst>
                                      </p:cBhvr>
                                      <p:tavLst>
                                        <p:tav tm="0">
                                          <p:val>
                                            <p:fltVal val="0"/>
                                          </p:val>
                                        </p:tav>
                                        <p:tav tm="100000">
                                          <p:val>
                                            <p:strVal val="#ppt_w"/>
                                          </p:val>
                                        </p:tav>
                                      </p:tavLst>
                                    </p:anim>
                                    <p:anim calcmode="lin" valueType="num">
                                      <p:cBhvr>
                                        <p:cTn id="24" dur="500" fill="hold"/>
                                        <p:tgtEl>
                                          <p:spTgt spid="428030264"/>
                                        </p:tgtEl>
                                        <p:attrNameLst>
                                          <p:attrName>ppt_h</p:attrName>
                                        </p:attrNameLst>
                                      </p:cBhvr>
                                      <p:tavLst>
                                        <p:tav tm="0">
                                          <p:val>
                                            <p:fltVal val="0"/>
                                          </p:val>
                                        </p:tav>
                                        <p:tav tm="100000">
                                          <p:val>
                                            <p:strVal val="#ppt_h"/>
                                          </p:val>
                                        </p:tav>
                                      </p:tavLst>
                                    </p:anim>
                                    <p:animEffect transition="in" filter="fade">
                                      <p:cBhvr>
                                        <p:cTn id="23" dur="500"/>
                                        <p:tgtEl>
                                          <p:spTgt spid="42803026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9" dur="1" fill="hold">
                                          <p:stCondLst>
                                            <p:cond delay="0"/>
                                          </p:stCondLst>
                                        </p:cTn>
                                        <p:tgtEl>
                                          <p:spTgt spid="110610465"/>
                                        </p:tgtEl>
                                        <p:attrNameLst>
                                          <p:attrName>style.visibility</p:attrName>
                                        </p:attrNameLst>
                                      </p:cBhvr>
                                      <p:to>
                                        <p:strVal val="visible"/>
                                      </p:to>
                                    </p:set>
                                    <p:animEffect transition="in" filter="barn(inVertical)">
                                      <p:cBhvr>
                                        <p:cTn id="18" dur="500"/>
                                        <p:tgtEl>
                                          <p:spTgt spid="11061046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4" dur="1" fill="hold">
                                          <p:stCondLst>
                                            <p:cond delay="0"/>
                                          </p:stCondLst>
                                        </p:cTn>
                                        <p:tgtEl>
                                          <p:spTgt spid="262918332"/>
                                        </p:tgtEl>
                                        <p:attrNameLst>
                                          <p:attrName>style.visibility</p:attrName>
                                        </p:attrNameLst>
                                      </p:cBhvr>
                                      <p:to>
                                        <p:strVal val="visible"/>
                                      </p:to>
                                    </p:set>
                                    <p:anim calcmode="lin" valueType="num">
                                      <p:cBhvr>
                                        <p:cTn id="13" dur="500" fill="hold"/>
                                        <p:tgtEl>
                                          <p:spTgt spid="262918332"/>
                                        </p:tgtEl>
                                        <p:attrNameLst>
                                          <p:attrName>ppt_w</p:attrName>
                                        </p:attrNameLst>
                                      </p:cBhvr>
                                      <p:tavLst>
                                        <p:tav tm="0">
                                          <p:val>
                                            <p:fltVal val="0"/>
                                          </p:val>
                                        </p:tav>
                                        <p:tav tm="100000">
                                          <p:val>
                                            <p:strVal val="#ppt_w"/>
                                          </p:val>
                                        </p:tav>
                                      </p:tavLst>
                                    </p:anim>
                                    <p:anim calcmode="lin" valueType="num">
                                      <p:cBhvr>
                                        <p:cTn id="12" dur="500" fill="hold"/>
                                        <p:tgtEl>
                                          <p:spTgt spid="262918332"/>
                                        </p:tgtEl>
                                        <p:attrNameLst>
                                          <p:attrName>ppt_h</p:attrName>
                                        </p:attrNameLst>
                                      </p:cBhvr>
                                      <p:tavLst>
                                        <p:tav tm="0">
                                          <p:val>
                                            <p:fltVal val="0"/>
                                          </p:val>
                                        </p:tav>
                                        <p:tav tm="100000">
                                          <p:val>
                                            <p:strVal val="#ppt_h"/>
                                          </p:val>
                                        </p:tav>
                                      </p:tavLst>
                                    </p:anim>
                                    <p:animEffect transition="in" filter="fade">
                                      <p:cBhvr>
                                        <p:cTn id="11" dur="500"/>
                                        <p:tgtEl>
                                          <p:spTgt spid="262918332"/>
                                        </p:tgtEl>
                                      </p:cBhvr>
                                    </p:animEffect>
                                  </p:childTnLst>
                                </p:cTn>
                              </p:par>
                            </p:childTnLst>
                          </p:cTn>
                        </p:par>
                      </p:childTnLst>
                    </p:cTn>
                  </p:par>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7" dur="1" fill="hold">
                                          <p:stCondLst>
                                            <p:cond delay="0"/>
                                          </p:stCondLst>
                                        </p:cTn>
                                        <p:tgtEl>
                                          <p:spTgt spid="1642235389"/>
                                        </p:tgtEl>
                                        <p:attrNameLst>
                                          <p:attrName>style.visibility</p:attrName>
                                        </p:attrNameLst>
                                      </p:cBhvr>
                                      <p:to>
                                        <p:strVal val="visible"/>
                                      </p:to>
                                    </p:set>
                                    <p:animEffect transition="in" filter="wipe(down)">
                                      <p:cBhvr>
                                        <p:cTn id="6" dur="500"/>
                                        <p:tgtEl>
                                          <p:spTgt spid="164223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Presentazione su schermo (16:9)</PresentationFormat>
  <Paragraphs>0</Paragraphs>
  <Slides>13</Slides>
  <Notes>13</Notes>
  <HiddenSlides>0</HiddenSlides>
  <MMClips>2</MMClips>
  <ScaleCrop>0</ScaleCrop>
  <HeadingPairs>
    <vt:vector size="4" baseType="variant">
      <vt:variant>
        <vt:lpstr>Theme</vt:lpstr>
      </vt:variant>
      <vt:variant>
        <vt:i4>2</vt:i4>
      </vt:variant>
      <vt:variant>
        <vt:lpstr>Slide Titles</vt:lpstr>
      </vt:variant>
      <vt:variant>
        <vt:i4>13</vt:i4>
      </vt:variant>
    </vt:vector>
  </HeadingPairs>
  <TitlesOfParts>
    <vt:vector size="15"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Domain-Adversarial Training of Neural Networks </dc:title>
  <dc:subject/>
  <dc:creator/>
  <cp:keywords/>
  <dc:description/>
  <dc:identifier/>
  <dc:language>en-US</dc:language>
  <cp:lastModifiedBy/>
  <cp:revision>64</cp:revision>
  <dcterms:modified xsi:type="dcterms:W3CDTF">2023-05-17T08:00:04Z</dcterms:modified>
  <cp:category/>
  <cp:contentStatus/>
  <cp:version/>
</cp:coreProperties>
</file>