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9144000" cy="51435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51" d="100"/>
          <a:sy n="151" d="100"/>
        </p:scale>
        <p:origin x="208" y="256"/>
      </p:cViewPr>
      <p:guideLst>
        <p:guide pos="2334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 bwMode="auto"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 bwMode="auto"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 bwMode="auto"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 bwMode="auto"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 bwMode="auto"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 bwMode="auto"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 bwMode="auto"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 bwMode="auto"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 bwMode="auto"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 bwMode="auto"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203480"/>
            <a:ext cx="822924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 bwMode="auto">
          <a:xfrm>
            <a:off x="457200" y="1203480"/>
            <a:ext cx="822924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 bwMode="auto">
          <a:xfrm>
            <a:off x="457200" y="1203480"/>
            <a:ext cx="401580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 bwMode="auto">
          <a:xfrm>
            <a:off x="4674240" y="1203480"/>
            <a:ext cx="401580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 bwMode="auto"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 bwMode="auto">
          <a:xfrm>
            <a:off x="4674240" y="1203480"/>
            <a:ext cx="401580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 bwMode="auto"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203480"/>
            <a:ext cx="822924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 bwMode="auto">
          <a:xfrm>
            <a:off x="457200" y="1203480"/>
            <a:ext cx="401580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 bwMode="auto"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 bwMode="auto"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 bwMode="auto"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 bwMode="auto"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 bwMode="auto"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 bwMode="auto"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 bwMode="auto"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 bwMode="auto"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 bwMode="auto"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 bwMode="auto"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 bwMode="auto"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 bwMode="auto"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 bwMode="auto"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 bwMode="auto"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 bwMode="auto"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 bwMode="auto"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 bwMode="auto"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 bwMode="auto">
          <a:xfrm>
            <a:off x="457200" y="1203480"/>
            <a:ext cx="822924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 bwMode="auto">
          <a:xfrm>
            <a:off x="457200" y="1203480"/>
            <a:ext cx="401580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 bwMode="auto">
          <a:xfrm>
            <a:off x="4674240" y="1203480"/>
            <a:ext cx="401580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 bwMode="auto"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 bwMode="auto">
          <a:xfrm>
            <a:off x="4674240" y="1203480"/>
            <a:ext cx="401580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 bwMode="auto"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 bwMode="auto">
          <a:xfrm>
            <a:off x="457200" y="1203480"/>
            <a:ext cx="401580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 bwMode="auto"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 bwMode="auto"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 bwMode="auto"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 bwMode="auto"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 bwMode="auto"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 bwMode="auto"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Fate clic per modificare il formato del testo del titolo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 bwMode="auto"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Fate clic per modificare il formato del testo della struttura</a:t>
            </a:r>
            <a:endParaRPr lang="it-IT" sz="2800" b="0" strike="noStrike" spc="-1">
              <a:latin typeface="Aria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  <a:endParaRPr lang="it-IT" sz="2800" b="0" strike="noStrike" spc="-1">
              <a:latin typeface="Arial"/>
            </a:endParaRP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  <a:endParaRPr lang="it-IT" sz="2800" b="0" strike="noStrike" spc="-1">
              <a:latin typeface="Arial"/>
            </a:endParaRP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  <a:endParaRPr lang="it-IT" sz="2800" b="0" strike="noStrike" spc="-1">
              <a:latin typeface="Arial"/>
            </a:endParaRP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  <a:endParaRPr lang="it-IT" sz="2800" b="0" strike="noStrike" spc="-1">
              <a:latin typeface="Arial"/>
            </a:endParaRP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  <a:endParaRPr lang="it-IT" sz="2800" b="0" strike="noStrike" spc="-1">
              <a:latin typeface="Arial"/>
            </a:endParaRP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  <a:endParaRPr lang="it-IT" sz="2800" b="0" strike="noStrike" spc="-1">
              <a:latin typeface="Arial"/>
            </a:endParaRPr>
          </a:p>
          <a:p>
            <a:pPr marL="3456000" lvl="7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Ottavo livello struttura</a:t>
            </a:r>
            <a:endParaRPr lang="it-IT" sz="2800" b="0" strike="noStrike" spc="-1">
              <a:latin typeface="Arial"/>
            </a:endParaRPr>
          </a:p>
          <a:p>
            <a:pPr marL="3888000" lvl="8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Nono livello struttura</a:t>
            </a:r>
            <a:endParaRPr lang="it-IT" sz="2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it-IT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203480"/>
            <a:ext cx="8229240" cy="298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it-IT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it-IT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301" name="Rectangle 30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3" name="Freeform: Shape 30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5654628" cy="5143156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 fill="norm" stroke="1" extrusionOk="0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 bwMode="auto">
          <a:xfrm>
            <a:off x="0" y="1726926"/>
            <a:ext cx="5501898" cy="2762729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br>
              <a:rPr lang="en-US" sz="1800">
                <a:solidFill>
                  <a:schemeClr val="bg1"/>
                </a:solidFill>
              </a:rPr>
            </a:br>
            <a:br>
              <a:rPr lang="en-US" sz="1800">
                <a:solidFill>
                  <a:schemeClr val="bg1"/>
                </a:solidFill>
              </a:rPr>
            </a:b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Deep Learning for Audio Classification:</a:t>
            </a: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tabLst>
                <a:tab pos="0" algn="l"/>
              </a:tabLst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An Overview and Analysis</a:t>
            </a:r>
            <a:br>
              <a:rPr lang="en-US" sz="2000">
                <a:solidFill>
                  <a:schemeClr val="bg1"/>
                </a:solidFill>
              </a:rPr>
            </a:br>
            <a:br>
              <a:rPr lang="en-US" sz="2000">
                <a:solidFill>
                  <a:schemeClr val="bg1"/>
                </a:solidFill>
              </a:rPr>
            </a:br>
            <a:br>
              <a:rPr lang="en-US" sz="2000">
                <a:solidFill>
                  <a:schemeClr val="bg1"/>
                </a:solidFill>
              </a:rPr>
            </a:br>
            <a:br>
              <a:rPr lang="en-US" sz="1800">
                <a:solidFill>
                  <a:schemeClr val="bg1"/>
                </a:solidFill>
              </a:rPr>
            </a:br>
            <a:br>
              <a:rPr lang="en-US" sz="1800">
                <a:solidFill>
                  <a:schemeClr val="bg1"/>
                </a:solidFill>
              </a:rPr>
            </a:br>
            <a:r>
              <a:rPr lang="en-US" sz="1600" i="1">
                <a:solidFill>
                  <a:schemeClr val="bg1"/>
                </a:solidFill>
              </a:rPr>
              <a:t>Gaetano Salvatore Falco</a:t>
            </a:r>
            <a:br>
              <a:rPr lang="en-US" sz="1600" i="1">
                <a:solidFill>
                  <a:schemeClr val="bg1"/>
                </a:solidFill>
              </a:rPr>
            </a:br>
            <a:r>
              <a:rPr lang="en-US" sz="1600" i="1">
                <a:solidFill>
                  <a:schemeClr val="bg1"/>
                </a:solidFill>
              </a:rPr>
              <a:t>Kuerxi</a:t>
            </a:r>
            <a:r>
              <a:rPr lang="en-US" sz="1600" i="1">
                <a:solidFill>
                  <a:schemeClr val="bg1"/>
                </a:solidFill>
              </a:rPr>
              <a:t> </a:t>
            </a:r>
            <a:r>
              <a:rPr lang="en-US" sz="1600" i="1">
                <a:solidFill>
                  <a:schemeClr val="bg1"/>
                </a:solidFill>
              </a:rPr>
              <a:t>Gulisidan</a:t>
            </a:r>
            <a:r>
              <a:rPr lang="en-US" sz="1600" i="1">
                <a:solidFill>
                  <a:schemeClr val="bg1"/>
                </a:solidFill>
              </a:rPr>
              <a:t> </a:t>
            </a:r>
            <a:br>
              <a:rPr lang="en-US" sz="1800" spc="0">
                <a:solidFill>
                  <a:schemeClr val="bg1"/>
                </a:solidFill>
              </a:rPr>
            </a:br>
            <a:r>
              <a:rPr lang="en-US" sz="1800">
                <a:solidFill>
                  <a:schemeClr val="bg1"/>
                </a:solidFill>
              </a:rPr>
              <a:t> </a:t>
            </a:r>
            <a:br>
              <a:rPr lang="en-US" sz="1800">
                <a:solidFill>
                  <a:schemeClr val="bg1"/>
                </a:solidFill>
              </a:rPr>
            </a:br>
            <a:endParaRPr lang="en-US" sz="1800" b="0" strike="noStrike" spc="0">
              <a:solidFill>
                <a:schemeClr val="bg1"/>
              </a:solidFill>
            </a:endParaRPr>
          </a:p>
        </p:txBody>
      </p:sp>
      <p:grpSp>
        <p:nvGrpSpPr>
          <p:cNvPr id="305" name="Group 304"/>
          <p:cNvGrpSpPr>
            <a:grpSpLocks noChangeAspect="1" noGrp="1" noMove="1" noResize="1" noRot="1" noUngrp="1"/>
          </p:cNvGrpSpPr>
          <p:nvPr/>
        </p:nvGrpSpPr>
        <p:grpSpPr bwMode="auto">
          <a:xfrm>
            <a:off x="480060" y="480061"/>
            <a:ext cx="846286" cy="635405"/>
            <a:chOff x="5307830" y="325570"/>
            <a:chExt cx="1128382" cy="847206"/>
          </a:xfrm>
        </p:grpSpPr>
        <p:sp>
          <p:nvSpPr>
            <p:cNvPr id="306" name="Freeform 5"/>
            <p:cNvSpPr/>
            <p:nvPr/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 fill="norm" stroke="1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" name="Freeform 5"/>
            <p:cNvSpPr/>
            <p:nvPr/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 fill="norm" stroke="1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61" name="Google Shape;58;p13"/>
          <p:cNvPicPr/>
          <p:nvPr/>
        </p:nvPicPr>
        <p:blipFill>
          <a:blip r:embed="rId2"/>
          <a:srcRect l="0" t="2220" r="-4" b="-4"/>
          <a:stretch/>
        </p:blipFill>
        <p:spPr bwMode="auto">
          <a:xfrm>
            <a:off x="6088711" y="936997"/>
            <a:ext cx="2587192" cy="1422989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 bwMode="auto">
          <a:xfrm>
            <a:off x="8711953" y="4800698"/>
            <a:ext cx="43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400">
                <a:latin typeface="Calibri"/>
                <a:cs typeface="Calibri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2649539" name="CasellaDiTesto 9"/>
          <p:cNvSpPr txBox="1"/>
          <p:nvPr/>
        </p:nvSpPr>
        <p:spPr bwMode="auto">
          <a:xfrm>
            <a:off x="8711952" y="4800697"/>
            <a:ext cx="43204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400">
                <a:latin typeface="Calibri"/>
                <a:cs typeface="Calibri"/>
              </a:rPr>
              <a:t>2</a:t>
            </a:r>
            <a:endParaRPr/>
          </a:p>
        </p:txBody>
      </p:sp>
      <p:cxnSp>
        <p:nvCxnSpPr>
          <p:cNvPr id="1226417988" name=""/>
          <p:cNvCxnSpPr>
            <a:cxnSpLocks/>
          </p:cNvCxnSpPr>
          <p:nvPr/>
        </p:nvCxnSpPr>
        <p:spPr bwMode="auto">
          <a:xfrm flipH="0" flipV="1">
            <a:off x="15643" y="1019472"/>
            <a:ext cx="9190136" cy="0"/>
          </a:xfrm>
          <a:prstGeom prst="line">
            <a:avLst/>
          </a:prstGeom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2416214" name=""/>
          <p:cNvSpPr txBox="1"/>
          <p:nvPr/>
        </p:nvSpPr>
        <p:spPr bwMode="auto">
          <a:xfrm flipH="0" flipV="0">
            <a:off x="238886" y="3705224"/>
            <a:ext cx="877944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Edge-Cloud communication using MQTT Protocol, with an additional overhead for sending the packages of 0.032s between packages. The package message is 44 bytes, with 27 bytes corresponding to the Topic.</a:t>
            </a:r>
            <a:endParaRPr/>
          </a:p>
        </p:txBody>
      </p:sp>
      <p:pic>
        <p:nvPicPr>
          <p:cNvPr id="185065544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1781" y="1120675"/>
            <a:ext cx="8866195" cy="2419559"/>
          </a:xfrm>
          <a:prstGeom prst="rect">
            <a:avLst/>
          </a:prstGeom>
        </p:spPr>
      </p:pic>
      <p:sp>
        <p:nvSpPr>
          <p:cNvPr id="1456481976" name="CasellaDiTesto 2"/>
          <p:cNvSpPr txBox="1"/>
          <p:nvPr/>
        </p:nvSpPr>
        <p:spPr bwMode="auto">
          <a:xfrm>
            <a:off x="347779" y="453153"/>
            <a:ext cx="8485518" cy="45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2400" b="1" i="0" u="none" strike="noStrike" cap="none" spc="0">
                <a:solidFill>
                  <a:schemeClr val="tx1"/>
                </a:solidFill>
                <a:latin typeface="Calibri"/>
                <a:ea typeface="Source Han Sans CN Medium"/>
                <a:cs typeface="Calibri"/>
              </a:rPr>
              <a:t>MQTT Protocol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5595168" name="CasellaDiTesto 9"/>
          <p:cNvSpPr txBox="1"/>
          <p:nvPr/>
        </p:nvSpPr>
        <p:spPr bwMode="auto">
          <a:xfrm>
            <a:off x="8711951" y="4800696"/>
            <a:ext cx="432045" cy="30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400">
                <a:latin typeface="Calibri"/>
                <a:cs typeface="Calibri"/>
              </a:rPr>
              <a:t>2</a:t>
            </a:r>
            <a:endParaRPr/>
          </a:p>
        </p:txBody>
      </p:sp>
      <p:cxnSp>
        <p:nvCxnSpPr>
          <p:cNvPr id="751105426" name=""/>
          <p:cNvCxnSpPr>
            <a:cxnSpLocks/>
          </p:cNvCxnSpPr>
          <p:nvPr/>
        </p:nvCxnSpPr>
        <p:spPr bwMode="auto">
          <a:xfrm flipH="0" flipV="1">
            <a:off x="15643" y="1019471"/>
            <a:ext cx="9190135" cy="0"/>
          </a:xfrm>
          <a:prstGeom prst="line">
            <a:avLst/>
          </a:prstGeom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631973" name=""/>
          <p:cNvSpPr txBox="1"/>
          <p:nvPr/>
        </p:nvSpPr>
        <p:spPr bwMode="auto">
          <a:xfrm flipH="0" flipV="0">
            <a:off x="238885" y="3705223"/>
            <a:ext cx="8779448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Edge-Cloud communication using MQTT Protocol, with an additional overhead for sending the packages of 0.032s between packages. The package message is 44 bytes, with 27 bytes corresponding to the Topic.</a:t>
            </a:r>
            <a:endParaRPr/>
          </a:p>
        </p:txBody>
      </p:sp>
      <p:sp>
        <p:nvSpPr>
          <p:cNvPr id="422432619" name="CasellaDiTesto 2"/>
          <p:cNvSpPr txBox="1"/>
          <p:nvPr/>
        </p:nvSpPr>
        <p:spPr bwMode="auto">
          <a:xfrm>
            <a:off x="347778" y="453152"/>
            <a:ext cx="8487677" cy="45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2400" b="1" i="0" u="none" strike="noStrike" cap="none" spc="0">
                <a:solidFill>
                  <a:schemeClr val="tx1"/>
                </a:solidFill>
                <a:latin typeface="Calibri"/>
                <a:ea typeface="Source Han Sans CN Medium"/>
                <a:cs typeface="Calibri"/>
              </a:rPr>
              <a:t>Redis Protocol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324361" name="CasellaDiTesto 9"/>
          <p:cNvSpPr txBox="1"/>
          <p:nvPr/>
        </p:nvSpPr>
        <p:spPr bwMode="auto">
          <a:xfrm>
            <a:off x="8711951" y="4800696"/>
            <a:ext cx="432045" cy="30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400">
                <a:latin typeface="Calibri"/>
                <a:cs typeface="Calibri"/>
              </a:rPr>
              <a:t>2</a:t>
            </a:r>
            <a:endParaRPr/>
          </a:p>
        </p:txBody>
      </p:sp>
      <p:cxnSp>
        <p:nvCxnSpPr>
          <p:cNvPr id="1674946916" name=""/>
          <p:cNvCxnSpPr>
            <a:cxnSpLocks/>
          </p:cNvCxnSpPr>
          <p:nvPr/>
        </p:nvCxnSpPr>
        <p:spPr bwMode="auto">
          <a:xfrm flipH="0" flipV="1">
            <a:off x="15643" y="1019471"/>
            <a:ext cx="9190135" cy="0"/>
          </a:xfrm>
          <a:prstGeom prst="line">
            <a:avLst/>
          </a:prstGeom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7196924" name=""/>
          <p:cNvSpPr txBox="1"/>
          <p:nvPr/>
        </p:nvSpPr>
        <p:spPr bwMode="auto">
          <a:xfrm flipH="0" flipV="0">
            <a:off x="238885" y="3705223"/>
            <a:ext cx="8779448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Edge-Cloud communication using MQTT Protocol, with an additional overhead for sending the packages of 0.032s between packages. The package message is 44 bytes, with 27 bytes corresponding to the Topic.</a:t>
            </a:r>
            <a:endParaRPr/>
          </a:p>
        </p:txBody>
      </p:sp>
      <p:sp>
        <p:nvSpPr>
          <p:cNvPr id="656646015" name="CasellaDiTesto 2"/>
          <p:cNvSpPr txBox="1"/>
          <p:nvPr/>
        </p:nvSpPr>
        <p:spPr bwMode="auto">
          <a:xfrm>
            <a:off x="347778" y="453152"/>
            <a:ext cx="8495237" cy="45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2400" b="1" i="0" u="none" strike="noStrike" cap="none" spc="0">
                <a:solidFill>
                  <a:schemeClr val="tx1"/>
                </a:solidFill>
                <a:latin typeface="Calibri"/>
                <a:ea typeface="Source Han Sans CN Medium"/>
                <a:cs typeface="Calibri"/>
              </a:rPr>
              <a:t>REST Server Structure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8" name="Freeform: Shape 16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5654628" cy="5143156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 fill="norm" stroke="1" extrusionOk="0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 bwMode="auto">
          <a:xfrm>
            <a:off x="391891" y="1707146"/>
            <a:ext cx="4180109" cy="2762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tabLst>
                <a:tab pos="0" algn="l"/>
              </a:tabLst>
              <a:defRPr/>
            </a:pPr>
            <a:br>
              <a:rPr lang="en-US" sz="1400">
                <a:solidFill>
                  <a:schemeClr val="bg1"/>
                </a:solidFill>
              </a:rPr>
            </a:br>
            <a:br>
              <a:rPr lang="en-US" sz="1400">
                <a:solidFill>
                  <a:schemeClr val="bg1"/>
                </a:solidFill>
              </a:rPr>
            </a:br>
            <a:br>
              <a:rPr lang="en-US" sz="2400">
                <a:solidFill>
                  <a:schemeClr val="bg1"/>
                </a:solidFill>
              </a:rPr>
            </a:br>
            <a:r>
              <a:rPr lang="en-US" sz="2400" b="1">
                <a:solidFill>
                  <a:schemeClr val="bg1"/>
                </a:solidFill>
              </a:rPr>
              <a:t>THANKS FOR YOUR ATTENTION!</a:t>
            </a:r>
            <a:br>
              <a:rPr lang="en-US" sz="2400">
                <a:solidFill>
                  <a:schemeClr val="bg1"/>
                </a:solidFill>
              </a:rPr>
            </a:br>
            <a:br>
              <a:rPr lang="en-US" sz="2400">
                <a:solidFill>
                  <a:schemeClr val="bg1"/>
                </a:solidFill>
              </a:rPr>
            </a:br>
            <a:br>
              <a:rPr lang="en-US" sz="2400">
                <a:solidFill>
                  <a:schemeClr val="bg1"/>
                </a:solidFill>
              </a:rPr>
            </a:br>
            <a:br>
              <a:rPr lang="en-US" sz="2400">
                <a:solidFill>
                  <a:schemeClr val="bg1"/>
                </a:solidFill>
              </a:rPr>
            </a:br>
            <a:r>
              <a:rPr lang="en-US" sz="1600" i="1">
                <a:solidFill>
                  <a:schemeClr val="bg1"/>
                </a:solidFill>
              </a:rPr>
              <a:t>Gaetano Salvatore Falco</a:t>
            </a:r>
            <a:br>
              <a:rPr lang="en-US" sz="1600" i="1">
                <a:solidFill>
                  <a:schemeClr val="bg1"/>
                </a:solidFill>
              </a:rPr>
            </a:br>
            <a:r>
              <a:rPr lang="en-US" sz="1600" i="1">
                <a:solidFill>
                  <a:schemeClr val="bg1"/>
                </a:solidFill>
              </a:rPr>
              <a:t>Kuerxi Gulisidan </a:t>
            </a:r>
            <a:br>
              <a:rPr lang="en-US" sz="1600" spc="-1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 </a:t>
            </a:r>
            <a:br>
              <a:rPr lang="en-US" sz="1400">
                <a:solidFill>
                  <a:schemeClr val="bg1"/>
                </a:solidFill>
              </a:rPr>
            </a:br>
            <a:endParaRPr lang="en-US" sz="1400" b="0" strike="noStrike" spc="-1">
              <a:solidFill>
                <a:schemeClr val="bg1"/>
              </a:solidFill>
            </a:endParaRPr>
          </a:p>
        </p:txBody>
      </p:sp>
      <p:grpSp>
        <p:nvGrpSpPr>
          <p:cNvPr id="170" name="Group 169"/>
          <p:cNvGrpSpPr>
            <a:grpSpLocks noChangeAspect="1" noGrp="1" noMove="1" noResize="1" noRot="1" noUngrp="1"/>
          </p:cNvGrpSpPr>
          <p:nvPr/>
        </p:nvGrpSpPr>
        <p:grpSpPr bwMode="auto">
          <a:xfrm>
            <a:off x="480060" y="480061"/>
            <a:ext cx="846286" cy="635405"/>
            <a:chOff x="5307830" y="325570"/>
            <a:chExt cx="1128382" cy="847206"/>
          </a:xfrm>
        </p:grpSpPr>
        <p:sp>
          <p:nvSpPr>
            <p:cNvPr id="171" name="Freeform 5"/>
            <p:cNvSpPr/>
            <p:nvPr/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 fill="norm" stroke="1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5"/>
            <p:cNvSpPr/>
            <p:nvPr/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 fill="norm" stroke="1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61" name="Google Shape;58;p13"/>
          <p:cNvPicPr/>
          <p:nvPr/>
        </p:nvPicPr>
        <p:blipFill>
          <a:blip r:embed="rId2"/>
          <a:srcRect l="0" t="2220" r="-4" b="-4"/>
          <a:stretch/>
        </p:blipFill>
        <p:spPr bwMode="auto">
          <a:xfrm>
            <a:off x="6088711" y="936997"/>
            <a:ext cx="2587192" cy="1422989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 bwMode="auto">
          <a:xfrm>
            <a:off x="8711953" y="4800698"/>
            <a:ext cx="43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400">
                <a:latin typeface="Calibri"/>
                <a:cs typeface="Calibri"/>
              </a:rPr>
              <a:t>11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 bwMode="auto">
          <a:xfrm>
            <a:off x="347779" y="453153"/>
            <a:ext cx="8448439" cy="45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it-IT" sz="2400" b="1">
                <a:latin typeface="Calibri"/>
                <a:cs typeface="Calibri"/>
              </a:rPr>
              <a:t>System Architecture</a:t>
            </a:r>
            <a:endParaRPr/>
          </a:p>
        </p:txBody>
      </p:sp>
      <p:sp>
        <p:nvSpPr>
          <p:cNvPr id="10" name="CasellaDiTesto 9"/>
          <p:cNvSpPr txBox="1"/>
          <p:nvPr/>
        </p:nvSpPr>
        <p:spPr bwMode="auto">
          <a:xfrm>
            <a:off x="8711953" y="4800698"/>
            <a:ext cx="43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400">
                <a:latin typeface="Calibri"/>
                <a:cs typeface="Calibri"/>
              </a:rPr>
              <a:t>2</a:t>
            </a:r>
            <a:endParaRPr/>
          </a:p>
        </p:txBody>
      </p:sp>
      <p:pic>
        <p:nvPicPr>
          <p:cNvPr id="6728874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347787"/>
            <a:ext cx="9143999" cy="2507456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15643" y="1019472"/>
            <a:ext cx="9190136" cy="0"/>
          </a:xfrm>
          <a:prstGeom prst="line">
            <a:avLst/>
          </a:prstGeom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04043" name="CasellaDiTesto 2"/>
          <p:cNvSpPr txBox="1"/>
          <p:nvPr/>
        </p:nvSpPr>
        <p:spPr bwMode="auto">
          <a:xfrm>
            <a:off x="347779" y="453153"/>
            <a:ext cx="8456359" cy="45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99"/>
              </a:spcAft>
              <a:defRPr/>
            </a:pPr>
            <a:r>
              <a:rPr lang="it-IT" sz="2400" b="1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Dataset</a:t>
            </a:r>
            <a:endParaRPr/>
          </a:p>
        </p:txBody>
      </p:sp>
      <p:sp>
        <p:nvSpPr>
          <p:cNvPr id="1029478965" name="CasellaDiTesto 9"/>
          <p:cNvSpPr txBox="1"/>
          <p:nvPr/>
        </p:nvSpPr>
        <p:spPr bwMode="auto">
          <a:xfrm>
            <a:off x="8711952" y="4800697"/>
            <a:ext cx="43204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400">
                <a:latin typeface="Calibri"/>
                <a:cs typeface="Calibri"/>
              </a:rPr>
              <a:t>2</a:t>
            </a:r>
            <a:endParaRPr/>
          </a:p>
        </p:txBody>
      </p:sp>
      <p:cxnSp>
        <p:nvCxnSpPr>
          <p:cNvPr id="434665036" name=""/>
          <p:cNvCxnSpPr>
            <a:cxnSpLocks/>
          </p:cNvCxnSpPr>
          <p:nvPr/>
        </p:nvCxnSpPr>
        <p:spPr bwMode="auto">
          <a:xfrm flipH="0" flipV="1">
            <a:off x="15643" y="1019472"/>
            <a:ext cx="9190136" cy="0"/>
          </a:xfrm>
          <a:prstGeom prst="line">
            <a:avLst/>
          </a:prstGeom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180042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388339" y="2061436"/>
            <a:ext cx="2296698" cy="1209355"/>
          </a:xfrm>
          <a:prstGeom prst="rect">
            <a:avLst/>
          </a:prstGeom>
        </p:spPr>
      </p:pic>
      <p:pic>
        <p:nvPicPr>
          <p:cNvPr id="5893855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30510" y="2159798"/>
            <a:ext cx="2412521" cy="1384701"/>
          </a:xfrm>
          <a:prstGeom prst="rect">
            <a:avLst/>
          </a:prstGeom>
        </p:spPr>
      </p:pic>
      <p:sp>
        <p:nvSpPr>
          <p:cNvPr id="1489040850" name=""/>
          <p:cNvSpPr txBox="1"/>
          <p:nvPr/>
        </p:nvSpPr>
        <p:spPr bwMode="auto">
          <a:xfrm flipH="0" flipV="0">
            <a:off x="543984" y="1469495"/>
            <a:ext cx="1973052" cy="366120"/>
          </a:xfrm>
          <a:prstGeom prst="rect">
            <a:avLst/>
          </a:prstGeom>
          <a:noFill/>
          <a:ln w="19049">
            <a:solidFill>
              <a:srgbClr val="00B0F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latin typeface="Inconsolata Black"/>
                <a:cs typeface="Inconsolata Black"/>
              </a:rPr>
              <a:t>Audio File :</a:t>
            </a:r>
            <a:endParaRPr b="1">
              <a:latin typeface="Inconsolata Black"/>
              <a:cs typeface="Inconsolata Black"/>
            </a:endParaRPr>
          </a:p>
        </p:txBody>
      </p:sp>
      <p:sp>
        <p:nvSpPr>
          <p:cNvPr id="1144166742" name=""/>
          <p:cNvSpPr txBox="1"/>
          <p:nvPr/>
        </p:nvSpPr>
        <p:spPr bwMode="auto">
          <a:xfrm flipH="0" flipV="0">
            <a:off x="1384863" y="3467194"/>
            <a:ext cx="3063416" cy="366119"/>
          </a:xfrm>
          <a:prstGeom prst="rect">
            <a:avLst/>
          </a:prstGeom>
          <a:noFill/>
          <a:ln w="1904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Source Sans 3 Semibold"/>
                <a:cs typeface="Source Sans 3 Semibold"/>
              </a:rPr>
              <a:t>11,309 WAV format audio</a:t>
            </a:r>
            <a:r>
              <a:rPr/>
              <a:t> </a:t>
            </a:r>
            <a:endParaRPr/>
          </a:p>
        </p:txBody>
      </p:sp>
      <p:sp>
        <p:nvSpPr>
          <p:cNvPr id="1859465997" name=""/>
          <p:cNvSpPr txBox="1"/>
          <p:nvPr/>
        </p:nvSpPr>
        <p:spPr bwMode="auto">
          <a:xfrm flipH="0" flipV="0">
            <a:off x="5640660" y="3444870"/>
            <a:ext cx="1792417" cy="366120"/>
          </a:xfrm>
          <a:prstGeom prst="rect">
            <a:avLst/>
          </a:prstGeom>
          <a:noFill/>
          <a:ln w="1904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Source Han Sans CN Medium"/>
                <a:cs typeface="Source Han Sans CN Medium"/>
              </a:rPr>
              <a:t>97 speakers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106500" name="CasellaDiTesto 2"/>
          <p:cNvSpPr txBox="1"/>
          <p:nvPr/>
        </p:nvSpPr>
        <p:spPr bwMode="auto">
          <a:xfrm>
            <a:off x="347779" y="453153"/>
            <a:ext cx="8472559" cy="45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99"/>
              </a:spcAft>
              <a:defRPr/>
            </a:pPr>
            <a:r>
              <a:rPr lang="it-IT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Dataset</a:t>
            </a:r>
            <a:r>
              <a:rPr lang="it-IT" sz="2400" b="1" i="0" u="none" strike="noStrike" cap="none" spc="0">
                <a:solidFill>
                  <a:schemeClr val="tx1"/>
                </a:solidFill>
                <a:latin typeface="Calibri"/>
                <a:ea typeface="Source Han Sans CN Medium"/>
                <a:cs typeface="Calibri"/>
              </a:rPr>
              <a:t> Exploration</a:t>
            </a:r>
            <a:endParaRPr sz="2400" b="1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41007816" name="CasellaDiTesto 9"/>
          <p:cNvSpPr txBox="1"/>
          <p:nvPr/>
        </p:nvSpPr>
        <p:spPr bwMode="auto">
          <a:xfrm>
            <a:off x="8711952" y="4800697"/>
            <a:ext cx="43204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400">
                <a:latin typeface="Calibri"/>
                <a:cs typeface="Calibri"/>
              </a:rPr>
              <a:t>2</a:t>
            </a:r>
            <a:endParaRPr/>
          </a:p>
        </p:txBody>
      </p:sp>
      <p:cxnSp>
        <p:nvCxnSpPr>
          <p:cNvPr id="1114208839" name=""/>
          <p:cNvCxnSpPr>
            <a:cxnSpLocks/>
          </p:cNvCxnSpPr>
          <p:nvPr/>
        </p:nvCxnSpPr>
        <p:spPr bwMode="auto">
          <a:xfrm flipH="0" flipV="1">
            <a:off x="15643" y="1019472"/>
            <a:ext cx="9190136" cy="0"/>
          </a:xfrm>
          <a:prstGeom prst="line">
            <a:avLst/>
          </a:prstGeom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457107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90976" y="2059094"/>
            <a:ext cx="3817601" cy="3042046"/>
          </a:xfrm>
          <a:prstGeom prst="rect">
            <a:avLst/>
          </a:prstGeom>
        </p:spPr>
      </p:pic>
      <p:sp>
        <p:nvSpPr>
          <p:cNvPr id="1416292219" name=""/>
          <p:cNvSpPr txBox="1"/>
          <p:nvPr/>
        </p:nvSpPr>
        <p:spPr bwMode="auto">
          <a:xfrm flipH="0" flipV="0">
            <a:off x="290976" y="1218748"/>
            <a:ext cx="8422056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Source Han Sans CN Medium"/>
                <a:cs typeface="Source Han Sans CN Medium"/>
              </a:rPr>
              <a:t>After some data exploration, we found out that the provided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Source Han Sans CN Medium"/>
                <a:cs typeface="Source Han Sans CN Medium"/>
              </a:rPr>
              <a:t>dataset is composed of audio files with </a:t>
            </a:r>
            <a:r>
              <a:rPr lang="it-IT" sz="1600" b="1" i="0" u="none" strike="noStrike" cap="none" spc="0">
                <a:solidFill>
                  <a:schemeClr val="tx1"/>
                </a:solidFill>
                <a:latin typeface="Source Han Sans CN Medium"/>
                <a:cs typeface="Source Han Sans CN Medium"/>
              </a:rPr>
              <a:t>different lengths</a:t>
            </a:r>
            <a:endParaRPr sz="1800" b="0" i="0" u="none" strike="noStrike" cap="none" spc="0">
              <a:solidFill>
                <a:schemeClr val="tx1"/>
              </a:solidFill>
              <a:latin typeface="Source Han Sans CN Medium"/>
              <a:cs typeface="Source Han Sans CN Medium"/>
            </a:endParaRPr>
          </a:p>
        </p:txBody>
      </p:sp>
      <p:pic>
        <p:nvPicPr>
          <p:cNvPr id="10588368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79169" y="2209316"/>
            <a:ext cx="3776513" cy="2741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5815206" name="CasellaDiTesto 2"/>
          <p:cNvSpPr txBox="1"/>
          <p:nvPr/>
        </p:nvSpPr>
        <p:spPr bwMode="auto">
          <a:xfrm>
            <a:off x="347779" y="453153"/>
            <a:ext cx="8466079" cy="45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Dataset</a:t>
            </a:r>
            <a:r>
              <a:rPr lang="it-IT" sz="2400" b="1" i="0" u="none" strike="noStrike" cap="none" spc="0">
                <a:solidFill>
                  <a:schemeClr val="tx1"/>
                </a:solidFill>
                <a:latin typeface="Calibri"/>
                <a:ea typeface="Source Han Sans CN Medium"/>
                <a:cs typeface="Calibri"/>
              </a:rPr>
              <a:t> Exploration</a:t>
            </a:r>
            <a:endParaRPr/>
          </a:p>
        </p:txBody>
      </p:sp>
      <p:sp>
        <p:nvSpPr>
          <p:cNvPr id="1868521906" name="CasellaDiTesto 9"/>
          <p:cNvSpPr txBox="1"/>
          <p:nvPr/>
        </p:nvSpPr>
        <p:spPr bwMode="auto">
          <a:xfrm>
            <a:off x="8711952" y="4800697"/>
            <a:ext cx="43204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400">
                <a:latin typeface="Calibri"/>
                <a:cs typeface="Calibri"/>
              </a:rPr>
              <a:t>2</a:t>
            </a:r>
            <a:endParaRPr/>
          </a:p>
        </p:txBody>
      </p:sp>
      <p:cxnSp>
        <p:nvCxnSpPr>
          <p:cNvPr id="1692880233" name=""/>
          <p:cNvCxnSpPr>
            <a:cxnSpLocks/>
          </p:cNvCxnSpPr>
          <p:nvPr/>
        </p:nvCxnSpPr>
        <p:spPr bwMode="auto">
          <a:xfrm flipH="0" flipV="1">
            <a:off x="15643" y="1019472"/>
            <a:ext cx="9190136" cy="0"/>
          </a:xfrm>
          <a:prstGeom prst="line">
            <a:avLst/>
          </a:prstGeom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882416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2447" y="1517451"/>
            <a:ext cx="3930829" cy="2431553"/>
          </a:xfrm>
          <a:prstGeom prst="rect">
            <a:avLst/>
          </a:prstGeom>
        </p:spPr>
      </p:pic>
      <p:pic>
        <p:nvPicPr>
          <p:cNvPr id="10527753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39530" y="1529973"/>
            <a:ext cx="4358457" cy="2406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2388835" name="CasellaDiTesto 2"/>
          <p:cNvSpPr txBox="1"/>
          <p:nvPr/>
        </p:nvSpPr>
        <p:spPr bwMode="auto">
          <a:xfrm>
            <a:off x="347779" y="453153"/>
            <a:ext cx="8481919" cy="45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2400" b="1" i="0" u="none" strike="noStrike" cap="none" spc="0">
                <a:solidFill>
                  <a:schemeClr val="tx1"/>
                </a:solidFill>
                <a:latin typeface="Calibri"/>
                <a:ea typeface="Source Han Sans CN Medium"/>
                <a:cs typeface="Calibri"/>
              </a:rPr>
              <a:t>Model Training and Pre-processing</a:t>
            </a:r>
            <a:endParaRPr/>
          </a:p>
        </p:txBody>
      </p:sp>
      <p:sp>
        <p:nvSpPr>
          <p:cNvPr id="1870319202" name="CasellaDiTesto 9"/>
          <p:cNvSpPr txBox="1"/>
          <p:nvPr/>
        </p:nvSpPr>
        <p:spPr bwMode="auto">
          <a:xfrm>
            <a:off x="8711952" y="4800697"/>
            <a:ext cx="43204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400">
                <a:latin typeface="Calibri"/>
                <a:cs typeface="Calibri"/>
              </a:rPr>
              <a:t>2</a:t>
            </a:r>
            <a:endParaRPr/>
          </a:p>
        </p:txBody>
      </p:sp>
      <p:cxnSp>
        <p:nvCxnSpPr>
          <p:cNvPr id="214058544" name=""/>
          <p:cNvCxnSpPr>
            <a:cxnSpLocks/>
          </p:cNvCxnSpPr>
          <p:nvPr/>
        </p:nvCxnSpPr>
        <p:spPr bwMode="auto">
          <a:xfrm flipH="0" flipV="1">
            <a:off x="15643" y="1019472"/>
            <a:ext cx="9190136" cy="0"/>
          </a:xfrm>
          <a:prstGeom prst="line">
            <a:avLst/>
          </a:prstGeom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68213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95689" y="1339997"/>
            <a:ext cx="4414507" cy="3310880"/>
          </a:xfrm>
          <a:prstGeom prst="rect">
            <a:avLst/>
          </a:prstGeom>
        </p:spPr>
      </p:pic>
      <p:sp>
        <p:nvSpPr>
          <p:cNvPr id="666085102" name=""/>
          <p:cNvSpPr txBox="1"/>
          <p:nvPr/>
        </p:nvSpPr>
        <p:spPr bwMode="auto">
          <a:xfrm flipH="0" flipV="0">
            <a:off x="2687108" y="1451073"/>
            <a:ext cx="30219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Imbalanced classes</a:t>
            </a:r>
            <a:endParaRPr/>
          </a:p>
        </p:txBody>
      </p:sp>
      <p:sp>
        <p:nvSpPr>
          <p:cNvPr id="468156093" name=""/>
          <p:cNvSpPr txBox="1"/>
          <p:nvPr/>
        </p:nvSpPr>
        <p:spPr bwMode="auto">
          <a:xfrm flipH="0" flipV="0">
            <a:off x="2687108" y="2072282"/>
            <a:ext cx="303489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Find optimal audio duration</a:t>
            </a:r>
            <a:endParaRPr/>
          </a:p>
        </p:txBody>
      </p:sp>
      <p:sp>
        <p:nvSpPr>
          <p:cNvPr id="393003503" name=""/>
          <p:cNvSpPr txBox="1"/>
          <p:nvPr/>
        </p:nvSpPr>
        <p:spPr bwMode="auto">
          <a:xfrm flipH="0" flipV="0">
            <a:off x="2687108" y="2730697"/>
            <a:ext cx="57678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Crop to optimal duration and sample to 8.000 Hz</a:t>
            </a:r>
            <a:endParaRPr/>
          </a:p>
        </p:txBody>
      </p:sp>
      <p:sp>
        <p:nvSpPr>
          <p:cNvPr id="347786409" name=""/>
          <p:cNvSpPr txBox="1"/>
          <p:nvPr/>
        </p:nvSpPr>
        <p:spPr bwMode="auto">
          <a:xfrm flipH="0" flipV="0">
            <a:off x="2687108" y="3339104"/>
            <a:ext cx="555104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MFCCs Extraction</a:t>
            </a:r>
            <a:endParaRPr/>
          </a:p>
        </p:txBody>
      </p:sp>
      <p:sp>
        <p:nvSpPr>
          <p:cNvPr id="1126746440" name=""/>
          <p:cNvSpPr txBox="1"/>
          <p:nvPr/>
        </p:nvSpPr>
        <p:spPr bwMode="auto">
          <a:xfrm flipH="0" flipV="0">
            <a:off x="2687108" y="3988295"/>
            <a:ext cx="303849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Model Ingestion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494060" name="CasellaDiTesto 2"/>
          <p:cNvSpPr txBox="1"/>
          <p:nvPr/>
        </p:nvSpPr>
        <p:spPr bwMode="auto">
          <a:xfrm>
            <a:off x="347779" y="453153"/>
            <a:ext cx="8481919" cy="45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2400" b="1" i="0" u="none" strike="noStrike" cap="none" spc="0">
                <a:solidFill>
                  <a:schemeClr val="tx1"/>
                </a:solidFill>
                <a:latin typeface="Calibri"/>
                <a:ea typeface="Source Han Sans CN Medium"/>
                <a:cs typeface="Calibri"/>
              </a:rPr>
              <a:t>Model Training and Pre-processing</a:t>
            </a:r>
            <a:endParaRPr/>
          </a:p>
        </p:txBody>
      </p:sp>
      <p:sp>
        <p:nvSpPr>
          <p:cNvPr id="1358686466" name="CasellaDiTesto 9"/>
          <p:cNvSpPr txBox="1"/>
          <p:nvPr/>
        </p:nvSpPr>
        <p:spPr bwMode="auto">
          <a:xfrm>
            <a:off x="8711952" y="4800697"/>
            <a:ext cx="43204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400">
                <a:latin typeface="Calibri"/>
                <a:cs typeface="Calibri"/>
              </a:rPr>
              <a:t>2</a:t>
            </a:r>
            <a:endParaRPr/>
          </a:p>
        </p:txBody>
      </p:sp>
      <p:cxnSp>
        <p:nvCxnSpPr>
          <p:cNvPr id="1002514882" name=""/>
          <p:cNvCxnSpPr>
            <a:cxnSpLocks/>
          </p:cNvCxnSpPr>
          <p:nvPr/>
        </p:nvCxnSpPr>
        <p:spPr bwMode="auto">
          <a:xfrm flipH="0" flipV="1">
            <a:off x="15643" y="1019472"/>
            <a:ext cx="9190136" cy="0"/>
          </a:xfrm>
          <a:prstGeom prst="line">
            <a:avLst/>
          </a:prstGeom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8357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64756" y="1200248"/>
            <a:ext cx="2871738" cy="3908226"/>
          </a:xfrm>
          <a:prstGeom prst="rect">
            <a:avLst/>
          </a:prstGeom>
        </p:spPr>
      </p:pic>
      <p:sp>
        <p:nvSpPr>
          <p:cNvPr id="1865535841" name=""/>
          <p:cNvSpPr txBox="1"/>
          <p:nvPr/>
        </p:nvSpPr>
        <p:spPr bwMode="auto">
          <a:xfrm flipH="0" flipV="0">
            <a:off x="3818202" y="1480839"/>
            <a:ext cx="444887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The model expands the one that we build in class with the papers of [¹] and [2]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7084725" name="CasellaDiTesto 2"/>
          <p:cNvSpPr txBox="1"/>
          <p:nvPr/>
        </p:nvSpPr>
        <p:spPr bwMode="auto">
          <a:xfrm>
            <a:off x="347779" y="453153"/>
            <a:ext cx="8479399" cy="45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2400" b="1" i="0" u="none" strike="noStrike" cap="none" spc="0">
                <a:solidFill>
                  <a:schemeClr val="tx1"/>
                </a:solidFill>
                <a:latin typeface="Calibri"/>
                <a:ea typeface="Source Han Sans CN Medium"/>
                <a:cs typeface="Calibri"/>
              </a:rPr>
              <a:t>Model Optimization</a:t>
            </a:r>
            <a:endParaRPr/>
          </a:p>
        </p:txBody>
      </p:sp>
      <p:sp>
        <p:nvSpPr>
          <p:cNvPr id="1659845421" name="CasellaDiTesto 9"/>
          <p:cNvSpPr txBox="1"/>
          <p:nvPr/>
        </p:nvSpPr>
        <p:spPr bwMode="auto">
          <a:xfrm>
            <a:off x="8711952" y="4800697"/>
            <a:ext cx="43204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400">
                <a:latin typeface="Calibri"/>
                <a:cs typeface="Calibri"/>
              </a:rPr>
              <a:t>2</a:t>
            </a:r>
            <a:endParaRPr/>
          </a:p>
        </p:txBody>
      </p:sp>
      <p:cxnSp>
        <p:nvCxnSpPr>
          <p:cNvPr id="1301249086" name=""/>
          <p:cNvCxnSpPr>
            <a:cxnSpLocks/>
          </p:cNvCxnSpPr>
          <p:nvPr/>
        </p:nvCxnSpPr>
        <p:spPr bwMode="auto">
          <a:xfrm flipH="0" flipV="1">
            <a:off x="15643" y="1019472"/>
            <a:ext cx="9190136" cy="0"/>
          </a:xfrm>
          <a:prstGeom prst="line">
            <a:avLst/>
          </a:prstGeom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1184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47779" y="1097755"/>
            <a:ext cx="3705224" cy="3543300"/>
          </a:xfrm>
          <a:prstGeom prst="rect">
            <a:avLst/>
          </a:prstGeom>
        </p:spPr>
      </p:pic>
      <p:sp>
        <p:nvSpPr>
          <p:cNvPr id="2057849900" name=""/>
          <p:cNvSpPr txBox="1"/>
          <p:nvPr/>
        </p:nvSpPr>
        <p:spPr bwMode="auto">
          <a:xfrm flipH="0" flipV="0">
            <a:off x="4567152" y="2030731"/>
            <a:ext cx="4156319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Pruning the model reduces the trainable parameters and thus the model size by over 62 times while</a:t>
            </a:r>
            <a:r>
              <a:rPr/>
              <a:t> still able to achieve over 92%</a:t>
            </a:r>
            <a:endParaRPr/>
          </a:p>
          <a:p>
            <a:pPr>
              <a:defRPr/>
            </a:pPr>
            <a:r>
              <a:rPr/>
              <a:t>accuracy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1707891" name="CasellaDiTesto 2"/>
          <p:cNvSpPr txBox="1"/>
          <p:nvPr/>
        </p:nvSpPr>
        <p:spPr bwMode="auto">
          <a:xfrm>
            <a:off x="347778" y="453152"/>
            <a:ext cx="8493078" cy="45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2400" b="1" i="0" u="none" strike="noStrike" cap="none" spc="0">
                <a:solidFill>
                  <a:schemeClr val="tx1"/>
                </a:solidFill>
                <a:latin typeface="Calibri"/>
                <a:ea typeface="Source Han Sans CN Medium"/>
                <a:cs typeface="Calibri"/>
              </a:rPr>
              <a:t>Model Optimizations and Conversion to TFLite</a:t>
            </a:r>
            <a:endParaRPr/>
          </a:p>
        </p:txBody>
      </p:sp>
      <p:sp>
        <p:nvSpPr>
          <p:cNvPr id="897577095" name="CasellaDiTesto 9"/>
          <p:cNvSpPr txBox="1"/>
          <p:nvPr/>
        </p:nvSpPr>
        <p:spPr bwMode="auto">
          <a:xfrm>
            <a:off x="8711951" y="4800696"/>
            <a:ext cx="432045" cy="30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400">
                <a:latin typeface="Calibri"/>
                <a:cs typeface="Calibri"/>
              </a:rPr>
              <a:t>2</a:t>
            </a:r>
            <a:endParaRPr/>
          </a:p>
        </p:txBody>
      </p:sp>
      <p:cxnSp>
        <p:nvCxnSpPr>
          <p:cNvPr id="1586423967" name=""/>
          <p:cNvCxnSpPr>
            <a:cxnSpLocks/>
          </p:cNvCxnSpPr>
          <p:nvPr/>
        </p:nvCxnSpPr>
        <p:spPr bwMode="auto">
          <a:xfrm flipH="0" flipV="1">
            <a:off x="15643" y="1019471"/>
            <a:ext cx="9190135" cy="0"/>
          </a:xfrm>
          <a:prstGeom prst="line">
            <a:avLst/>
          </a:prstGeom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ONLYOFFICE/7.3.3.50</Application>
  <DocSecurity>0</DocSecurity>
  <PresentationFormat>Presentazione su schermo (16:9)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Domain-Adversarial Training of Neural Networks </dc:title>
  <dc:subject/>
  <dc:creator/>
  <cp:keywords/>
  <dc:description/>
  <dc:identifier/>
  <dc:language>en-US</dc:language>
  <cp:lastModifiedBy/>
  <cp:revision>58</cp:revision>
  <dcterms:modified xsi:type="dcterms:W3CDTF">2023-05-16T09:03:05Z</dcterms:modified>
  <cp:category/>
  <cp:contentStatus/>
  <cp:version/>
</cp:coreProperties>
</file>